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2"/>
  </p:notesMasterIdLst>
  <p:handoutMasterIdLst>
    <p:handoutMasterId r:id="rId33"/>
  </p:handoutMasterIdLst>
  <p:sldIdLst>
    <p:sldId id="316" r:id="rId2"/>
    <p:sldId id="256" r:id="rId3"/>
    <p:sldId id="319" r:id="rId4"/>
    <p:sldId id="269" r:id="rId5"/>
    <p:sldId id="264" r:id="rId6"/>
    <p:sldId id="277" r:id="rId7"/>
    <p:sldId id="262" r:id="rId8"/>
    <p:sldId id="308" r:id="rId9"/>
    <p:sldId id="306" r:id="rId10"/>
    <p:sldId id="307" r:id="rId11"/>
    <p:sldId id="258" r:id="rId12"/>
    <p:sldId id="317" r:id="rId13"/>
    <p:sldId id="279" r:id="rId14"/>
    <p:sldId id="305" r:id="rId15"/>
    <p:sldId id="292" r:id="rId16"/>
    <p:sldId id="318" r:id="rId17"/>
    <p:sldId id="304" r:id="rId18"/>
    <p:sldId id="310" r:id="rId19"/>
    <p:sldId id="290" r:id="rId20"/>
    <p:sldId id="313" r:id="rId21"/>
    <p:sldId id="322" r:id="rId22"/>
    <p:sldId id="323" r:id="rId23"/>
    <p:sldId id="261" r:id="rId24"/>
    <p:sldId id="295" r:id="rId25"/>
    <p:sldId id="300" r:id="rId26"/>
    <p:sldId id="320" r:id="rId27"/>
    <p:sldId id="321" r:id="rId28"/>
    <p:sldId id="298" r:id="rId29"/>
    <p:sldId id="312" r:id="rId30"/>
    <p:sldId id="286"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86418"/>
  </p:normalViewPr>
  <p:slideViewPr>
    <p:cSldViewPr snapToGrid="0">
      <p:cViewPr varScale="1">
        <p:scale>
          <a:sx n="135" d="100"/>
          <a:sy n="135" d="100"/>
        </p:scale>
        <p:origin x="944" y="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54" d="100"/>
          <a:sy n="54" d="100"/>
        </p:scale>
        <p:origin x="21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A57D2-97F8-45DE-A046-A44A19ED3263}" type="datetimeFigureOut">
              <a:rPr lang="id-ID" smtClean="0"/>
              <a:t>14/05/24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3FB35B-0EF4-4DF7-A453-616E705A387B}" type="slidenum">
              <a:rPr lang="id-ID" smtClean="0"/>
              <a:t>‹Nº›</a:t>
            </a:fld>
            <a:endParaRPr lang="id-ID"/>
          </a:p>
        </p:txBody>
      </p:sp>
    </p:spTree>
    <p:extLst>
      <p:ext uri="{BB962C8B-B14F-4D97-AF65-F5344CB8AC3E}">
        <p14:creationId xmlns:p14="http://schemas.microsoft.com/office/powerpoint/2010/main" val="26339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EDC7E-5773-4865-929D-C834445627CE}" type="datetimeFigureOut">
              <a:rPr lang="es-MX" smtClean="0"/>
              <a:t>14/05/24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61134-17D6-4491-ADA1-902948C9ACCA}" type="slidenum">
              <a:rPr lang="es-MX" smtClean="0"/>
              <a:t>‹Nº›</a:t>
            </a:fld>
            <a:endParaRPr lang="es-MX"/>
          </a:p>
        </p:txBody>
      </p:sp>
    </p:spTree>
    <p:extLst>
      <p:ext uri="{BB962C8B-B14F-4D97-AF65-F5344CB8AC3E}">
        <p14:creationId xmlns:p14="http://schemas.microsoft.com/office/powerpoint/2010/main" val="323181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F0261134-17D6-4491-ADA1-902948C9ACCA}" type="slidenum">
              <a:rPr lang="es-MX" smtClean="0"/>
              <a:t>1</a:t>
            </a:fld>
            <a:endParaRPr lang="es-MX"/>
          </a:p>
        </p:txBody>
      </p:sp>
    </p:spTree>
    <p:extLst>
      <p:ext uri="{BB962C8B-B14F-4D97-AF65-F5344CB8AC3E}">
        <p14:creationId xmlns:p14="http://schemas.microsoft.com/office/powerpoint/2010/main" val="2820170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BD6D1999-FA9A-6A53-84A1-9875C86FB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3408080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7" name="Gráfico 6">
            <a:extLst>
              <a:ext uri="{FF2B5EF4-FFF2-40B4-BE49-F238E27FC236}">
                <a16:creationId xmlns:a16="http://schemas.microsoft.com/office/drawing/2014/main" id="{868F8E2D-4B9C-177B-DFFE-B46EB9867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155220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105890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1" y="0"/>
            <a:ext cx="9143999" cy="5143500"/>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279849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CA6A8AE6-6A2D-8E8A-9C18-CD9C518BE9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69403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9B452E-C772-4AB0-BFA5-88BF384E3CED}"/>
              </a:ext>
            </a:extLst>
          </p:cNvPr>
          <p:cNvSpPr/>
          <p:nvPr userDrawn="1"/>
        </p:nvSpPr>
        <p:spPr>
          <a:xfrm>
            <a:off x="5634204" y="0"/>
            <a:ext cx="2900097" cy="51435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Picture Placeholder 4">
            <a:extLst>
              <a:ext uri="{FF2B5EF4-FFF2-40B4-BE49-F238E27FC236}">
                <a16:creationId xmlns:a16="http://schemas.microsoft.com/office/drawing/2014/main" id="{1DEB04BA-C453-4F08-87A0-0A2FC0018C12}"/>
              </a:ext>
            </a:extLst>
          </p:cNvPr>
          <p:cNvSpPr>
            <a:spLocks noGrp="1"/>
          </p:cNvSpPr>
          <p:nvPr>
            <p:ph type="pic" sz="quarter" idx="18"/>
          </p:nvPr>
        </p:nvSpPr>
        <p:spPr>
          <a:xfrm>
            <a:off x="5025788" y="468352"/>
            <a:ext cx="2359107" cy="4215161"/>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4" name="Gráfico 3">
            <a:extLst>
              <a:ext uri="{FF2B5EF4-FFF2-40B4-BE49-F238E27FC236}">
                <a16:creationId xmlns:a16="http://schemas.microsoft.com/office/drawing/2014/main" id="{4F802C15-5C9E-C167-B9BD-E3B8D77FF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0902" y="255419"/>
            <a:ext cx="1423986" cy="425865"/>
          </a:xfrm>
          <a:prstGeom prst="rect">
            <a:avLst/>
          </a:prstGeom>
        </p:spPr>
      </p:pic>
    </p:spTree>
    <p:extLst>
      <p:ext uri="{BB962C8B-B14F-4D97-AF65-F5344CB8AC3E}">
        <p14:creationId xmlns:p14="http://schemas.microsoft.com/office/powerpoint/2010/main" val="162244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2" name="Flowchart: Document 1"/>
          <p:cNvSpPr/>
          <p:nvPr userDrawn="1"/>
        </p:nvSpPr>
        <p:spPr>
          <a:xfrm rot="16200000">
            <a:off x="-1041495" y="1041495"/>
            <a:ext cx="5143500" cy="306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62"/>
              <a:gd name="connsiteX1" fmla="*/ 21600 w 21600"/>
              <a:gd name="connsiteY1" fmla="*/ 0 h 21062"/>
              <a:gd name="connsiteX2" fmla="*/ 21600 w 21600"/>
              <a:gd name="connsiteY2" fmla="*/ 17322 h 21062"/>
              <a:gd name="connsiteX3" fmla="*/ 0 w 21600"/>
              <a:gd name="connsiteY3" fmla="*/ 20172 h 21062"/>
              <a:gd name="connsiteX4" fmla="*/ 0 w 21600"/>
              <a:gd name="connsiteY4" fmla="*/ 0 h 21062"/>
              <a:gd name="connsiteX0" fmla="*/ 0 w 21600"/>
              <a:gd name="connsiteY0" fmla="*/ 0 h 22510"/>
              <a:gd name="connsiteX1" fmla="*/ 21600 w 21600"/>
              <a:gd name="connsiteY1" fmla="*/ 0 h 22510"/>
              <a:gd name="connsiteX2" fmla="*/ 21600 w 21600"/>
              <a:gd name="connsiteY2" fmla="*/ 17322 h 22510"/>
              <a:gd name="connsiteX3" fmla="*/ 0 w 21600"/>
              <a:gd name="connsiteY3" fmla="*/ 20172 h 22510"/>
              <a:gd name="connsiteX4" fmla="*/ 0 w 21600"/>
              <a:gd name="connsiteY4" fmla="*/ 0 h 2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2510">
                <a:moveTo>
                  <a:pt x="0" y="0"/>
                </a:moveTo>
                <a:lnTo>
                  <a:pt x="21600" y="0"/>
                </a:lnTo>
                <a:lnTo>
                  <a:pt x="21600" y="17322"/>
                </a:lnTo>
                <a:cubicBezTo>
                  <a:pt x="10757" y="14432"/>
                  <a:pt x="10972" y="27687"/>
                  <a:pt x="0" y="20172"/>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Picture Placeholder 4">
            <a:extLst>
              <a:ext uri="{FF2B5EF4-FFF2-40B4-BE49-F238E27FC236}">
                <a16:creationId xmlns:a16="http://schemas.microsoft.com/office/drawing/2014/main" id="{2ABCA600-C1DD-4BF4-9B9B-81D03A24CE13}"/>
              </a:ext>
            </a:extLst>
          </p:cNvPr>
          <p:cNvSpPr>
            <a:spLocks noGrp="1"/>
          </p:cNvSpPr>
          <p:nvPr>
            <p:ph type="pic" sz="quarter" idx="17"/>
          </p:nvPr>
        </p:nvSpPr>
        <p:spPr>
          <a:xfrm>
            <a:off x="1530265" y="2681785"/>
            <a:ext cx="1937527" cy="1755443"/>
          </a:xfrm>
          <a:prstGeom prst="rect">
            <a:avLst/>
          </a:prstGeom>
          <a:solidFill>
            <a:schemeClr val="bg1">
              <a:lumMod val="95000"/>
            </a:schemeClr>
          </a:solidFill>
        </p:spPr>
        <p:txBody>
          <a:bodyPr/>
          <a:lstStyle/>
          <a:p>
            <a:r>
              <a:rPr lang="es-ES"/>
              <a:t>Haga clic en el icono para agregar una imagen</a:t>
            </a:r>
            <a:endParaRPr lang="id-ID" dirty="0"/>
          </a:p>
        </p:txBody>
      </p:sp>
      <p:sp>
        <p:nvSpPr>
          <p:cNvPr id="7" name="Picture Placeholder 4">
            <a:extLst>
              <a:ext uri="{FF2B5EF4-FFF2-40B4-BE49-F238E27FC236}">
                <a16:creationId xmlns:a16="http://schemas.microsoft.com/office/drawing/2014/main" id="{2ABCA600-C1DD-4BF4-9B9B-81D03A24CE13}"/>
              </a:ext>
            </a:extLst>
          </p:cNvPr>
          <p:cNvSpPr>
            <a:spLocks noGrp="1"/>
          </p:cNvSpPr>
          <p:nvPr>
            <p:ph type="pic" sz="quarter" idx="18"/>
          </p:nvPr>
        </p:nvSpPr>
        <p:spPr>
          <a:xfrm>
            <a:off x="1530264" y="769392"/>
            <a:ext cx="1937527" cy="1755443"/>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5" name="Gráfico 4">
            <a:extLst>
              <a:ext uri="{FF2B5EF4-FFF2-40B4-BE49-F238E27FC236}">
                <a16:creationId xmlns:a16="http://schemas.microsoft.com/office/drawing/2014/main" id="{C5A60F47-6518-52AF-387D-41D2C0A09B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387982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0D4BEC90-40B1-432A-8912-297F7BDCD0DD}"/>
              </a:ext>
            </a:extLst>
          </p:cNvPr>
          <p:cNvSpPr>
            <a:spLocks noGrp="1"/>
          </p:cNvSpPr>
          <p:nvPr>
            <p:ph type="pic" sz="quarter" idx="15"/>
          </p:nvPr>
        </p:nvSpPr>
        <p:spPr>
          <a:xfrm>
            <a:off x="983974" y="683241"/>
            <a:ext cx="3151298" cy="3777019"/>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4" name="Gráfico 3">
            <a:extLst>
              <a:ext uri="{FF2B5EF4-FFF2-40B4-BE49-F238E27FC236}">
                <a16:creationId xmlns:a16="http://schemas.microsoft.com/office/drawing/2014/main" id="{C1F21AE6-45AB-8D2F-2F3F-9BA92EA18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38514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0860B9-213B-421C-B448-89503C2B641B}"/>
              </a:ext>
            </a:extLst>
          </p:cNvPr>
          <p:cNvSpPr>
            <a:spLocks noGrp="1"/>
          </p:cNvSpPr>
          <p:nvPr>
            <p:ph type="pic" sz="quarter" idx="18"/>
          </p:nvPr>
        </p:nvSpPr>
        <p:spPr>
          <a:xfrm>
            <a:off x="4978616" y="1"/>
            <a:ext cx="3204118" cy="4415459"/>
          </a:xfrm>
          <a:prstGeom prst="rect">
            <a:avLst/>
          </a:prstGeom>
          <a:solidFill>
            <a:schemeClr val="bg1">
              <a:lumMod val="95000"/>
            </a:schemeClr>
          </a:solidFill>
        </p:spPr>
        <p:txBody>
          <a:bodyPr/>
          <a:lstStyle/>
          <a:p>
            <a:r>
              <a:rPr lang="es-ES"/>
              <a:t>Haga clic en el icono para agregar una imagen</a:t>
            </a:r>
            <a:endParaRPr lang="id-ID" dirty="0"/>
          </a:p>
        </p:txBody>
      </p:sp>
    </p:spTree>
    <p:extLst>
      <p:ext uri="{BB962C8B-B14F-4D97-AF65-F5344CB8AC3E}">
        <p14:creationId xmlns:p14="http://schemas.microsoft.com/office/powerpoint/2010/main" val="358595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3310A7-A858-42DE-886E-D5B96A02CF93}"/>
              </a:ext>
            </a:extLst>
          </p:cNvPr>
          <p:cNvSpPr>
            <a:spLocks noGrp="1"/>
          </p:cNvSpPr>
          <p:nvPr>
            <p:ph type="pic" sz="quarter" idx="18"/>
          </p:nvPr>
        </p:nvSpPr>
        <p:spPr>
          <a:xfrm>
            <a:off x="4985118" y="0"/>
            <a:ext cx="3039766" cy="5143500"/>
          </a:xfrm>
          <a:prstGeom prst="rect">
            <a:avLst/>
          </a:prstGeom>
          <a:solidFill>
            <a:schemeClr val="bg1">
              <a:lumMod val="95000"/>
            </a:schemeClr>
          </a:solidFill>
        </p:spPr>
        <p:txBody>
          <a:bodyPr/>
          <a:lstStyle/>
          <a:p>
            <a:r>
              <a:rPr lang="es-ES"/>
              <a:t>Haga clic en el icono para agregar una imagen</a:t>
            </a:r>
            <a:endParaRPr lang="id-ID" dirty="0"/>
          </a:p>
        </p:txBody>
      </p:sp>
    </p:spTree>
    <p:extLst>
      <p:ext uri="{BB962C8B-B14F-4D97-AF65-F5344CB8AC3E}">
        <p14:creationId xmlns:p14="http://schemas.microsoft.com/office/powerpoint/2010/main" val="6557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3" name="Freeform 2"/>
          <p:cNvSpPr/>
          <p:nvPr userDrawn="1"/>
        </p:nvSpPr>
        <p:spPr>
          <a:xfrm>
            <a:off x="0" y="1"/>
            <a:ext cx="1474272" cy="1494429"/>
          </a:xfrm>
          <a:custGeom>
            <a:avLst/>
            <a:gdLst>
              <a:gd name="connsiteX0" fmla="*/ 1128874 w 1746914"/>
              <a:gd name="connsiteY0" fmla="*/ 0 h 1770799"/>
              <a:gd name="connsiteX1" fmla="*/ 1619370 w 1746914"/>
              <a:gd name="connsiteY1" fmla="*/ 0 h 1770799"/>
              <a:gd name="connsiteX2" fmla="*/ 1650388 w 1746914"/>
              <a:gd name="connsiteY2" fmla="*/ 64391 h 1770799"/>
              <a:gd name="connsiteX3" fmla="*/ 1746914 w 1746914"/>
              <a:gd name="connsiteY3" fmla="*/ 542500 h 1770799"/>
              <a:gd name="connsiteX4" fmla="*/ 518615 w 1746914"/>
              <a:gd name="connsiteY4" fmla="*/ 1770799 h 1770799"/>
              <a:gd name="connsiteX5" fmla="*/ 40506 w 1746914"/>
              <a:gd name="connsiteY5" fmla="*/ 1674273 h 1770799"/>
              <a:gd name="connsiteX6" fmla="*/ 0 w 1746914"/>
              <a:gd name="connsiteY6" fmla="*/ 1654761 h 1770799"/>
              <a:gd name="connsiteX7" fmla="*/ 0 w 1746914"/>
              <a:gd name="connsiteY7" fmla="*/ 1172468 h 1770799"/>
              <a:gd name="connsiteX8" fmla="*/ 60303 w 1746914"/>
              <a:gd name="connsiteY8" fmla="*/ 1222222 h 1770799"/>
              <a:gd name="connsiteX9" fmla="*/ 518614 w 1746914"/>
              <a:gd name="connsiteY9" fmla="*/ 1362217 h 1770799"/>
              <a:gd name="connsiteX10" fmla="*/ 1338331 w 1746914"/>
              <a:gd name="connsiteY10" fmla="*/ 542500 h 1770799"/>
              <a:gd name="connsiteX11" fmla="*/ 1198336 w 1746914"/>
              <a:gd name="connsiteY11" fmla="*/ 84189 h 177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6914" h="1770799">
                <a:moveTo>
                  <a:pt x="1128874" y="0"/>
                </a:moveTo>
                <a:lnTo>
                  <a:pt x="1619370" y="0"/>
                </a:lnTo>
                <a:lnTo>
                  <a:pt x="1650388" y="64391"/>
                </a:lnTo>
                <a:cubicBezTo>
                  <a:pt x="1712544" y="211342"/>
                  <a:pt x="1746914" y="372907"/>
                  <a:pt x="1746914" y="542500"/>
                </a:cubicBezTo>
                <a:cubicBezTo>
                  <a:pt x="1746914" y="1220871"/>
                  <a:pt x="1196986" y="1770799"/>
                  <a:pt x="518615" y="1770799"/>
                </a:cubicBezTo>
                <a:cubicBezTo>
                  <a:pt x="349022" y="1770799"/>
                  <a:pt x="187457" y="1736429"/>
                  <a:pt x="40506" y="1674273"/>
                </a:cubicBezTo>
                <a:lnTo>
                  <a:pt x="0" y="1654761"/>
                </a:lnTo>
                <a:lnTo>
                  <a:pt x="0" y="1172468"/>
                </a:lnTo>
                <a:lnTo>
                  <a:pt x="60303" y="1222222"/>
                </a:lnTo>
                <a:cubicBezTo>
                  <a:pt x="191130" y="1310608"/>
                  <a:pt x="348845" y="1362217"/>
                  <a:pt x="518614" y="1362217"/>
                </a:cubicBezTo>
                <a:cubicBezTo>
                  <a:pt x="971331" y="1362217"/>
                  <a:pt x="1338331" y="995217"/>
                  <a:pt x="1338331" y="542500"/>
                </a:cubicBezTo>
                <a:cubicBezTo>
                  <a:pt x="1338331" y="372731"/>
                  <a:pt x="1286722" y="215016"/>
                  <a:pt x="1198336" y="84189"/>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Picture Placeholder 4">
            <a:extLst>
              <a:ext uri="{FF2B5EF4-FFF2-40B4-BE49-F238E27FC236}">
                <a16:creationId xmlns:a16="http://schemas.microsoft.com/office/drawing/2014/main" id="{4C2DE2CA-8591-4E21-8854-BBF72EE6A5EA}"/>
              </a:ext>
            </a:extLst>
          </p:cNvPr>
          <p:cNvSpPr>
            <a:spLocks noGrp="1"/>
          </p:cNvSpPr>
          <p:nvPr>
            <p:ph type="pic" sz="quarter" idx="17"/>
          </p:nvPr>
        </p:nvSpPr>
        <p:spPr>
          <a:xfrm>
            <a:off x="972403" y="777922"/>
            <a:ext cx="3080981" cy="4365578"/>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5" name="Gráfico 4">
            <a:extLst>
              <a:ext uri="{FF2B5EF4-FFF2-40B4-BE49-F238E27FC236}">
                <a16:creationId xmlns:a16="http://schemas.microsoft.com/office/drawing/2014/main" id="{5B1D6625-FFA6-6E60-DA95-640F8E33A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5322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A84B2EE4-7E79-13EA-6530-5DE6E34B02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6738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237919" y="-1"/>
            <a:ext cx="3906080" cy="5143500"/>
          </a:xfrm>
          <a:custGeom>
            <a:avLst/>
            <a:gdLst>
              <a:gd name="connsiteX0" fmla="*/ 3551584 w 5208106"/>
              <a:gd name="connsiteY0" fmla="*/ 2124608 h 6858000"/>
              <a:gd name="connsiteX1" fmla="*/ 5208106 w 5208106"/>
              <a:gd name="connsiteY1" fmla="*/ 2124608 h 6858000"/>
              <a:gd name="connsiteX2" fmla="*/ 5208106 w 5208106"/>
              <a:gd name="connsiteY2" fmla="*/ 6858000 h 6858000"/>
              <a:gd name="connsiteX3" fmla="*/ 3551584 w 5208106"/>
              <a:gd name="connsiteY3" fmla="*/ 6858000 h 6858000"/>
              <a:gd name="connsiteX4" fmla="*/ 1775792 w 5208106"/>
              <a:gd name="connsiteY4" fmla="*/ 1387499 h 6858000"/>
              <a:gd name="connsiteX5" fmla="*/ 3432314 w 5208106"/>
              <a:gd name="connsiteY5" fmla="*/ 1387499 h 6858000"/>
              <a:gd name="connsiteX6" fmla="*/ 3432314 w 5208106"/>
              <a:gd name="connsiteY6" fmla="*/ 6858000 h 6858000"/>
              <a:gd name="connsiteX7" fmla="*/ 1775792 w 5208106"/>
              <a:gd name="connsiteY7" fmla="*/ 6858000 h 6858000"/>
              <a:gd name="connsiteX8" fmla="*/ 0 w 5208106"/>
              <a:gd name="connsiteY8" fmla="*/ 0 h 6858000"/>
              <a:gd name="connsiteX9" fmla="*/ 1656522 w 5208106"/>
              <a:gd name="connsiteY9" fmla="*/ 0 h 6858000"/>
              <a:gd name="connsiteX10" fmla="*/ 1656522 w 5208106"/>
              <a:gd name="connsiteY10" fmla="*/ 6857999 h 6858000"/>
              <a:gd name="connsiteX11" fmla="*/ 0 w 5208106"/>
              <a:gd name="connsiteY11" fmla="*/ 68579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8106" h="6858000">
                <a:moveTo>
                  <a:pt x="3551584" y="2124608"/>
                </a:moveTo>
                <a:lnTo>
                  <a:pt x="5208106" y="2124608"/>
                </a:lnTo>
                <a:lnTo>
                  <a:pt x="5208106" y="6858000"/>
                </a:lnTo>
                <a:lnTo>
                  <a:pt x="3551584" y="6858000"/>
                </a:lnTo>
                <a:close/>
                <a:moveTo>
                  <a:pt x="1775792" y="1387499"/>
                </a:moveTo>
                <a:lnTo>
                  <a:pt x="3432314" y="1387499"/>
                </a:lnTo>
                <a:lnTo>
                  <a:pt x="3432314" y="6858000"/>
                </a:lnTo>
                <a:lnTo>
                  <a:pt x="1775792" y="6858000"/>
                </a:lnTo>
                <a:close/>
                <a:moveTo>
                  <a:pt x="0" y="0"/>
                </a:moveTo>
                <a:lnTo>
                  <a:pt x="1656522" y="0"/>
                </a:lnTo>
                <a:lnTo>
                  <a:pt x="1656522" y="6857999"/>
                </a:lnTo>
                <a:lnTo>
                  <a:pt x="0" y="6857999"/>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3" name="Gráfico 2">
            <a:extLst>
              <a:ext uri="{FF2B5EF4-FFF2-40B4-BE49-F238E27FC236}">
                <a16:creationId xmlns:a16="http://schemas.microsoft.com/office/drawing/2014/main" id="{2A474C50-7472-CF97-087B-BACD4F9788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293" y="286233"/>
            <a:ext cx="1423986" cy="425865"/>
          </a:xfrm>
          <a:prstGeom prst="rect">
            <a:avLst/>
          </a:prstGeom>
        </p:spPr>
      </p:pic>
    </p:spTree>
    <p:extLst>
      <p:ext uri="{BB962C8B-B14F-4D97-AF65-F5344CB8AC3E}">
        <p14:creationId xmlns:p14="http://schemas.microsoft.com/office/powerpoint/2010/main" val="7251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F43B17DD-AAB0-475E-3303-C3B3BEB0ED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1067273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4" name="Freeform 3"/>
          <p:cNvSpPr/>
          <p:nvPr userDrawn="1"/>
        </p:nvSpPr>
        <p:spPr>
          <a:xfrm>
            <a:off x="0" y="1806622"/>
            <a:ext cx="2620370" cy="3336878"/>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lvl="0" algn="l" defTabSz="2166938">
              <a:lnSpc>
                <a:spcPct val="90000"/>
              </a:lnSpc>
              <a:spcBef>
                <a:spcPct val="0"/>
              </a:spcBef>
              <a:spcAft>
                <a:spcPct val="35000"/>
              </a:spcAft>
            </a:pPr>
            <a:endParaRPr lang="en-US" sz="4875" kern="1200"/>
          </a:p>
        </p:txBody>
      </p:sp>
      <p:sp>
        <p:nvSpPr>
          <p:cNvPr id="3"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859810" y="626945"/>
            <a:ext cx="3623480" cy="3889612"/>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5" name="Gráfico 4">
            <a:extLst>
              <a:ext uri="{FF2B5EF4-FFF2-40B4-BE49-F238E27FC236}">
                <a16:creationId xmlns:a16="http://schemas.microsoft.com/office/drawing/2014/main" id="{6C1FFE0C-A613-2B0D-AEB2-93FD5D21D0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423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4" name="Freeform 3"/>
          <p:cNvSpPr/>
          <p:nvPr userDrawn="1"/>
        </p:nvSpPr>
        <p:spPr>
          <a:xfrm>
            <a:off x="6439340" y="1678675"/>
            <a:ext cx="1468253" cy="3070746"/>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7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lvl="0" algn="l" defTabSz="2166938">
              <a:lnSpc>
                <a:spcPct val="90000"/>
              </a:lnSpc>
              <a:spcBef>
                <a:spcPct val="0"/>
              </a:spcBef>
              <a:spcAft>
                <a:spcPct val="35000"/>
              </a:spcAft>
            </a:pPr>
            <a:endParaRPr lang="en-US" sz="4875" kern="1200"/>
          </a:p>
        </p:txBody>
      </p:sp>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5384042" y="859810"/>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
        <p:nvSpPr>
          <p:cNvPr id="14" name="Picture Placeholder 11">
            <a:extLst>
              <a:ext uri="{FF2B5EF4-FFF2-40B4-BE49-F238E27FC236}">
                <a16:creationId xmlns:a16="http://schemas.microsoft.com/office/drawing/2014/main" id="{28EB881A-BBA8-4F69-97C0-8C65BDBA9687}"/>
              </a:ext>
            </a:extLst>
          </p:cNvPr>
          <p:cNvSpPr>
            <a:spLocks noGrp="1"/>
          </p:cNvSpPr>
          <p:nvPr>
            <p:ph type="pic" sz="quarter" idx="11"/>
          </p:nvPr>
        </p:nvSpPr>
        <p:spPr>
          <a:xfrm>
            <a:off x="5384042" y="2661315"/>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5" name="Gráfico 4">
            <a:extLst>
              <a:ext uri="{FF2B5EF4-FFF2-40B4-BE49-F238E27FC236}">
                <a16:creationId xmlns:a16="http://schemas.microsoft.com/office/drawing/2014/main" id="{273C7469-90E3-2161-3AC0-12C72C39A7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207" y="4536488"/>
            <a:ext cx="1423986" cy="425865"/>
          </a:xfrm>
          <a:prstGeom prst="rect">
            <a:avLst/>
          </a:prstGeom>
        </p:spPr>
      </p:pic>
    </p:spTree>
    <p:extLst>
      <p:ext uri="{BB962C8B-B14F-4D97-AF65-F5344CB8AC3E}">
        <p14:creationId xmlns:p14="http://schemas.microsoft.com/office/powerpoint/2010/main" val="228796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4084093" y="931460"/>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
        <p:nvSpPr>
          <p:cNvPr id="8" name="Picture Placeholder 11">
            <a:extLst>
              <a:ext uri="{FF2B5EF4-FFF2-40B4-BE49-F238E27FC236}">
                <a16:creationId xmlns:a16="http://schemas.microsoft.com/office/drawing/2014/main" id="{28EB881A-BBA8-4F69-97C0-8C65BDBA9687}"/>
              </a:ext>
            </a:extLst>
          </p:cNvPr>
          <p:cNvSpPr>
            <a:spLocks noGrp="1"/>
          </p:cNvSpPr>
          <p:nvPr>
            <p:ph type="pic" sz="quarter" idx="11"/>
          </p:nvPr>
        </p:nvSpPr>
        <p:spPr>
          <a:xfrm>
            <a:off x="6194687" y="2569191"/>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4" name="Gráfico 3">
            <a:extLst>
              <a:ext uri="{FF2B5EF4-FFF2-40B4-BE49-F238E27FC236}">
                <a16:creationId xmlns:a16="http://schemas.microsoft.com/office/drawing/2014/main" id="{30CE4CC5-9410-ED59-8A7A-44DAA383EB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207" y="4536488"/>
            <a:ext cx="1423986" cy="425865"/>
          </a:xfrm>
          <a:prstGeom prst="rect">
            <a:avLst/>
          </a:prstGeom>
        </p:spPr>
      </p:pic>
    </p:spTree>
    <p:extLst>
      <p:ext uri="{BB962C8B-B14F-4D97-AF65-F5344CB8AC3E}">
        <p14:creationId xmlns:p14="http://schemas.microsoft.com/office/powerpoint/2010/main" val="155545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5/14/24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7" name="Gráfico 6">
            <a:extLst>
              <a:ext uri="{FF2B5EF4-FFF2-40B4-BE49-F238E27FC236}">
                <a16:creationId xmlns:a16="http://schemas.microsoft.com/office/drawing/2014/main" id="{F4CF69C5-66B2-0FF7-1F00-3EAF8442F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4541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7238CCD9-17E0-3CD8-AE36-B34196FE1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56202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pic>
        <p:nvPicPr>
          <p:cNvPr id="10" name="Gráfico 9">
            <a:extLst>
              <a:ext uri="{FF2B5EF4-FFF2-40B4-BE49-F238E27FC236}">
                <a16:creationId xmlns:a16="http://schemas.microsoft.com/office/drawing/2014/main" id="{A6E3DD57-8A55-9540-9903-CC7214870F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6941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pic>
        <p:nvPicPr>
          <p:cNvPr id="6" name="Gráfico 5">
            <a:extLst>
              <a:ext uri="{FF2B5EF4-FFF2-40B4-BE49-F238E27FC236}">
                <a16:creationId xmlns:a16="http://schemas.microsoft.com/office/drawing/2014/main" id="{59BB2E38-6DB5-100F-8042-10BCFB374C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72001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pic>
        <p:nvPicPr>
          <p:cNvPr id="5" name="Gráfico 4">
            <a:extLst>
              <a:ext uri="{FF2B5EF4-FFF2-40B4-BE49-F238E27FC236}">
                <a16:creationId xmlns:a16="http://schemas.microsoft.com/office/drawing/2014/main" id="{8D58BEF9-AAAE-67FB-53C4-11549292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58824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5/14/24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4E265CF9-44FC-721C-8E60-4716AD13CB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06828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5/14/24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42D395ED-5126-D22B-70C8-7E83DF6C64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4670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5/14/24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15519964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3" r:id="rId14"/>
    <p:sldLayoutId id="2147483704" r:id="rId15"/>
    <p:sldLayoutId id="2147483705" r:id="rId16"/>
    <p:sldLayoutId id="2147483706" r:id="rId17"/>
    <p:sldLayoutId id="2147483711" r:id="rId18"/>
    <p:sldLayoutId id="2147483712" r:id="rId19"/>
    <p:sldLayoutId id="2147483713" r:id="rId20"/>
    <p:sldLayoutId id="2147483719" r:id="rId21"/>
    <p:sldLayoutId id="2147483722" r:id="rId22"/>
    <p:sldLayoutId id="2147483723" r:id="rId23"/>
    <p:sldLayoutId id="2147483680"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 Id="rId4" Type="http://schemas.openxmlformats.org/officeDocument/2006/relationships/hyperlink" Target="https://indicadoresdegenero.semujeres.cdmx.gob.mx/indicadores/indicadores-de-cuidado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acortar.link/zc46nw"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genero.congresocdmx.gob.mx/" TargetMode="External"/><Relationship Id="rId1" Type="http://schemas.openxmlformats.org/officeDocument/2006/relationships/slideLayout" Target="../slideLayouts/slideLayout21.xml"/><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61ED0F7F-3FC6-B649-8D1E-48A9D19FDDF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566" b="15566"/>
          <a:stretch>
            <a:fillRect/>
          </a:stretch>
        </p:blipFill>
        <p:spPr>
          <a:xfrm>
            <a:off x="630937" y="380679"/>
            <a:ext cx="3383279" cy="4264473"/>
          </a:xfrm>
        </p:spPr>
      </p:pic>
      <p:sp>
        <p:nvSpPr>
          <p:cNvPr id="5" name="CuadroTexto 4">
            <a:extLst>
              <a:ext uri="{FF2B5EF4-FFF2-40B4-BE49-F238E27FC236}">
                <a16:creationId xmlns:a16="http://schemas.microsoft.com/office/drawing/2014/main" id="{2BA0E81F-A2E6-4C44-AAFF-AE95A47ED742}"/>
              </a:ext>
            </a:extLst>
          </p:cNvPr>
          <p:cNvSpPr txBox="1"/>
          <p:nvPr/>
        </p:nvSpPr>
        <p:spPr>
          <a:xfrm>
            <a:off x="5337544" y="818707"/>
            <a:ext cx="3306726" cy="3416320"/>
          </a:xfrm>
          <a:prstGeom prst="rect">
            <a:avLst/>
          </a:prstGeom>
          <a:noFill/>
        </p:spPr>
        <p:txBody>
          <a:bodyPr wrap="square" rtlCol="0">
            <a:spAutoFit/>
          </a:bodyPr>
          <a:lstStyle/>
          <a:p>
            <a:r>
              <a:rPr lang="es-MX" b="1" dirty="0">
                <a:solidFill>
                  <a:schemeClr val="accent5"/>
                </a:solidFill>
              </a:rPr>
              <a:t>Segundo seminario permanente sobre necesidades y problemas sociales en México: </a:t>
            </a:r>
          </a:p>
          <a:p>
            <a:endParaRPr lang="es-MX" dirty="0">
              <a:solidFill>
                <a:schemeClr val="accent5"/>
              </a:solidFill>
            </a:endParaRPr>
          </a:p>
          <a:p>
            <a:r>
              <a:rPr lang="es-MX" b="1" dirty="0">
                <a:solidFill>
                  <a:schemeClr val="accent5"/>
                </a:solidFill>
              </a:rPr>
              <a:t>Trabajo de cuidados en contexto de desigualdad social.</a:t>
            </a:r>
          </a:p>
          <a:p>
            <a:endParaRPr lang="es-MX" dirty="0"/>
          </a:p>
          <a:p>
            <a:r>
              <a:rPr lang="es-MX" dirty="0">
                <a:solidFill>
                  <a:schemeClr val="accent5"/>
                </a:solidFill>
              </a:rPr>
              <a:t>UNAM. Escuela Nacional de Trabajo Social. 14 de mayo de 2024. </a:t>
            </a:r>
          </a:p>
        </p:txBody>
      </p:sp>
    </p:spTree>
    <p:extLst>
      <p:ext uri="{BB962C8B-B14F-4D97-AF65-F5344CB8AC3E}">
        <p14:creationId xmlns:p14="http://schemas.microsoft.com/office/powerpoint/2010/main" val="265212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5" name="CuadroTexto 4">
            <a:extLst>
              <a:ext uri="{FF2B5EF4-FFF2-40B4-BE49-F238E27FC236}">
                <a16:creationId xmlns:a16="http://schemas.microsoft.com/office/drawing/2014/main" id="{B565FF72-FB1E-ED4C-8DD9-37F554DE63DE}"/>
              </a:ext>
            </a:extLst>
          </p:cNvPr>
          <p:cNvSpPr txBox="1"/>
          <p:nvPr/>
        </p:nvSpPr>
        <p:spPr>
          <a:xfrm>
            <a:off x="3604438" y="489098"/>
            <a:ext cx="5016470" cy="3785652"/>
          </a:xfrm>
          <a:prstGeom prst="rect">
            <a:avLst/>
          </a:prstGeom>
          <a:noFill/>
        </p:spPr>
        <p:txBody>
          <a:bodyPr wrap="square" rtlCol="0">
            <a:spAutoFit/>
          </a:bodyPr>
          <a:lstStyle/>
          <a:p>
            <a:pPr algn="just"/>
            <a:r>
              <a:rPr lang="es-MX" sz="1600" b="1" dirty="0">
                <a:solidFill>
                  <a:srgbClr val="000000"/>
                </a:solidFill>
                <a:latin typeface="Roboto" panose="02000000000000000000" pitchFamily="2" charset="0"/>
              </a:rPr>
              <a:t>SCJN oct 2023</a:t>
            </a:r>
          </a:p>
          <a:p>
            <a:pPr algn="just"/>
            <a:endParaRPr lang="es-MX" sz="1600" b="1" dirty="0">
              <a:solidFill>
                <a:srgbClr val="000000"/>
              </a:solidFill>
              <a:latin typeface="Roboto" panose="02000000000000000000" pitchFamily="2" charset="0"/>
            </a:endParaRPr>
          </a:p>
          <a:p>
            <a:pPr algn="just"/>
            <a:r>
              <a:rPr lang="es-MX" sz="1600" dirty="0">
                <a:solidFill>
                  <a:srgbClr val="000000"/>
                </a:solidFill>
                <a:latin typeface="Roboto" panose="02000000000000000000" pitchFamily="2" charset="0"/>
              </a:rPr>
              <a:t>E</a:t>
            </a:r>
            <a:r>
              <a:rPr lang="es-MX" sz="1600" b="0" i="0" dirty="0">
                <a:solidFill>
                  <a:srgbClr val="000000"/>
                </a:solidFill>
                <a:effectLst/>
                <a:latin typeface="Roboto" panose="02000000000000000000" pitchFamily="2" charset="0"/>
              </a:rPr>
              <a:t>l derecho de las personas a no estar forzadas a cuidar por </a:t>
            </a:r>
            <a:r>
              <a:rPr lang="es-MX" sz="1600" b="1" i="0" dirty="0">
                <a:solidFill>
                  <a:srgbClr val="000000"/>
                </a:solidFill>
                <a:effectLst/>
                <a:latin typeface="Roboto" panose="02000000000000000000" pitchFamily="2" charset="0"/>
              </a:rPr>
              <a:t>mandatos de género</a:t>
            </a:r>
            <a:r>
              <a:rPr lang="es-MX" sz="1600" b="0" i="0" dirty="0">
                <a:solidFill>
                  <a:srgbClr val="000000"/>
                </a:solidFill>
                <a:effectLst/>
                <a:latin typeface="Roboto" panose="02000000000000000000" pitchFamily="2" charset="0"/>
              </a:rPr>
              <a:t>, lo que es una cuestión de justicia social a favor de mujeres y niñas.</a:t>
            </a:r>
          </a:p>
          <a:p>
            <a:pPr algn="just"/>
            <a:endParaRPr lang="es-MX" sz="1600" dirty="0">
              <a:solidFill>
                <a:srgbClr val="000000"/>
              </a:solidFill>
              <a:latin typeface="Roboto" panose="02000000000000000000" pitchFamily="2" charset="0"/>
            </a:endParaRPr>
          </a:p>
          <a:p>
            <a:pPr algn="just"/>
            <a:r>
              <a:rPr lang="es-MX" sz="1600" dirty="0">
                <a:solidFill>
                  <a:srgbClr val="000000"/>
                </a:solidFill>
                <a:latin typeface="Roboto" panose="02000000000000000000" pitchFamily="2" charset="0"/>
              </a:rPr>
              <a:t>Que los cuidados no recaigan de forma desproporcional, en las familias y dentro de estas en las mujeres y niñas. </a:t>
            </a:r>
            <a:endParaRPr lang="es-MX" sz="1600" b="0" i="0" dirty="0">
              <a:solidFill>
                <a:srgbClr val="000000"/>
              </a:solidFill>
              <a:effectLst/>
              <a:latin typeface="Roboto" panose="02000000000000000000" pitchFamily="2" charset="0"/>
            </a:endParaRPr>
          </a:p>
          <a:p>
            <a:pPr algn="just"/>
            <a:endParaRPr lang="es-MX" sz="1600" dirty="0">
              <a:solidFill>
                <a:srgbClr val="000000"/>
              </a:solidFill>
              <a:latin typeface="Roboto" panose="02000000000000000000" pitchFamily="2" charset="0"/>
            </a:endParaRPr>
          </a:p>
          <a:p>
            <a:pPr algn="just"/>
            <a:r>
              <a:rPr lang="es-MX" sz="1600" b="1" dirty="0">
                <a:solidFill>
                  <a:srgbClr val="000000"/>
                </a:solidFill>
                <a:latin typeface="Roboto" panose="02000000000000000000" pitchFamily="2" charset="0"/>
              </a:rPr>
              <a:t>D</a:t>
            </a:r>
            <a:r>
              <a:rPr lang="es-MX" sz="1600" b="1" i="0" dirty="0">
                <a:solidFill>
                  <a:srgbClr val="000000"/>
                </a:solidFill>
                <a:effectLst/>
                <a:latin typeface="Roboto" panose="02000000000000000000" pitchFamily="2" charset="0"/>
              </a:rPr>
              <a:t>elegar</a:t>
            </a:r>
            <a:r>
              <a:rPr lang="es-MX" sz="1600" b="0" i="0" dirty="0">
                <a:solidFill>
                  <a:srgbClr val="000000"/>
                </a:solidFill>
                <a:effectLst/>
                <a:latin typeface="Roboto" panose="02000000000000000000" pitchFamily="2" charset="0"/>
              </a:rPr>
              <a:t> los cuidados y que estos sean proporcionados por otros sectores de la sociedad, entre los que destaca el </a:t>
            </a:r>
            <a:r>
              <a:rPr lang="es-MX" sz="1600" b="1" i="0" dirty="0">
                <a:solidFill>
                  <a:srgbClr val="000000"/>
                </a:solidFill>
                <a:effectLst/>
                <a:latin typeface="Roboto" panose="02000000000000000000" pitchFamily="2" charset="0"/>
              </a:rPr>
              <a:t>Estado</a:t>
            </a:r>
            <a:r>
              <a:rPr lang="es-MX" sz="1600" b="0" i="0" dirty="0">
                <a:solidFill>
                  <a:srgbClr val="000000"/>
                </a:solidFill>
                <a:effectLst/>
                <a:latin typeface="Roboto" panose="02000000000000000000" pitchFamily="2" charset="0"/>
              </a:rPr>
              <a:t>, en condiciones dignas y de calidad, sin que ello dependa de </a:t>
            </a:r>
            <a:r>
              <a:rPr lang="es-MX" sz="1600" b="1" i="0" dirty="0">
                <a:solidFill>
                  <a:srgbClr val="000000"/>
                </a:solidFill>
                <a:effectLst/>
                <a:latin typeface="Roboto" panose="02000000000000000000" pitchFamily="2" charset="0"/>
              </a:rPr>
              <a:t>factores socioeconómicos.</a:t>
            </a:r>
            <a:endParaRPr lang="es-MX" sz="1600" b="1" dirty="0"/>
          </a:p>
        </p:txBody>
      </p:sp>
    </p:spTree>
    <p:extLst>
      <p:ext uri="{BB962C8B-B14F-4D97-AF65-F5344CB8AC3E}">
        <p14:creationId xmlns:p14="http://schemas.microsoft.com/office/powerpoint/2010/main" val="416198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81584" y="523041"/>
            <a:ext cx="813482" cy="1685077"/>
          </a:xfrm>
          <a:prstGeom prst="rect">
            <a:avLst/>
          </a:prstGeom>
        </p:spPr>
        <p:txBody>
          <a:bodyPr wrap="square">
            <a:spAutoFit/>
          </a:bodyPr>
          <a:lstStyle/>
          <a:p>
            <a:r>
              <a:rPr lang="id-ID" sz="10350" dirty="0">
                <a:solidFill>
                  <a:schemeClr val="accent5">
                    <a:lumMod val="75000"/>
                  </a:schemeClr>
                </a:solidFill>
              </a:rPr>
              <a:t>“</a:t>
            </a:r>
          </a:p>
        </p:txBody>
      </p:sp>
      <p:sp>
        <p:nvSpPr>
          <p:cNvPr id="33" name="Freeform 42">
            <a:extLst>
              <a:ext uri="{FF2B5EF4-FFF2-40B4-BE49-F238E27FC236}">
                <a16:creationId xmlns:a16="http://schemas.microsoft.com/office/drawing/2014/main" id="{A04AEFF4-6247-4B88-A19D-AA180717931C}"/>
              </a:ext>
            </a:extLst>
          </p:cNvPr>
          <p:cNvSpPr>
            <a:spLocks noEditPoints="1"/>
          </p:cNvSpPr>
          <p:nvPr/>
        </p:nvSpPr>
        <p:spPr bwMode="auto">
          <a:xfrm rot="19887004">
            <a:off x="7735681" y="1329390"/>
            <a:ext cx="288166" cy="288166"/>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chemeClr val="bg2">
              <a:lumMod val="60000"/>
              <a:lumOff val="40000"/>
              <a:alpha val="20000"/>
            </a:schemeClr>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35" name="Freeform 49">
            <a:extLst>
              <a:ext uri="{FF2B5EF4-FFF2-40B4-BE49-F238E27FC236}">
                <a16:creationId xmlns:a16="http://schemas.microsoft.com/office/drawing/2014/main" id="{EE76E012-85AA-4009-B8A9-17D635498C87}"/>
              </a:ext>
            </a:extLst>
          </p:cNvPr>
          <p:cNvSpPr>
            <a:spLocks noEditPoints="1"/>
          </p:cNvSpPr>
          <p:nvPr/>
        </p:nvSpPr>
        <p:spPr bwMode="auto">
          <a:xfrm rot="1677950">
            <a:off x="7246789" y="860416"/>
            <a:ext cx="291395" cy="256262"/>
          </a:xfrm>
          <a:custGeom>
            <a:avLst/>
            <a:gdLst>
              <a:gd name="T0" fmla="*/ 232 w 232"/>
              <a:gd name="T1" fmla="*/ 165 h 204"/>
              <a:gd name="T2" fmla="*/ 193 w 232"/>
              <a:gd name="T3" fmla="*/ 81 h 204"/>
              <a:gd name="T4" fmla="*/ 32 w 232"/>
              <a:gd name="T5" fmla="*/ 81 h 204"/>
              <a:gd name="T6" fmla="*/ 0 w 232"/>
              <a:gd name="T7" fmla="*/ 165 h 204"/>
              <a:gd name="T8" fmla="*/ 39 w 232"/>
              <a:gd name="T9" fmla="*/ 204 h 204"/>
              <a:gd name="T10" fmla="*/ 113 w 232"/>
              <a:gd name="T11" fmla="*/ 162 h 204"/>
              <a:gd name="T12" fmla="*/ 193 w 232"/>
              <a:gd name="T13" fmla="*/ 204 h 204"/>
              <a:gd name="T14" fmla="*/ 78 w 232"/>
              <a:gd name="T15" fmla="*/ 154 h 204"/>
              <a:gd name="T16" fmla="*/ 50 w 232"/>
              <a:gd name="T17" fmla="*/ 154 h 204"/>
              <a:gd name="T18" fmla="*/ 48 w 232"/>
              <a:gd name="T19" fmla="*/ 129 h 204"/>
              <a:gd name="T20" fmla="*/ 51 w 232"/>
              <a:gd name="T21" fmla="*/ 132 h 204"/>
              <a:gd name="T22" fmla="*/ 57 w 232"/>
              <a:gd name="T23" fmla="*/ 138 h 204"/>
              <a:gd name="T24" fmla="*/ 62 w 232"/>
              <a:gd name="T25" fmla="*/ 143 h 204"/>
              <a:gd name="T26" fmla="*/ 69 w 232"/>
              <a:gd name="T27" fmla="*/ 148 h 204"/>
              <a:gd name="T28" fmla="*/ 76 w 232"/>
              <a:gd name="T29" fmla="*/ 153 h 204"/>
              <a:gd name="T30" fmla="*/ 86 w 232"/>
              <a:gd name="T31" fmla="*/ 148 h 204"/>
              <a:gd name="T32" fmla="*/ 80 w 232"/>
              <a:gd name="T33" fmla="*/ 146 h 204"/>
              <a:gd name="T34" fmla="*/ 74 w 232"/>
              <a:gd name="T35" fmla="*/ 142 h 204"/>
              <a:gd name="T36" fmla="*/ 67 w 232"/>
              <a:gd name="T37" fmla="*/ 137 h 204"/>
              <a:gd name="T38" fmla="*/ 62 w 232"/>
              <a:gd name="T39" fmla="*/ 133 h 204"/>
              <a:gd name="T40" fmla="*/ 58 w 232"/>
              <a:gd name="T41" fmla="*/ 128 h 204"/>
              <a:gd name="T42" fmla="*/ 54 w 232"/>
              <a:gd name="T43" fmla="*/ 123 h 204"/>
              <a:gd name="T44" fmla="*/ 40 w 232"/>
              <a:gd name="T45" fmla="*/ 81 h 204"/>
              <a:gd name="T46" fmla="*/ 186 w 232"/>
              <a:gd name="T47" fmla="*/ 81 h 204"/>
              <a:gd name="T48" fmla="*/ 177 w 232"/>
              <a:gd name="T49" fmla="*/ 116 h 204"/>
              <a:gd name="T50" fmla="*/ 172 w 232"/>
              <a:gd name="T51" fmla="*/ 123 h 204"/>
              <a:gd name="T52" fmla="*/ 168 w 232"/>
              <a:gd name="T53" fmla="*/ 128 h 204"/>
              <a:gd name="T54" fmla="*/ 163 w 232"/>
              <a:gd name="T55" fmla="*/ 133 h 204"/>
              <a:gd name="T56" fmla="*/ 158 w 232"/>
              <a:gd name="T57" fmla="*/ 137 h 204"/>
              <a:gd name="T58" fmla="*/ 149 w 232"/>
              <a:gd name="T59" fmla="*/ 144 h 204"/>
              <a:gd name="T60" fmla="*/ 144 w 232"/>
              <a:gd name="T61" fmla="*/ 146 h 204"/>
              <a:gd name="T62" fmla="*/ 141 w 232"/>
              <a:gd name="T63" fmla="*/ 148 h 204"/>
              <a:gd name="T64" fmla="*/ 86 w 232"/>
              <a:gd name="T65" fmla="*/ 148 h 204"/>
              <a:gd name="T66" fmla="*/ 153 w 232"/>
              <a:gd name="T67" fmla="*/ 151 h 204"/>
              <a:gd name="T68" fmla="*/ 159 w 232"/>
              <a:gd name="T69" fmla="*/ 147 h 204"/>
              <a:gd name="T70" fmla="*/ 164 w 232"/>
              <a:gd name="T71" fmla="*/ 143 h 204"/>
              <a:gd name="T72" fmla="*/ 170 w 232"/>
              <a:gd name="T73" fmla="*/ 137 h 204"/>
              <a:gd name="T74" fmla="*/ 175 w 232"/>
              <a:gd name="T75" fmla="*/ 132 h 204"/>
              <a:gd name="T76" fmla="*/ 180 w 232"/>
              <a:gd name="T77" fmla="*/ 125 h 204"/>
              <a:gd name="T78" fmla="*/ 211 w 232"/>
              <a:gd name="T79" fmla="*/ 156 h 204"/>
              <a:gd name="T80" fmla="*/ 184 w 232"/>
              <a:gd name="T81"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04">
                <a:moveTo>
                  <a:pt x="190" y="162"/>
                </a:moveTo>
                <a:cubicBezTo>
                  <a:pt x="232" y="165"/>
                  <a:pt x="232" y="165"/>
                  <a:pt x="232" y="165"/>
                </a:cubicBezTo>
                <a:cubicBezTo>
                  <a:pt x="185" y="118"/>
                  <a:pt x="185" y="118"/>
                  <a:pt x="185" y="118"/>
                </a:cubicBezTo>
                <a:cubicBezTo>
                  <a:pt x="190" y="107"/>
                  <a:pt x="193" y="94"/>
                  <a:pt x="193" y="81"/>
                </a:cubicBezTo>
                <a:cubicBezTo>
                  <a:pt x="193" y="36"/>
                  <a:pt x="157" y="0"/>
                  <a:pt x="113" y="0"/>
                </a:cubicBezTo>
                <a:cubicBezTo>
                  <a:pt x="68" y="0"/>
                  <a:pt x="32" y="36"/>
                  <a:pt x="32" y="81"/>
                </a:cubicBezTo>
                <a:cubicBezTo>
                  <a:pt x="32" y="96"/>
                  <a:pt x="36" y="110"/>
                  <a:pt x="44" y="122"/>
                </a:cubicBezTo>
                <a:cubicBezTo>
                  <a:pt x="0" y="165"/>
                  <a:pt x="0" y="165"/>
                  <a:pt x="0" y="165"/>
                </a:cubicBezTo>
                <a:cubicBezTo>
                  <a:pt x="42" y="162"/>
                  <a:pt x="42" y="162"/>
                  <a:pt x="42" y="162"/>
                </a:cubicBezTo>
                <a:cubicBezTo>
                  <a:pt x="39" y="204"/>
                  <a:pt x="39" y="204"/>
                  <a:pt x="39" y="204"/>
                </a:cubicBezTo>
                <a:cubicBezTo>
                  <a:pt x="86" y="157"/>
                  <a:pt x="86" y="157"/>
                  <a:pt x="86" y="157"/>
                </a:cubicBezTo>
                <a:cubicBezTo>
                  <a:pt x="94" y="160"/>
                  <a:pt x="103" y="162"/>
                  <a:pt x="113" y="162"/>
                </a:cubicBezTo>
                <a:cubicBezTo>
                  <a:pt x="124" y="162"/>
                  <a:pt x="135" y="159"/>
                  <a:pt x="144" y="155"/>
                </a:cubicBezTo>
                <a:cubicBezTo>
                  <a:pt x="193" y="204"/>
                  <a:pt x="193" y="204"/>
                  <a:pt x="193" y="204"/>
                </a:cubicBezTo>
                <a:lnTo>
                  <a:pt x="190" y="162"/>
                </a:lnTo>
                <a:close/>
                <a:moveTo>
                  <a:pt x="78" y="154"/>
                </a:moveTo>
                <a:cubicBezTo>
                  <a:pt x="48" y="183"/>
                  <a:pt x="48" y="183"/>
                  <a:pt x="48" y="183"/>
                </a:cubicBezTo>
                <a:cubicBezTo>
                  <a:pt x="50" y="154"/>
                  <a:pt x="50" y="154"/>
                  <a:pt x="50" y="154"/>
                </a:cubicBezTo>
                <a:cubicBezTo>
                  <a:pt x="21" y="156"/>
                  <a:pt x="21" y="156"/>
                  <a:pt x="21" y="156"/>
                </a:cubicBezTo>
                <a:cubicBezTo>
                  <a:pt x="48" y="129"/>
                  <a:pt x="48" y="129"/>
                  <a:pt x="48" y="129"/>
                </a:cubicBezTo>
                <a:cubicBezTo>
                  <a:pt x="49" y="129"/>
                  <a:pt x="49" y="130"/>
                  <a:pt x="50" y="131"/>
                </a:cubicBezTo>
                <a:cubicBezTo>
                  <a:pt x="50" y="132"/>
                  <a:pt x="51" y="132"/>
                  <a:pt x="51" y="132"/>
                </a:cubicBezTo>
                <a:cubicBezTo>
                  <a:pt x="52" y="134"/>
                  <a:pt x="54" y="136"/>
                  <a:pt x="55" y="137"/>
                </a:cubicBezTo>
                <a:cubicBezTo>
                  <a:pt x="56" y="138"/>
                  <a:pt x="56" y="138"/>
                  <a:pt x="57" y="138"/>
                </a:cubicBezTo>
                <a:cubicBezTo>
                  <a:pt x="58" y="140"/>
                  <a:pt x="60" y="142"/>
                  <a:pt x="62" y="143"/>
                </a:cubicBezTo>
                <a:cubicBezTo>
                  <a:pt x="62" y="143"/>
                  <a:pt x="62" y="143"/>
                  <a:pt x="62" y="143"/>
                </a:cubicBezTo>
                <a:cubicBezTo>
                  <a:pt x="64" y="145"/>
                  <a:pt x="65" y="146"/>
                  <a:pt x="67" y="147"/>
                </a:cubicBezTo>
                <a:cubicBezTo>
                  <a:pt x="68" y="148"/>
                  <a:pt x="68" y="148"/>
                  <a:pt x="69" y="148"/>
                </a:cubicBezTo>
                <a:cubicBezTo>
                  <a:pt x="70" y="149"/>
                  <a:pt x="72" y="150"/>
                  <a:pt x="74" y="151"/>
                </a:cubicBezTo>
                <a:cubicBezTo>
                  <a:pt x="75" y="152"/>
                  <a:pt x="75" y="152"/>
                  <a:pt x="76" y="153"/>
                </a:cubicBezTo>
                <a:cubicBezTo>
                  <a:pt x="77" y="153"/>
                  <a:pt x="77" y="153"/>
                  <a:pt x="78" y="154"/>
                </a:cubicBezTo>
                <a:close/>
                <a:moveTo>
                  <a:pt x="86" y="148"/>
                </a:moveTo>
                <a:cubicBezTo>
                  <a:pt x="85" y="148"/>
                  <a:pt x="83" y="147"/>
                  <a:pt x="82" y="147"/>
                </a:cubicBezTo>
                <a:cubicBezTo>
                  <a:pt x="81" y="146"/>
                  <a:pt x="81" y="146"/>
                  <a:pt x="80" y="146"/>
                </a:cubicBezTo>
                <a:cubicBezTo>
                  <a:pt x="79" y="145"/>
                  <a:pt x="78" y="145"/>
                  <a:pt x="77" y="144"/>
                </a:cubicBezTo>
                <a:cubicBezTo>
                  <a:pt x="76" y="143"/>
                  <a:pt x="75" y="143"/>
                  <a:pt x="74" y="142"/>
                </a:cubicBezTo>
                <a:cubicBezTo>
                  <a:pt x="73" y="142"/>
                  <a:pt x="73" y="141"/>
                  <a:pt x="72" y="141"/>
                </a:cubicBezTo>
                <a:cubicBezTo>
                  <a:pt x="70" y="140"/>
                  <a:pt x="68" y="138"/>
                  <a:pt x="67" y="137"/>
                </a:cubicBezTo>
                <a:cubicBezTo>
                  <a:pt x="66" y="137"/>
                  <a:pt x="66" y="136"/>
                  <a:pt x="66" y="136"/>
                </a:cubicBezTo>
                <a:cubicBezTo>
                  <a:pt x="65" y="135"/>
                  <a:pt x="63" y="134"/>
                  <a:pt x="62" y="133"/>
                </a:cubicBezTo>
                <a:cubicBezTo>
                  <a:pt x="62" y="132"/>
                  <a:pt x="61" y="132"/>
                  <a:pt x="60" y="131"/>
                </a:cubicBezTo>
                <a:cubicBezTo>
                  <a:pt x="60" y="130"/>
                  <a:pt x="59" y="129"/>
                  <a:pt x="58" y="128"/>
                </a:cubicBezTo>
                <a:cubicBezTo>
                  <a:pt x="57" y="127"/>
                  <a:pt x="57" y="127"/>
                  <a:pt x="56" y="126"/>
                </a:cubicBezTo>
                <a:cubicBezTo>
                  <a:pt x="55" y="125"/>
                  <a:pt x="55" y="124"/>
                  <a:pt x="54" y="123"/>
                </a:cubicBezTo>
                <a:cubicBezTo>
                  <a:pt x="53" y="122"/>
                  <a:pt x="53" y="122"/>
                  <a:pt x="52" y="121"/>
                </a:cubicBezTo>
                <a:cubicBezTo>
                  <a:pt x="45" y="109"/>
                  <a:pt x="40" y="95"/>
                  <a:pt x="40" y="81"/>
                </a:cubicBezTo>
                <a:cubicBezTo>
                  <a:pt x="40" y="41"/>
                  <a:pt x="73" y="8"/>
                  <a:pt x="113" y="8"/>
                </a:cubicBezTo>
                <a:cubicBezTo>
                  <a:pt x="153" y="8"/>
                  <a:pt x="186" y="41"/>
                  <a:pt x="186" y="81"/>
                </a:cubicBezTo>
                <a:cubicBezTo>
                  <a:pt x="186" y="93"/>
                  <a:pt x="182" y="105"/>
                  <a:pt x="177" y="115"/>
                </a:cubicBezTo>
                <a:cubicBezTo>
                  <a:pt x="177" y="116"/>
                  <a:pt x="177" y="116"/>
                  <a:pt x="177" y="116"/>
                </a:cubicBezTo>
                <a:cubicBezTo>
                  <a:pt x="176" y="117"/>
                  <a:pt x="175" y="119"/>
                  <a:pt x="174" y="121"/>
                </a:cubicBezTo>
                <a:cubicBezTo>
                  <a:pt x="173" y="121"/>
                  <a:pt x="173" y="122"/>
                  <a:pt x="172" y="123"/>
                </a:cubicBezTo>
                <a:cubicBezTo>
                  <a:pt x="171" y="124"/>
                  <a:pt x="170" y="125"/>
                  <a:pt x="169" y="126"/>
                </a:cubicBezTo>
                <a:cubicBezTo>
                  <a:pt x="169" y="127"/>
                  <a:pt x="168" y="128"/>
                  <a:pt x="168" y="128"/>
                </a:cubicBezTo>
                <a:cubicBezTo>
                  <a:pt x="167" y="129"/>
                  <a:pt x="166" y="130"/>
                  <a:pt x="165" y="131"/>
                </a:cubicBezTo>
                <a:cubicBezTo>
                  <a:pt x="164" y="132"/>
                  <a:pt x="164" y="133"/>
                  <a:pt x="163" y="133"/>
                </a:cubicBezTo>
                <a:cubicBezTo>
                  <a:pt x="162" y="134"/>
                  <a:pt x="161" y="135"/>
                  <a:pt x="160" y="136"/>
                </a:cubicBezTo>
                <a:cubicBezTo>
                  <a:pt x="160" y="136"/>
                  <a:pt x="159" y="137"/>
                  <a:pt x="158" y="137"/>
                </a:cubicBezTo>
                <a:cubicBezTo>
                  <a:pt x="158" y="138"/>
                  <a:pt x="157" y="139"/>
                  <a:pt x="156" y="139"/>
                </a:cubicBezTo>
                <a:cubicBezTo>
                  <a:pt x="154" y="141"/>
                  <a:pt x="151" y="143"/>
                  <a:pt x="149" y="144"/>
                </a:cubicBezTo>
                <a:cubicBezTo>
                  <a:pt x="149" y="144"/>
                  <a:pt x="149" y="144"/>
                  <a:pt x="149" y="144"/>
                </a:cubicBezTo>
                <a:cubicBezTo>
                  <a:pt x="147" y="145"/>
                  <a:pt x="146" y="146"/>
                  <a:pt x="144" y="146"/>
                </a:cubicBezTo>
                <a:cubicBezTo>
                  <a:pt x="144" y="147"/>
                  <a:pt x="143" y="147"/>
                  <a:pt x="142" y="147"/>
                </a:cubicBezTo>
                <a:cubicBezTo>
                  <a:pt x="141" y="148"/>
                  <a:pt x="141" y="148"/>
                  <a:pt x="141" y="148"/>
                </a:cubicBezTo>
                <a:cubicBezTo>
                  <a:pt x="132" y="152"/>
                  <a:pt x="123" y="154"/>
                  <a:pt x="113" y="154"/>
                </a:cubicBezTo>
                <a:cubicBezTo>
                  <a:pt x="103" y="154"/>
                  <a:pt x="94" y="152"/>
                  <a:pt x="86" y="148"/>
                </a:cubicBezTo>
                <a:close/>
                <a:moveTo>
                  <a:pt x="152" y="151"/>
                </a:moveTo>
                <a:cubicBezTo>
                  <a:pt x="152" y="151"/>
                  <a:pt x="153" y="151"/>
                  <a:pt x="153" y="151"/>
                </a:cubicBezTo>
                <a:cubicBezTo>
                  <a:pt x="155" y="150"/>
                  <a:pt x="156" y="149"/>
                  <a:pt x="157" y="148"/>
                </a:cubicBezTo>
                <a:cubicBezTo>
                  <a:pt x="158" y="148"/>
                  <a:pt x="158" y="147"/>
                  <a:pt x="159" y="147"/>
                </a:cubicBezTo>
                <a:cubicBezTo>
                  <a:pt x="161" y="146"/>
                  <a:pt x="162" y="145"/>
                  <a:pt x="163" y="144"/>
                </a:cubicBezTo>
                <a:cubicBezTo>
                  <a:pt x="164" y="143"/>
                  <a:pt x="164" y="143"/>
                  <a:pt x="164" y="143"/>
                </a:cubicBezTo>
                <a:cubicBezTo>
                  <a:pt x="166" y="141"/>
                  <a:pt x="168" y="140"/>
                  <a:pt x="169" y="138"/>
                </a:cubicBezTo>
                <a:cubicBezTo>
                  <a:pt x="170" y="138"/>
                  <a:pt x="170" y="138"/>
                  <a:pt x="170" y="137"/>
                </a:cubicBezTo>
                <a:cubicBezTo>
                  <a:pt x="172" y="136"/>
                  <a:pt x="173" y="134"/>
                  <a:pt x="175" y="132"/>
                </a:cubicBezTo>
                <a:cubicBezTo>
                  <a:pt x="175" y="132"/>
                  <a:pt x="175" y="132"/>
                  <a:pt x="175" y="132"/>
                </a:cubicBezTo>
                <a:cubicBezTo>
                  <a:pt x="177" y="130"/>
                  <a:pt x="178" y="128"/>
                  <a:pt x="179" y="127"/>
                </a:cubicBezTo>
                <a:cubicBezTo>
                  <a:pt x="179" y="126"/>
                  <a:pt x="180" y="126"/>
                  <a:pt x="180" y="125"/>
                </a:cubicBezTo>
                <a:cubicBezTo>
                  <a:pt x="180" y="125"/>
                  <a:pt x="180" y="125"/>
                  <a:pt x="180" y="125"/>
                </a:cubicBezTo>
                <a:cubicBezTo>
                  <a:pt x="211" y="156"/>
                  <a:pt x="211" y="156"/>
                  <a:pt x="211" y="156"/>
                </a:cubicBezTo>
                <a:cubicBezTo>
                  <a:pt x="182" y="154"/>
                  <a:pt x="182" y="154"/>
                  <a:pt x="182" y="154"/>
                </a:cubicBezTo>
                <a:cubicBezTo>
                  <a:pt x="184" y="183"/>
                  <a:pt x="184" y="183"/>
                  <a:pt x="184" y="183"/>
                </a:cubicBezTo>
                <a:lnTo>
                  <a:pt x="152" y="151"/>
                </a:lnTo>
                <a:close/>
              </a:path>
            </a:pathLst>
          </a:custGeom>
          <a:solidFill>
            <a:schemeClr val="bg2">
              <a:lumMod val="60000"/>
              <a:lumOff val="40000"/>
              <a:alpha val="20000"/>
            </a:schemeClr>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36" name="Freeform 20">
            <a:extLst>
              <a:ext uri="{FF2B5EF4-FFF2-40B4-BE49-F238E27FC236}">
                <a16:creationId xmlns:a16="http://schemas.microsoft.com/office/drawing/2014/main" id="{3FD87A0E-16B9-4713-AD8E-99CB86D23EAB}"/>
              </a:ext>
            </a:extLst>
          </p:cNvPr>
          <p:cNvSpPr>
            <a:spLocks noEditPoints="1"/>
          </p:cNvSpPr>
          <p:nvPr/>
        </p:nvSpPr>
        <p:spPr bwMode="auto">
          <a:xfrm rot="16200000">
            <a:off x="4985717" y="4680722"/>
            <a:ext cx="296381" cy="295554"/>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chemeClr val="bg2">
              <a:lumMod val="60000"/>
              <a:lumOff val="40000"/>
              <a:alpha val="20000"/>
            </a:schemeClr>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2" name="Rectangle 17">
            <a:extLst>
              <a:ext uri="{FF2B5EF4-FFF2-40B4-BE49-F238E27FC236}">
                <a16:creationId xmlns:a16="http://schemas.microsoft.com/office/drawing/2014/main" id="{64A1017D-6864-4999-8D09-600AA1602F38}"/>
              </a:ext>
            </a:extLst>
          </p:cNvPr>
          <p:cNvSpPr/>
          <p:nvPr/>
        </p:nvSpPr>
        <p:spPr>
          <a:xfrm rot="10800000">
            <a:off x="7467816" y="2049657"/>
            <a:ext cx="813482" cy="1685077"/>
          </a:xfrm>
          <a:prstGeom prst="rect">
            <a:avLst/>
          </a:prstGeom>
        </p:spPr>
        <p:txBody>
          <a:bodyPr wrap="square">
            <a:spAutoFit/>
          </a:bodyPr>
          <a:lstStyle/>
          <a:p>
            <a:r>
              <a:rPr lang="id-ID" sz="10350" dirty="0">
                <a:solidFill>
                  <a:schemeClr val="accent5">
                    <a:lumMod val="75000"/>
                  </a:schemeClr>
                </a:solidFill>
              </a:rPr>
              <a:t>“</a:t>
            </a:r>
          </a:p>
        </p:txBody>
      </p:sp>
      <p:sp>
        <p:nvSpPr>
          <p:cNvPr id="2" name="CuadroTexto 1">
            <a:extLst>
              <a:ext uri="{FF2B5EF4-FFF2-40B4-BE49-F238E27FC236}">
                <a16:creationId xmlns:a16="http://schemas.microsoft.com/office/drawing/2014/main" id="{59E15345-F251-CD48-AB76-1503DF0034AC}"/>
              </a:ext>
            </a:extLst>
          </p:cNvPr>
          <p:cNvSpPr txBox="1"/>
          <p:nvPr/>
        </p:nvSpPr>
        <p:spPr>
          <a:xfrm>
            <a:off x="1562743" y="1170040"/>
            <a:ext cx="6178942" cy="2462213"/>
          </a:xfrm>
          <a:prstGeom prst="rect">
            <a:avLst/>
          </a:prstGeom>
          <a:noFill/>
        </p:spPr>
        <p:txBody>
          <a:bodyPr wrap="square" rtlCol="0">
            <a:spAutoFit/>
          </a:bodyPr>
          <a:lstStyle/>
          <a:p>
            <a:pPr algn="just"/>
            <a:r>
              <a:rPr lang="es-MX" sz="1400" dirty="0"/>
              <a:t>Toda persona tiene derecho al cuidado que sustente su vida y le otorgue los elementos materiales y simbólicos para vivir en sociedad a lo largo de toda su vida. </a:t>
            </a:r>
          </a:p>
          <a:p>
            <a:pPr algn="just"/>
            <a:endParaRPr lang="es-MX" sz="1400" dirty="0"/>
          </a:p>
          <a:p>
            <a:pPr algn="just"/>
            <a:r>
              <a:rPr lang="es-MX" sz="1400" dirty="0"/>
              <a:t>Las autoridades establecerán un sistema de cuidados que preste servicios públicos universales, accesibles, pertinentes, suficientes y de calidad y desarrolle políticas públicas. </a:t>
            </a:r>
            <a:r>
              <a:rPr lang="es-MX" sz="1400" b="1" dirty="0"/>
              <a:t>El sistema atenderá de manera prioritaria a las personas en situación de dependencia por enfermedad, discapacidad, ciclo vital, especialmente la infancia y la vejez y a quienes, de manera no remunerada, están a cargo de su cuidado</a:t>
            </a:r>
            <a:r>
              <a:rPr lang="es-MX" sz="1400" dirty="0"/>
              <a:t>.</a:t>
            </a:r>
          </a:p>
        </p:txBody>
      </p:sp>
      <p:sp>
        <p:nvSpPr>
          <p:cNvPr id="3" name="CuadroTexto 2">
            <a:extLst>
              <a:ext uri="{FF2B5EF4-FFF2-40B4-BE49-F238E27FC236}">
                <a16:creationId xmlns:a16="http://schemas.microsoft.com/office/drawing/2014/main" id="{5D8DA9E7-30E9-9641-AFB3-78EBD6FB8077}"/>
              </a:ext>
            </a:extLst>
          </p:cNvPr>
          <p:cNvSpPr txBox="1"/>
          <p:nvPr/>
        </p:nvSpPr>
        <p:spPr>
          <a:xfrm>
            <a:off x="1562743" y="3967114"/>
            <a:ext cx="6377082" cy="307777"/>
          </a:xfrm>
          <a:prstGeom prst="rect">
            <a:avLst/>
          </a:prstGeom>
          <a:noFill/>
        </p:spPr>
        <p:txBody>
          <a:bodyPr wrap="square" rtlCol="0">
            <a:spAutoFit/>
          </a:bodyPr>
          <a:lstStyle/>
          <a:p>
            <a:r>
              <a:rPr lang="es-MX" sz="1400" dirty="0"/>
              <a:t>Constitución Política de la Ciudad de México, 2017</a:t>
            </a:r>
          </a:p>
        </p:txBody>
      </p:sp>
    </p:spTree>
    <p:extLst>
      <p:ext uri="{BB962C8B-B14F-4D97-AF65-F5344CB8AC3E}">
        <p14:creationId xmlns:p14="http://schemas.microsoft.com/office/powerpoint/2010/main" val="146766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09D20E0-C8C1-2B46-ACB2-32DDD5211090}"/>
              </a:ext>
            </a:extLst>
          </p:cNvPr>
          <p:cNvSpPr txBox="1"/>
          <p:nvPr/>
        </p:nvSpPr>
        <p:spPr>
          <a:xfrm>
            <a:off x="789222" y="439326"/>
            <a:ext cx="6325386" cy="369332"/>
          </a:xfrm>
          <a:prstGeom prst="rect">
            <a:avLst/>
          </a:prstGeom>
          <a:noFill/>
        </p:spPr>
        <p:txBody>
          <a:bodyPr wrap="square" rtlCol="0">
            <a:spAutoFit/>
          </a:bodyPr>
          <a:lstStyle/>
          <a:p>
            <a:r>
              <a:rPr lang="es-MX" b="1" dirty="0"/>
              <a:t>El tiempo y la carga de los cuidados de las personas</a:t>
            </a:r>
          </a:p>
        </p:txBody>
      </p:sp>
      <p:pic>
        <p:nvPicPr>
          <p:cNvPr id="4" name="Imagen 3">
            <a:extLst>
              <a:ext uri="{FF2B5EF4-FFF2-40B4-BE49-F238E27FC236}">
                <a16:creationId xmlns:a16="http://schemas.microsoft.com/office/drawing/2014/main" id="{07019635-F73B-3C44-972C-7784B8AF6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81" y="1106368"/>
            <a:ext cx="8342722" cy="3228474"/>
          </a:xfrm>
          <a:prstGeom prst="rect">
            <a:avLst/>
          </a:prstGeom>
        </p:spPr>
      </p:pic>
    </p:spTree>
    <p:extLst>
      <p:ext uri="{BB962C8B-B14F-4D97-AF65-F5344CB8AC3E}">
        <p14:creationId xmlns:p14="http://schemas.microsoft.com/office/powerpoint/2010/main" val="305788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3">
            <a:extLst>
              <a:ext uri="{FF2B5EF4-FFF2-40B4-BE49-F238E27FC236}">
                <a16:creationId xmlns:a16="http://schemas.microsoft.com/office/drawing/2014/main" id="{987FDF49-3D48-43FE-BDBF-BA1B4CDEF898}"/>
              </a:ext>
            </a:extLst>
          </p:cNvPr>
          <p:cNvSpPr/>
          <p:nvPr/>
        </p:nvSpPr>
        <p:spPr>
          <a:xfrm>
            <a:off x="6381730" y="1824962"/>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12</a:t>
            </a:r>
          </a:p>
        </p:txBody>
      </p:sp>
      <p:sp>
        <p:nvSpPr>
          <p:cNvPr id="31" name="Rounded Rectangle 3">
            <a:extLst>
              <a:ext uri="{FF2B5EF4-FFF2-40B4-BE49-F238E27FC236}">
                <a16:creationId xmlns:a16="http://schemas.microsoft.com/office/drawing/2014/main" id="{9FF0E967-56EF-4118-A636-97C56B85A4BA}"/>
              </a:ext>
            </a:extLst>
          </p:cNvPr>
          <p:cNvSpPr/>
          <p:nvPr/>
        </p:nvSpPr>
        <p:spPr>
          <a:xfrm>
            <a:off x="4648469"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3">
            <a:extLst>
              <a:ext uri="{FF2B5EF4-FFF2-40B4-BE49-F238E27FC236}">
                <a16:creationId xmlns:a16="http://schemas.microsoft.com/office/drawing/2014/main" id="{19F23101-837B-4677-8A78-B1E9C1B0BAEB}"/>
              </a:ext>
            </a:extLst>
          </p:cNvPr>
          <p:cNvSpPr/>
          <p:nvPr/>
        </p:nvSpPr>
        <p:spPr>
          <a:xfrm>
            <a:off x="2915206"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MMMu</a:t>
            </a:r>
          </a:p>
        </p:txBody>
      </p:sp>
      <p:sp>
        <p:nvSpPr>
          <p:cNvPr id="4" name="Rounded Rectangle 3"/>
          <p:cNvSpPr/>
          <p:nvPr/>
        </p:nvSpPr>
        <p:spPr>
          <a:xfrm>
            <a:off x="1188671"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1200" dirty="0">
                <a:solidFill>
                  <a:schemeClr val="tx1"/>
                </a:solidFill>
              </a:rPr>
              <a:t>producción no remunerada en el </a:t>
            </a:r>
            <a:r>
              <a:rPr lang="es-MX" sz="1050" dirty="0">
                <a:solidFill>
                  <a:schemeClr val="tx1"/>
                </a:solidFill>
              </a:rPr>
              <a:t>Sistema nacional de cuentas económicas nacionales.</a:t>
            </a:r>
          </a:p>
          <a:p>
            <a:endParaRPr lang="es-MX" sz="1050" dirty="0">
              <a:solidFill>
                <a:schemeClr val="tx1"/>
              </a:solidFill>
            </a:endParaRPr>
          </a:p>
          <a:p>
            <a:r>
              <a:rPr lang="es-MX" sz="1050" dirty="0">
                <a:solidFill>
                  <a:schemeClr val="tx1"/>
                </a:solidFill>
              </a:rPr>
              <a:t>Trabajo al interior de los hogares.</a:t>
            </a:r>
          </a:p>
          <a:p>
            <a:r>
              <a:rPr lang="es-MX" sz="1050" dirty="0">
                <a:solidFill>
                  <a:schemeClr val="tx1"/>
                </a:solidFill>
              </a:rPr>
              <a:t>Hacer visible el trabajo doméstico y de cuidados de las mujeres como </a:t>
            </a:r>
            <a:r>
              <a:rPr lang="es-MX" sz="1050" b="1" dirty="0">
                <a:solidFill>
                  <a:schemeClr val="tx1"/>
                </a:solidFill>
              </a:rPr>
              <a:t>parte fundamental de las economías nacionales.</a:t>
            </a:r>
          </a:p>
        </p:txBody>
      </p:sp>
      <p:sp>
        <p:nvSpPr>
          <p:cNvPr id="34" name="Rounded Rectangle 33"/>
          <p:cNvSpPr/>
          <p:nvPr/>
        </p:nvSpPr>
        <p:spPr>
          <a:xfrm>
            <a:off x="1188671" y="1859251"/>
            <a:ext cx="1573595" cy="402866"/>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Beijing 1994</a:t>
            </a:r>
          </a:p>
        </p:txBody>
      </p:sp>
      <p:sp>
        <p:nvSpPr>
          <p:cNvPr id="35" name="Rounded Rectangle 34"/>
          <p:cNvSpPr/>
          <p:nvPr/>
        </p:nvSpPr>
        <p:spPr>
          <a:xfrm>
            <a:off x="2914865" y="1859251"/>
            <a:ext cx="1578422" cy="402866"/>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1600" dirty="0"/>
              <a:t>ENUT 2019</a:t>
            </a:r>
          </a:p>
        </p:txBody>
      </p:sp>
      <p:sp>
        <p:nvSpPr>
          <p:cNvPr id="36" name="Rounded Rectangle 35"/>
          <p:cNvSpPr/>
          <p:nvPr/>
        </p:nvSpPr>
        <p:spPr>
          <a:xfrm>
            <a:off x="4650369" y="1862480"/>
            <a:ext cx="1578422" cy="815305"/>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1000" dirty="0"/>
              <a:t>E</a:t>
            </a:r>
            <a:r>
              <a:rPr lang="es-MX" sz="1000" b="1" dirty="0"/>
              <a:t>NUT 2019</a:t>
            </a:r>
          </a:p>
          <a:p>
            <a:r>
              <a:rPr lang="es-MX" sz="1000" b="1" dirty="0"/>
              <a:t>Cuidados</a:t>
            </a:r>
            <a:r>
              <a:rPr lang="es-MX" sz="1000" dirty="0"/>
              <a:t>: </a:t>
            </a:r>
            <a:r>
              <a:rPr lang="es-MX" sz="1000" b="1" dirty="0"/>
              <a:t>enfermedad crónica o temporal o discapacidad</a:t>
            </a:r>
          </a:p>
        </p:txBody>
      </p:sp>
      <p:sp>
        <p:nvSpPr>
          <p:cNvPr id="37" name="Rounded Rectangle 36"/>
          <p:cNvSpPr/>
          <p:nvPr/>
        </p:nvSpPr>
        <p:spPr>
          <a:xfrm>
            <a:off x="6381733" y="1859250"/>
            <a:ext cx="1573595" cy="832155"/>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1000" dirty="0"/>
              <a:t>Cuenta  Satélite del Trabajo No Remunerado de los Hogares en México</a:t>
            </a:r>
          </a:p>
        </p:txBody>
      </p:sp>
      <p:sp>
        <p:nvSpPr>
          <p:cNvPr id="38" name="Rounded Rectangle 37"/>
          <p:cNvSpPr/>
          <p:nvPr/>
        </p:nvSpPr>
        <p:spPr>
          <a:xfrm rot="10800000" flipV="1">
            <a:off x="1188671" y="4397822"/>
            <a:ext cx="1573595" cy="34289"/>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38"/>
          <p:cNvSpPr/>
          <p:nvPr/>
        </p:nvSpPr>
        <p:spPr>
          <a:xfrm rot="10800000" flipV="1">
            <a:off x="2919692" y="4397822"/>
            <a:ext cx="1573595" cy="34289"/>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39"/>
          <p:cNvSpPr/>
          <p:nvPr/>
        </p:nvSpPr>
        <p:spPr>
          <a:xfrm rot="10800000" flipV="1">
            <a:off x="4650712" y="4397822"/>
            <a:ext cx="1573595" cy="34289"/>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0"/>
          <p:cNvSpPr/>
          <p:nvPr/>
        </p:nvSpPr>
        <p:spPr>
          <a:xfrm rot="10800000" flipV="1">
            <a:off x="6381732" y="4397822"/>
            <a:ext cx="1573595" cy="34289"/>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CuadroTexto 1">
            <a:extLst>
              <a:ext uri="{FF2B5EF4-FFF2-40B4-BE49-F238E27FC236}">
                <a16:creationId xmlns:a16="http://schemas.microsoft.com/office/drawing/2014/main" id="{05C9F987-37F7-1146-B8EE-5572E20AB589}"/>
              </a:ext>
            </a:extLst>
          </p:cNvPr>
          <p:cNvSpPr txBox="1"/>
          <p:nvPr/>
        </p:nvSpPr>
        <p:spPr>
          <a:xfrm>
            <a:off x="2914866" y="2424363"/>
            <a:ext cx="1692550" cy="830997"/>
          </a:xfrm>
          <a:prstGeom prst="rect">
            <a:avLst/>
          </a:prstGeom>
          <a:noFill/>
        </p:spPr>
        <p:txBody>
          <a:bodyPr wrap="square" rtlCol="0">
            <a:spAutoFit/>
          </a:bodyPr>
          <a:lstStyle/>
          <a:p>
            <a:r>
              <a:rPr lang="es-MX" sz="1200" dirty="0"/>
              <a:t>Mujeres – 38.8 horas a cuidados (incluidos cuidados pasivos) a la semana.</a:t>
            </a:r>
          </a:p>
        </p:txBody>
      </p:sp>
      <p:sp>
        <p:nvSpPr>
          <p:cNvPr id="3" name="CuadroTexto 2">
            <a:extLst>
              <a:ext uri="{FF2B5EF4-FFF2-40B4-BE49-F238E27FC236}">
                <a16:creationId xmlns:a16="http://schemas.microsoft.com/office/drawing/2014/main" id="{5C9A3C1A-238B-9A42-9417-B727A00111EE}"/>
              </a:ext>
            </a:extLst>
          </p:cNvPr>
          <p:cNvSpPr txBox="1"/>
          <p:nvPr/>
        </p:nvSpPr>
        <p:spPr>
          <a:xfrm>
            <a:off x="2956259" y="3350796"/>
            <a:ext cx="1573596" cy="1015663"/>
          </a:xfrm>
          <a:prstGeom prst="rect">
            <a:avLst/>
          </a:prstGeom>
          <a:noFill/>
        </p:spPr>
        <p:txBody>
          <a:bodyPr wrap="square" rtlCol="0">
            <a:spAutoFit/>
          </a:bodyPr>
          <a:lstStyle/>
          <a:p>
            <a:r>
              <a:rPr lang="es-MX" sz="1200" dirty="0"/>
              <a:t>Hombres – 12.9 horas a cuidados (incluidos los pasivos) a la semana.</a:t>
            </a:r>
          </a:p>
        </p:txBody>
      </p:sp>
      <p:sp>
        <p:nvSpPr>
          <p:cNvPr id="5" name="CuadroTexto 4">
            <a:extLst>
              <a:ext uri="{FF2B5EF4-FFF2-40B4-BE49-F238E27FC236}">
                <a16:creationId xmlns:a16="http://schemas.microsoft.com/office/drawing/2014/main" id="{977BC153-A08C-D94E-A5BD-A247FC3E4C89}"/>
              </a:ext>
            </a:extLst>
          </p:cNvPr>
          <p:cNvSpPr txBox="1"/>
          <p:nvPr/>
        </p:nvSpPr>
        <p:spPr>
          <a:xfrm>
            <a:off x="4689520" y="2691406"/>
            <a:ext cx="1458617" cy="1785104"/>
          </a:xfrm>
          <a:prstGeom prst="rect">
            <a:avLst/>
          </a:prstGeom>
          <a:noFill/>
        </p:spPr>
        <p:txBody>
          <a:bodyPr wrap="square" rtlCol="0">
            <a:spAutoFit/>
          </a:bodyPr>
          <a:lstStyle/>
          <a:p>
            <a:r>
              <a:rPr lang="es-MX" sz="1100" b="1" dirty="0"/>
              <a:t>Mujeres -</a:t>
            </a:r>
            <a:r>
              <a:rPr lang="es-MX" sz="1100" dirty="0"/>
              <a:t> 12.2 hrs. por semana y 28.4 con cuidados pasivos. </a:t>
            </a:r>
          </a:p>
          <a:p>
            <a:endParaRPr lang="es-MX" sz="1100" dirty="0"/>
          </a:p>
          <a:p>
            <a:r>
              <a:rPr lang="es-MX" sz="1100" b="1" dirty="0"/>
              <a:t>Hombres – </a:t>
            </a:r>
            <a:r>
              <a:rPr lang="es-MX" sz="1100" dirty="0"/>
              <a:t>6.7 y 16.3 horas a la semana en cuidados y en cuidados pasivos. </a:t>
            </a:r>
          </a:p>
        </p:txBody>
      </p:sp>
      <p:sp>
        <p:nvSpPr>
          <p:cNvPr id="6" name="CuadroTexto 5">
            <a:extLst>
              <a:ext uri="{FF2B5EF4-FFF2-40B4-BE49-F238E27FC236}">
                <a16:creationId xmlns:a16="http://schemas.microsoft.com/office/drawing/2014/main" id="{A67B5C9D-B44E-9243-A4AE-129F544B6835}"/>
              </a:ext>
            </a:extLst>
          </p:cNvPr>
          <p:cNvSpPr txBox="1"/>
          <p:nvPr/>
        </p:nvSpPr>
        <p:spPr>
          <a:xfrm>
            <a:off x="6375003" y="2805949"/>
            <a:ext cx="1573597" cy="1477328"/>
          </a:xfrm>
          <a:prstGeom prst="rect">
            <a:avLst/>
          </a:prstGeom>
          <a:noFill/>
        </p:spPr>
        <p:txBody>
          <a:bodyPr wrap="square" rtlCol="0">
            <a:spAutoFit/>
          </a:bodyPr>
          <a:lstStyle/>
          <a:p>
            <a:r>
              <a:rPr lang="es-MX" sz="1000" b="1" dirty="0"/>
              <a:t>2021-</a:t>
            </a:r>
            <a:r>
              <a:rPr lang="es-MX" sz="1000" dirty="0"/>
              <a:t> el 6.8 billones de pesos, lo que equivalió a </a:t>
            </a:r>
            <a:r>
              <a:rPr lang="es-MX" sz="1000" b="1" dirty="0"/>
              <a:t>26.3 % del PIB nacional. </a:t>
            </a:r>
          </a:p>
          <a:p>
            <a:endParaRPr lang="es-MX" sz="1000" dirty="0"/>
          </a:p>
          <a:p>
            <a:r>
              <a:rPr lang="es-MX" sz="1000" dirty="0"/>
              <a:t>71, 524 pesos por su trabajo no remunerado en labores domésticas y </a:t>
            </a:r>
            <a:r>
              <a:rPr lang="es-MX" sz="1000" b="1" dirty="0"/>
              <a:t>de cuidados.</a:t>
            </a:r>
          </a:p>
        </p:txBody>
      </p:sp>
    </p:spTree>
    <p:extLst>
      <p:ext uri="{BB962C8B-B14F-4D97-AF65-F5344CB8AC3E}">
        <p14:creationId xmlns:p14="http://schemas.microsoft.com/office/powerpoint/2010/main" val="7583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0" y="0"/>
            <a:ext cx="143302" cy="1106584"/>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pic>
        <p:nvPicPr>
          <p:cNvPr id="3" name="Imagen 2">
            <a:extLst>
              <a:ext uri="{FF2B5EF4-FFF2-40B4-BE49-F238E27FC236}">
                <a16:creationId xmlns:a16="http://schemas.microsoft.com/office/drawing/2014/main" id="{D7A3D3E1-A0C1-6D49-9D5B-CB8E3623D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54" y="437852"/>
            <a:ext cx="8682446" cy="4267796"/>
          </a:xfrm>
          <a:prstGeom prst="rect">
            <a:avLst/>
          </a:prstGeom>
        </p:spPr>
      </p:pic>
    </p:spTree>
    <p:extLst>
      <p:ext uri="{BB962C8B-B14F-4D97-AF65-F5344CB8AC3E}">
        <p14:creationId xmlns:p14="http://schemas.microsoft.com/office/powerpoint/2010/main" val="205396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D97E8AA2-8D02-4DA8-9D57-16873CCECBD4}"/>
              </a:ext>
            </a:extLst>
          </p:cNvPr>
          <p:cNvSpPr/>
          <p:nvPr/>
        </p:nvSpPr>
        <p:spPr>
          <a:xfrm>
            <a:off x="1" y="2221173"/>
            <a:ext cx="900752" cy="22390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Imagen 2">
            <a:extLst>
              <a:ext uri="{FF2B5EF4-FFF2-40B4-BE49-F238E27FC236}">
                <a16:creationId xmlns:a16="http://schemas.microsoft.com/office/drawing/2014/main" id="{49650B97-F910-6F41-AB74-8492BDA29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8773"/>
            <a:ext cx="9144000" cy="4185954"/>
          </a:xfrm>
          <a:prstGeom prst="rect">
            <a:avLst/>
          </a:prstGeom>
        </p:spPr>
      </p:pic>
    </p:spTree>
    <p:extLst>
      <p:ext uri="{BB962C8B-B14F-4D97-AF65-F5344CB8AC3E}">
        <p14:creationId xmlns:p14="http://schemas.microsoft.com/office/powerpoint/2010/main" val="39623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3A7C628-DE06-9348-A0A9-AE3CCA6B3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888"/>
            <a:ext cx="9144000" cy="4609723"/>
          </a:xfrm>
          <a:prstGeom prst="rect">
            <a:avLst/>
          </a:prstGeom>
        </p:spPr>
      </p:pic>
    </p:spTree>
    <p:extLst>
      <p:ext uri="{BB962C8B-B14F-4D97-AF65-F5344CB8AC3E}">
        <p14:creationId xmlns:p14="http://schemas.microsoft.com/office/powerpoint/2010/main" val="140380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9B452E-C772-4AB0-BFA5-88BF384E3CED}"/>
              </a:ext>
            </a:extLst>
          </p:cNvPr>
          <p:cNvSpPr/>
          <p:nvPr/>
        </p:nvSpPr>
        <p:spPr>
          <a:xfrm>
            <a:off x="1" y="0"/>
            <a:ext cx="475860" cy="51434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5044942" y="215754"/>
            <a:ext cx="36373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B9225AB-2EF0-48E5-BC7D-CFA537171926}"/>
              </a:ext>
            </a:extLst>
          </p:cNvPr>
          <p:cNvSpPr txBox="1"/>
          <p:nvPr/>
        </p:nvSpPr>
        <p:spPr>
          <a:xfrm>
            <a:off x="863117" y="431197"/>
            <a:ext cx="3062251" cy="380104"/>
          </a:xfrm>
          <a:prstGeom prst="rect">
            <a:avLst/>
          </a:prstGeom>
          <a:noFill/>
        </p:spPr>
        <p:txBody>
          <a:bodyPr wrap="square" rtlCol="0">
            <a:spAutoFit/>
          </a:bodyPr>
          <a:lstStyle/>
          <a:p>
            <a:pPr marL="228600" lvl="0" indent="-228600" algn="just">
              <a:lnSpc>
                <a:spcPct val="107000"/>
              </a:lnSpc>
              <a:spcAft>
                <a:spcPts val="0"/>
              </a:spcAft>
              <a:buClr>
                <a:schemeClr val="accent4">
                  <a:lumMod val="75000"/>
                </a:schemeClr>
              </a:buClr>
              <a:buFont typeface="+mj-lt"/>
              <a:buAutoNum type="arabicPeriod"/>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lvl="0" algn="just">
              <a:lnSpc>
                <a:spcPct val="107000"/>
              </a:lnSpc>
              <a:spcAft>
                <a:spcPts val="0"/>
              </a:spcAft>
              <a:buClr>
                <a:schemeClr val="accent4">
                  <a:lumMod val="75000"/>
                </a:schemeClr>
              </a:buClr>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74C99C9A-E170-1149-A2E8-106EA2B51DB6}"/>
              </a:ext>
            </a:extLst>
          </p:cNvPr>
          <p:cNvSpPr txBox="1"/>
          <p:nvPr/>
        </p:nvSpPr>
        <p:spPr>
          <a:xfrm>
            <a:off x="609600" y="655785"/>
            <a:ext cx="8413866" cy="3970318"/>
          </a:xfrm>
          <a:prstGeom prst="rect">
            <a:avLst/>
          </a:prstGeom>
          <a:noFill/>
        </p:spPr>
        <p:txBody>
          <a:bodyPr wrap="square" rtlCol="0">
            <a:spAutoFit/>
          </a:bodyPr>
          <a:lstStyle/>
          <a:p>
            <a:r>
              <a:rPr lang="es-MX" dirty="0"/>
              <a:t>2020 la crisis por el COVID pone en evidencia la importancia del trabajo del cuidado y la carga al interior de las familias y entre estas, hacia las mujeres.</a:t>
            </a:r>
          </a:p>
          <a:p>
            <a:endParaRPr lang="es-MX" dirty="0"/>
          </a:p>
          <a:p>
            <a:r>
              <a:rPr lang="es-MX" dirty="0"/>
              <a:t>Consenso de Santiago. (2020). </a:t>
            </a:r>
          </a:p>
          <a:p>
            <a:endParaRPr lang="es-MX" dirty="0"/>
          </a:p>
          <a:p>
            <a:pPr algn="just"/>
            <a:r>
              <a:rPr lang="es-MX" dirty="0"/>
              <a:t>Acceso a </a:t>
            </a:r>
            <a:r>
              <a:rPr lang="es-MX" b="1" dirty="0"/>
              <a:t>servicios</a:t>
            </a:r>
            <a:r>
              <a:rPr lang="es-MX" dirty="0"/>
              <a:t> de cuidado de calidad y la importancia de la corresponsabilidad tanto entre hombres y mujeres como entre el Estado, el mercado, las comunidades y las familias, así como la relevancia de promover la </a:t>
            </a:r>
            <a:r>
              <a:rPr lang="es-MX" b="1" dirty="0"/>
              <a:t>sostenibilidad financiera </a:t>
            </a:r>
            <a:r>
              <a:rPr lang="es-MX" dirty="0"/>
              <a:t>de las políticas públicas de cuidado orientadas a alcanzar la igualdad de género. Por otra parte, los acuerdos aprobados por los Gobiernos han destacado la importancia del papel del Estado, la imprescindible coordinación entre sus instituciones, así como entre los </a:t>
            </a:r>
            <a:r>
              <a:rPr lang="es-MX" b="1" dirty="0"/>
              <a:t>niveles nacional, subnacional y local, y el enfoque interseccional.</a:t>
            </a:r>
          </a:p>
          <a:p>
            <a:r>
              <a:rPr lang="es-MX" dirty="0"/>
              <a:t> º</a:t>
            </a:r>
          </a:p>
        </p:txBody>
      </p:sp>
    </p:spTree>
    <p:extLst>
      <p:ext uri="{BB962C8B-B14F-4D97-AF65-F5344CB8AC3E}">
        <p14:creationId xmlns:p14="http://schemas.microsoft.com/office/powerpoint/2010/main" val="892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6"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9B452E-C772-4AB0-BFA5-88BF384E3CED}"/>
              </a:ext>
            </a:extLst>
          </p:cNvPr>
          <p:cNvSpPr/>
          <p:nvPr/>
        </p:nvSpPr>
        <p:spPr>
          <a:xfrm>
            <a:off x="1" y="0"/>
            <a:ext cx="475860" cy="51434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5044942" y="215754"/>
            <a:ext cx="36373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B9225AB-2EF0-48E5-BC7D-CFA537171926}"/>
              </a:ext>
            </a:extLst>
          </p:cNvPr>
          <p:cNvSpPr txBox="1"/>
          <p:nvPr/>
        </p:nvSpPr>
        <p:spPr>
          <a:xfrm>
            <a:off x="863117" y="431197"/>
            <a:ext cx="3062251" cy="380104"/>
          </a:xfrm>
          <a:prstGeom prst="rect">
            <a:avLst/>
          </a:prstGeom>
          <a:noFill/>
        </p:spPr>
        <p:txBody>
          <a:bodyPr wrap="square" rtlCol="0">
            <a:spAutoFit/>
          </a:bodyPr>
          <a:lstStyle/>
          <a:p>
            <a:pPr marL="228600" lvl="0" indent="-228600" algn="just">
              <a:lnSpc>
                <a:spcPct val="107000"/>
              </a:lnSpc>
              <a:spcAft>
                <a:spcPts val="0"/>
              </a:spcAft>
              <a:buClr>
                <a:schemeClr val="accent4">
                  <a:lumMod val="75000"/>
                </a:schemeClr>
              </a:buClr>
              <a:buFont typeface="+mj-lt"/>
              <a:buAutoNum type="arabicPeriod"/>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lvl="0" algn="just">
              <a:lnSpc>
                <a:spcPct val="107000"/>
              </a:lnSpc>
              <a:spcAft>
                <a:spcPts val="0"/>
              </a:spcAft>
              <a:buClr>
                <a:schemeClr val="accent4">
                  <a:lumMod val="75000"/>
                </a:schemeClr>
              </a:buClr>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74C99C9A-E170-1149-A2E8-106EA2B51DB6}"/>
              </a:ext>
            </a:extLst>
          </p:cNvPr>
          <p:cNvSpPr txBox="1"/>
          <p:nvPr/>
        </p:nvSpPr>
        <p:spPr>
          <a:xfrm>
            <a:off x="609600" y="646641"/>
            <a:ext cx="8413866" cy="4524315"/>
          </a:xfrm>
          <a:prstGeom prst="rect">
            <a:avLst/>
          </a:prstGeom>
          <a:noFill/>
        </p:spPr>
        <p:txBody>
          <a:bodyPr wrap="square" rtlCol="0">
            <a:spAutoFit/>
          </a:bodyPr>
          <a:lstStyle/>
          <a:p>
            <a:pPr algn="just"/>
            <a:r>
              <a:rPr lang="es-MX" dirty="0"/>
              <a:t>2021. Salida de las mujeres del mercado laboral formal. Retraso de 18 años. (CEPAL 2021) </a:t>
            </a:r>
          </a:p>
          <a:p>
            <a:pPr algn="just"/>
            <a:endParaRPr lang="es-MX" dirty="0"/>
          </a:p>
          <a:p>
            <a:pPr algn="just"/>
            <a:r>
              <a:rPr lang="es-MX" dirty="0"/>
              <a:t>Necesario establecer políticas que reviertan la (de por sí) existente desigualdad hacia la participación económica de las mujeres en el mercado formal (y consecuente generación de derechos.)</a:t>
            </a:r>
          </a:p>
          <a:p>
            <a:pPr algn="just"/>
            <a:endParaRPr lang="es-MX" dirty="0"/>
          </a:p>
          <a:p>
            <a:pPr algn="just"/>
            <a:r>
              <a:rPr lang="es-MX" dirty="0"/>
              <a:t>Plan Nacional de Cuidados 2021-2025 de Uruguay</a:t>
            </a:r>
          </a:p>
          <a:p>
            <a:pPr algn="just"/>
            <a:endParaRPr lang="es-MX" dirty="0"/>
          </a:p>
          <a:p>
            <a:pPr algn="just"/>
            <a:r>
              <a:rPr lang="es-MX" dirty="0"/>
              <a:t>Proyecto de Ley “Cuidar en Igualdad”, Argentina 2022.</a:t>
            </a:r>
          </a:p>
          <a:p>
            <a:pPr algn="just"/>
            <a:endParaRPr lang="es-MX" dirty="0"/>
          </a:p>
          <a:p>
            <a:pPr algn="just"/>
            <a:r>
              <a:rPr lang="es-MX" dirty="0"/>
              <a:t>Minuta de reforma constitucional de la Constitución Política de los Estados Unidos Mexicanos sobre derecho al cuidado (nov. 2020). </a:t>
            </a:r>
          </a:p>
          <a:p>
            <a:endParaRPr lang="es-MX" dirty="0"/>
          </a:p>
          <a:p>
            <a:endParaRPr lang="es-MX" dirty="0"/>
          </a:p>
          <a:p>
            <a:r>
              <a:rPr lang="es-MX" dirty="0"/>
              <a:t> </a:t>
            </a:r>
          </a:p>
        </p:txBody>
      </p:sp>
    </p:spTree>
    <p:extLst>
      <p:ext uri="{BB962C8B-B14F-4D97-AF65-F5344CB8AC3E}">
        <p14:creationId xmlns:p14="http://schemas.microsoft.com/office/powerpoint/2010/main" val="405894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6"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3F0F61A-DC51-254B-9BCC-46BD3AD14B3A}"/>
              </a:ext>
            </a:extLst>
          </p:cNvPr>
          <p:cNvSpPr txBox="1"/>
          <p:nvPr/>
        </p:nvSpPr>
        <p:spPr>
          <a:xfrm>
            <a:off x="1471748" y="914400"/>
            <a:ext cx="6331131" cy="3970318"/>
          </a:xfrm>
          <a:prstGeom prst="rect">
            <a:avLst/>
          </a:prstGeom>
          <a:noFill/>
        </p:spPr>
        <p:txBody>
          <a:bodyPr wrap="square" rtlCol="0">
            <a:spAutoFit/>
          </a:bodyPr>
          <a:lstStyle/>
          <a:p>
            <a:r>
              <a:rPr lang="es-MX" b="1" dirty="0"/>
              <a:t>Minuta de reforma constitucional</a:t>
            </a:r>
          </a:p>
          <a:p>
            <a:endParaRPr lang="es-MX" dirty="0"/>
          </a:p>
          <a:p>
            <a:pPr algn="just"/>
            <a:r>
              <a:rPr lang="es-MX" dirty="0"/>
              <a:t>Elevar a rango constitucional el derecho de la niñez a tener, de parte del Estado mexicano, atención y servicios de cuidados. </a:t>
            </a:r>
          </a:p>
          <a:p>
            <a:pPr algn="just"/>
            <a:endParaRPr lang="es-MX" dirty="0"/>
          </a:p>
          <a:p>
            <a:pPr algn="just"/>
            <a:r>
              <a:rPr lang="es-MX" dirty="0"/>
              <a:t>Que toda persona tenga el derecho al cuidado digno que sustente su vida y le otorgue los elementos materiales y simbólicos para vivir en sociedad a lo largo de toda su vida, así como a cuidar. </a:t>
            </a:r>
          </a:p>
          <a:p>
            <a:pPr algn="just"/>
            <a:endParaRPr lang="es-MX" dirty="0"/>
          </a:p>
          <a:p>
            <a:pPr algn="just"/>
            <a:r>
              <a:rPr lang="es-MX" dirty="0"/>
              <a:t>Que el Congreso de la Unión tenga la facultad para legislar una ley general en materia del Sistema Nacional de Cuidados.</a:t>
            </a:r>
          </a:p>
        </p:txBody>
      </p:sp>
    </p:spTree>
    <p:extLst>
      <p:ext uri="{BB962C8B-B14F-4D97-AF65-F5344CB8AC3E}">
        <p14:creationId xmlns:p14="http://schemas.microsoft.com/office/powerpoint/2010/main" val="127118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198936A-9EB8-4DCD-81FC-3D0477A3CD69}"/>
              </a:ext>
            </a:extLst>
          </p:cNvPr>
          <p:cNvSpPr/>
          <p:nvPr/>
        </p:nvSpPr>
        <p:spPr>
          <a:xfrm>
            <a:off x="0" y="3864354"/>
            <a:ext cx="9094533" cy="1450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B5945D04-B219-6B4E-BA05-BE3161C58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876"/>
            <a:ext cx="9144000" cy="4401444"/>
          </a:xfrm>
          <a:prstGeom prst="rect">
            <a:avLst/>
          </a:prstGeom>
        </p:spPr>
      </p:pic>
    </p:spTree>
    <p:extLst>
      <p:ext uri="{BB962C8B-B14F-4D97-AF65-F5344CB8AC3E}">
        <p14:creationId xmlns:p14="http://schemas.microsoft.com/office/powerpoint/2010/main" val="1374659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9B452E-C772-4AB0-BFA5-88BF384E3CED}"/>
              </a:ext>
            </a:extLst>
          </p:cNvPr>
          <p:cNvSpPr/>
          <p:nvPr/>
        </p:nvSpPr>
        <p:spPr>
          <a:xfrm>
            <a:off x="1" y="0"/>
            <a:ext cx="475860" cy="51434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5044942" y="215754"/>
            <a:ext cx="36373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B9225AB-2EF0-48E5-BC7D-CFA537171926}"/>
              </a:ext>
            </a:extLst>
          </p:cNvPr>
          <p:cNvSpPr txBox="1"/>
          <p:nvPr/>
        </p:nvSpPr>
        <p:spPr>
          <a:xfrm>
            <a:off x="863117" y="431197"/>
            <a:ext cx="3062251" cy="380104"/>
          </a:xfrm>
          <a:prstGeom prst="rect">
            <a:avLst/>
          </a:prstGeom>
          <a:noFill/>
        </p:spPr>
        <p:txBody>
          <a:bodyPr wrap="square" rtlCol="0">
            <a:spAutoFit/>
          </a:bodyPr>
          <a:lstStyle/>
          <a:p>
            <a:pPr marL="228600" lvl="0" indent="-228600" algn="just">
              <a:lnSpc>
                <a:spcPct val="107000"/>
              </a:lnSpc>
              <a:spcAft>
                <a:spcPts val="0"/>
              </a:spcAft>
              <a:buClr>
                <a:schemeClr val="accent4">
                  <a:lumMod val="75000"/>
                </a:schemeClr>
              </a:buClr>
              <a:buFont typeface="+mj-lt"/>
              <a:buAutoNum type="arabicPeriod"/>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lvl="0" algn="just">
              <a:lnSpc>
                <a:spcPct val="107000"/>
              </a:lnSpc>
              <a:spcAft>
                <a:spcPts val="0"/>
              </a:spcAft>
              <a:buClr>
                <a:schemeClr val="accent4">
                  <a:lumMod val="75000"/>
                </a:schemeClr>
              </a:buClr>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74C99C9A-E170-1149-A2E8-106EA2B51DB6}"/>
              </a:ext>
            </a:extLst>
          </p:cNvPr>
          <p:cNvSpPr txBox="1"/>
          <p:nvPr/>
        </p:nvSpPr>
        <p:spPr>
          <a:xfrm>
            <a:off x="562950" y="222531"/>
            <a:ext cx="8413866" cy="923330"/>
          </a:xfrm>
          <a:prstGeom prst="rect">
            <a:avLst/>
          </a:prstGeom>
          <a:noFill/>
        </p:spPr>
        <p:txBody>
          <a:bodyPr wrap="square" rtlCol="0">
            <a:spAutoFit/>
          </a:bodyPr>
          <a:lstStyle/>
          <a:p>
            <a:r>
              <a:rPr lang="es-MX" b="1" dirty="0">
                <a:solidFill>
                  <a:schemeClr val="accent5">
                    <a:lumMod val="75000"/>
                  </a:schemeClr>
                </a:solidFill>
              </a:rPr>
              <a:t>Mapa de cuidados de </a:t>
            </a:r>
            <a:r>
              <a:rPr lang="es-MX" b="1">
                <a:solidFill>
                  <a:schemeClr val="accent5">
                    <a:lumMod val="75000"/>
                  </a:schemeClr>
                </a:solidFill>
              </a:rPr>
              <a:t>México (2023)</a:t>
            </a:r>
            <a:endParaRPr lang="es-MX" b="1" dirty="0">
              <a:solidFill>
                <a:schemeClr val="accent5">
                  <a:lumMod val="75000"/>
                </a:schemeClr>
              </a:solidFill>
            </a:endParaRPr>
          </a:p>
          <a:p>
            <a:endParaRPr lang="es-MX" dirty="0"/>
          </a:p>
          <a:p>
            <a:r>
              <a:rPr lang="es-MX" dirty="0"/>
              <a:t>https://mapadecuidados.inmujeres.gob.mx/</a:t>
            </a:r>
          </a:p>
        </p:txBody>
      </p:sp>
      <p:pic>
        <p:nvPicPr>
          <p:cNvPr id="4" name="Imagen 3">
            <a:extLst>
              <a:ext uri="{FF2B5EF4-FFF2-40B4-BE49-F238E27FC236}">
                <a16:creationId xmlns:a16="http://schemas.microsoft.com/office/drawing/2014/main" id="{E19FA68E-D9F0-ED4D-A576-F9DDF36AD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93" y="1354527"/>
            <a:ext cx="7640524" cy="3243663"/>
          </a:xfrm>
          <a:prstGeom prst="rect">
            <a:avLst/>
          </a:prstGeom>
        </p:spPr>
      </p:pic>
    </p:spTree>
    <p:extLst>
      <p:ext uri="{BB962C8B-B14F-4D97-AF65-F5344CB8AC3E}">
        <p14:creationId xmlns:p14="http://schemas.microsoft.com/office/powerpoint/2010/main" val="19035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6"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10F3A1-D585-BD4C-8B8D-663C8C24B9FD}"/>
              </a:ext>
            </a:extLst>
          </p:cNvPr>
          <p:cNvSpPr txBox="1"/>
          <p:nvPr/>
        </p:nvSpPr>
        <p:spPr>
          <a:xfrm>
            <a:off x="1390186" y="1546302"/>
            <a:ext cx="6252117" cy="1200329"/>
          </a:xfrm>
          <a:prstGeom prst="rect">
            <a:avLst/>
          </a:prstGeom>
          <a:noFill/>
        </p:spPr>
        <p:txBody>
          <a:bodyPr wrap="square" rtlCol="0">
            <a:spAutoFit/>
          </a:bodyPr>
          <a:lstStyle/>
          <a:p>
            <a:r>
              <a:rPr lang="es-MX" sz="3600" dirty="0">
                <a:solidFill>
                  <a:schemeClr val="accent5"/>
                </a:solidFill>
              </a:rPr>
              <a:t>LAS POLÍTICAS PÚBLICAS EN LA CIUDAD DE MÉXICO</a:t>
            </a:r>
          </a:p>
        </p:txBody>
      </p:sp>
    </p:spTree>
    <p:extLst>
      <p:ext uri="{BB962C8B-B14F-4D97-AF65-F5344CB8AC3E}">
        <p14:creationId xmlns:p14="http://schemas.microsoft.com/office/powerpoint/2010/main" val="348914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71B03D2-EBF0-0045-99B1-DD3F0A080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692"/>
            <a:ext cx="9144000" cy="4650115"/>
          </a:xfrm>
          <a:prstGeom prst="rect">
            <a:avLst/>
          </a:prstGeom>
        </p:spPr>
      </p:pic>
    </p:spTree>
    <p:extLst>
      <p:ext uri="{BB962C8B-B14F-4D97-AF65-F5344CB8AC3E}">
        <p14:creationId xmlns:p14="http://schemas.microsoft.com/office/powerpoint/2010/main" val="268116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0F704A-4439-B14C-9A76-E0C734A7F5EC}"/>
              </a:ext>
            </a:extLst>
          </p:cNvPr>
          <p:cNvSpPr txBox="1"/>
          <p:nvPr/>
        </p:nvSpPr>
        <p:spPr>
          <a:xfrm>
            <a:off x="3467791" y="949234"/>
            <a:ext cx="5023066" cy="3754874"/>
          </a:xfrm>
          <a:prstGeom prst="rect">
            <a:avLst/>
          </a:prstGeom>
          <a:noFill/>
        </p:spPr>
        <p:txBody>
          <a:bodyPr wrap="square" rtlCol="0">
            <a:spAutoFit/>
          </a:bodyPr>
          <a:lstStyle/>
          <a:p>
            <a:r>
              <a:rPr lang="es-MX" sz="1400" dirty="0"/>
              <a:t>Cuidado de niñas y niños en las primeras etapas de la vida.</a:t>
            </a:r>
          </a:p>
          <a:p>
            <a:endParaRPr lang="es-MX" sz="1400" dirty="0"/>
          </a:p>
          <a:p>
            <a:r>
              <a:rPr lang="es-MX" sz="1400" dirty="0"/>
              <a:t>Estancias infantiles. </a:t>
            </a:r>
          </a:p>
          <a:p>
            <a:endParaRPr lang="es-MX" sz="1400" dirty="0"/>
          </a:p>
          <a:p>
            <a:r>
              <a:rPr lang="es-MX" sz="1400" dirty="0"/>
              <a:t>Cuidado de personas adultas y personas con discapacidad, </a:t>
            </a:r>
          </a:p>
          <a:p>
            <a:endParaRPr lang="es-MX" sz="1400" dirty="0"/>
          </a:p>
          <a:p>
            <a:r>
              <a:rPr lang="es-MX" sz="1400" dirty="0"/>
              <a:t>Entrega de apoyos a personas que cuidan a otras por motivos de edad o salud o que requieren de una atención profesional.</a:t>
            </a:r>
          </a:p>
          <a:p>
            <a:endParaRPr lang="es-MX" sz="1400" dirty="0"/>
          </a:p>
          <a:p>
            <a:r>
              <a:rPr lang="es-MX" sz="1400" dirty="0"/>
              <a:t>Formación de personas que brindan servicios de cuidado para personas mayores. </a:t>
            </a:r>
          </a:p>
          <a:p>
            <a:endParaRPr lang="es-MX" sz="1400" dirty="0"/>
          </a:p>
          <a:p>
            <a:r>
              <a:rPr lang="es-MX" sz="1400" dirty="0"/>
              <a:t>cuidados alternativos que brindan atención a niñas y mujeres con discapacidad sin cuidados familiares.</a:t>
            </a:r>
          </a:p>
        </p:txBody>
      </p:sp>
      <p:sp>
        <p:nvSpPr>
          <p:cNvPr id="4" name="CuadroTexto 3">
            <a:extLst>
              <a:ext uri="{FF2B5EF4-FFF2-40B4-BE49-F238E27FC236}">
                <a16:creationId xmlns:a16="http://schemas.microsoft.com/office/drawing/2014/main" id="{3BC5F85C-5EDD-1646-9154-90A2B790723C}"/>
              </a:ext>
            </a:extLst>
          </p:cNvPr>
          <p:cNvSpPr txBox="1"/>
          <p:nvPr/>
        </p:nvSpPr>
        <p:spPr>
          <a:xfrm>
            <a:off x="2987041" y="304800"/>
            <a:ext cx="5616364" cy="646331"/>
          </a:xfrm>
          <a:prstGeom prst="rect">
            <a:avLst/>
          </a:prstGeom>
          <a:noFill/>
        </p:spPr>
        <p:txBody>
          <a:bodyPr wrap="square" rtlCol="0">
            <a:spAutoFit/>
          </a:bodyPr>
          <a:lstStyle/>
          <a:p>
            <a:r>
              <a:rPr lang="es-MX" dirty="0"/>
              <a:t>Políticas existentes en CDMX, aún sin Sistema de Cuidados</a:t>
            </a:r>
          </a:p>
        </p:txBody>
      </p:sp>
    </p:spTree>
    <p:extLst>
      <p:ext uri="{BB962C8B-B14F-4D97-AF65-F5344CB8AC3E}">
        <p14:creationId xmlns:p14="http://schemas.microsoft.com/office/powerpoint/2010/main" val="4215256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401F68B-E76B-5B43-AA08-0C6FD4457B47}"/>
              </a:ext>
            </a:extLst>
          </p:cNvPr>
          <p:cNvSpPr txBox="1"/>
          <p:nvPr/>
        </p:nvSpPr>
        <p:spPr>
          <a:xfrm flipH="1">
            <a:off x="6858000" y="283464"/>
            <a:ext cx="1490472" cy="2031325"/>
          </a:xfrm>
          <a:prstGeom prst="rect">
            <a:avLst/>
          </a:prstGeom>
          <a:noFill/>
        </p:spPr>
        <p:txBody>
          <a:bodyPr wrap="square" rtlCol="0">
            <a:spAutoFit/>
          </a:bodyPr>
          <a:lstStyle/>
          <a:p>
            <a:r>
              <a:rPr lang="es-MX" dirty="0"/>
              <a:t>Ejes del Programa de Igualdad de la Ciudad de México</a:t>
            </a:r>
          </a:p>
          <a:p>
            <a:r>
              <a:rPr lang="es-MX" dirty="0"/>
              <a:t>2022</a:t>
            </a:r>
          </a:p>
        </p:txBody>
      </p:sp>
      <p:pic>
        <p:nvPicPr>
          <p:cNvPr id="3" name="Imagen 2">
            <a:extLst>
              <a:ext uri="{FF2B5EF4-FFF2-40B4-BE49-F238E27FC236}">
                <a16:creationId xmlns:a16="http://schemas.microsoft.com/office/drawing/2014/main" id="{3A9D549C-CF84-1041-B998-B9715D3065AA}"/>
              </a:ext>
            </a:extLst>
          </p:cNvPr>
          <p:cNvPicPr>
            <a:picLocks noChangeAspect="1"/>
          </p:cNvPicPr>
          <p:nvPr/>
        </p:nvPicPr>
        <p:blipFill>
          <a:blip r:embed="rId2"/>
          <a:stretch>
            <a:fillRect/>
          </a:stretch>
        </p:blipFill>
        <p:spPr>
          <a:xfrm>
            <a:off x="146304" y="779418"/>
            <a:ext cx="6391656" cy="4249782"/>
          </a:xfrm>
          <a:prstGeom prst="rect">
            <a:avLst/>
          </a:prstGeom>
        </p:spPr>
      </p:pic>
    </p:spTree>
    <p:extLst>
      <p:ext uri="{BB962C8B-B14F-4D97-AF65-F5344CB8AC3E}">
        <p14:creationId xmlns:p14="http://schemas.microsoft.com/office/powerpoint/2010/main" val="246646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p:cNvSpPr/>
          <p:nvPr/>
        </p:nvSpPr>
        <p:spPr>
          <a:xfrm>
            <a:off x="3695125" y="2579427"/>
            <a:ext cx="112595" cy="2564073"/>
          </a:xfrm>
          <a:custGeom>
            <a:avLst/>
            <a:gdLst>
              <a:gd name="connsiteX0" fmla="*/ 0 w 2133601"/>
              <a:gd name="connsiteY0" fmla="*/ 0 h 2167894"/>
              <a:gd name="connsiteX1" fmla="*/ 2133601 w 2133601"/>
              <a:gd name="connsiteY1" fmla="*/ 0 h 2167894"/>
              <a:gd name="connsiteX2" fmla="*/ 2133601 w 2133601"/>
              <a:gd name="connsiteY2" fmla="*/ 2167894 h 2167894"/>
              <a:gd name="connsiteX3" fmla="*/ 0 w 2133601"/>
              <a:gd name="connsiteY3" fmla="*/ 2167894 h 2167894"/>
            </a:gdLst>
            <a:ahLst/>
            <a:cxnLst>
              <a:cxn ang="0">
                <a:pos x="connsiteX0" y="connsiteY0"/>
              </a:cxn>
              <a:cxn ang="0">
                <a:pos x="connsiteX1" y="connsiteY1"/>
              </a:cxn>
              <a:cxn ang="0">
                <a:pos x="connsiteX2" y="connsiteY2"/>
              </a:cxn>
              <a:cxn ang="0">
                <a:pos x="connsiteX3" y="connsiteY3"/>
              </a:cxn>
            </a:cxnLst>
            <a:rect l="l" t="t" r="r" b="b"/>
            <a:pathLst>
              <a:path w="2133601" h="2167894">
                <a:moveTo>
                  <a:pt x="0" y="0"/>
                </a:moveTo>
                <a:lnTo>
                  <a:pt x="2133601" y="0"/>
                </a:lnTo>
                <a:lnTo>
                  <a:pt x="2133601" y="2167894"/>
                </a:lnTo>
                <a:lnTo>
                  <a:pt x="0" y="216789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Marcador de posición de imagen 3">
            <a:extLst>
              <a:ext uri="{FF2B5EF4-FFF2-40B4-BE49-F238E27FC236}">
                <a16:creationId xmlns:a16="http://schemas.microsoft.com/office/drawing/2014/main" id="{6460BA35-AD07-CC0E-B17A-EEF1E592B80C}"/>
              </a:ext>
            </a:extLst>
          </p:cNvPr>
          <p:cNvSpPr>
            <a:spLocks noGrp="1"/>
          </p:cNvSpPr>
          <p:nvPr>
            <p:ph type="pic" sz="quarter" idx="17"/>
          </p:nvPr>
        </p:nvSpPr>
        <p:spPr/>
      </p:sp>
      <p:pic>
        <p:nvPicPr>
          <p:cNvPr id="2" name="Imagen 1">
            <a:extLst>
              <a:ext uri="{FF2B5EF4-FFF2-40B4-BE49-F238E27FC236}">
                <a16:creationId xmlns:a16="http://schemas.microsoft.com/office/drawing/2014/main" id="{D4E587C2-186F-E943-AFCB-5ED4944B7033}"/>
              </a:ext>
            </a:extLst>
          </p:cNvPr>
          <p:cNvPicPr>
            <a:picLocks noChangeAspect="1"/>
          </p:cNvPicPr>
          <p:nvPr/>
        </p:nvPicPr>
        <p:blipFill>
          <a:blip r:embed="rId2"/>
          <a:stretch>
            <a:fillRect/>
          </a:stretch>
        </p:blipFill>
        <p:spPr>
          <a:xfrm>
            <a:off x="679450" y="184150"/>
            <a:ext cx="7785100" cy="4775200"/>
          </a:xfrm>
          <a:prstGeom prst="rect">
            <a:avLst/>
          </a:prstGeom>
        </p:spPr>
      </p:pic>
    </p:spTree>
    <p:extLst>
      <p:ext uri="{BB962C8B-B14F-4D97-AF65-F5344CB8AC3E}">
        <p14:creationId xmlns:p14="http://schemas.microsoft.com/office/powerpoint/2010/main" val="31292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8F8A34CC-0B8E-BB4E-A804-A258D0C2ABF6}"/>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23046" r="23046"/>
          <a:stretch>
            <a:fillRect/>
          </a:stretch>
        </p:blipFill>
        <p:spPr>
          <a:xfrm>
            <a:off x="5903017" y="349406"/>
            <a:ext cx="2359107" cy="4215161"/>
          </a:xfrm>
        </p:spPr>
      </p:pic>
      <p:sp>
        <p:nvSpPr>
          <p:cNvPr id="11" name="CuadroTexto 10">
            <a:extLst>
              <a:ext uri="{FF2B5EF4-FFF2-40B4-BE49-F238E27FC236}">
                <a16:creationId xmlns:a16="http://schemas.microsoft.com/office/drawing/2014/main" id="{7E5E6F09-C9B1-A542-8074-D8770296940F}"/>
              </a:ext>
            </a:extLst>
          </p:cNvPr>
          <p:cNvSpPr txBox="1"/>
          <p:nvPr/>
        </p:nvSpPr>
        <p:spPr>
          <a:xfrm>
            <a:off x="587298" y="914401"/>
            <a:ext cx="4487437" cy="923330"/>
          </a:xfrm>
          <a:prstGeom prst="rect">
            <a:avLst/>
          </a:prstGeom>
          <a:noFill/>
        </p:spPr>
        <p:txBody>
          <a:bodyPr wrap="square" rtlCol="0">
            <a:spAutoFit/>
          </a:bodyPr>
          <a:lstStyle/>
          <a:p>
            <a:r>
              <a:rPr lang="es-MX" sz="1800" kern="0" dirty="0">
                <a:solidFill>
                  <a:srgbClr val="000000"/>
                </a:solidFill>
                <a:effectLst/>
                <a:latin typeface="Arial" panose="020B0604020202020204" pitchFamily="34" charset="0"/>
                <a:ea typeface="Times New Roman" panose="02020603050405020304" pitchFamily="18" charset="0"/>
              </a:rPr>
              <a:t>Rumbo a una ciudad que nos cuide:  análisis del presupuesto para cuidados </a:t>
            </a:r>
            <a:r>
              <a:rPr lang="es-MX" sz="1800" b="1" kern="0" dirty="0">
                <a:solidFill>
                  <a:srgbClr val="000000"/>
                </a:solidFill>
                <a:effectLst/>
                <a:latin typeface="Arial" panose="020B0604020202020204" pitchFamily="34" charset="0"/>
                <a:ea typeface="Times New Roman" panose="02020603050405020304" pitchFamily="18" charset="0"/>
              </a:rPr>
              <a:t>2023</a:t>
            </a:r>
            <a:r>
              <a:rPr lang="es-MX" sz="1800" kern="0" dirty="0">
                <a:solidFill>
                  <a:srgbClr val="000000"/>
                </a:solidFill>
                <a:effectLst/>
                <a:latin typeface="Arial" panose="020B0604020202020204" pitchFamily="34" charset="0"/>
                <a:ea typeface="Times New Roman" panose="02020603050405020304" pitchFamily="18" charset="0"/>
              </a:rPr>
              <a:t> en la Ciudad de México. </a:t>
            </a:r>
            <a:endParaRPr lang="es-MX" dirty="0"/>
          </a:p>
        </p:txBody>
      </p:sp>
      <p:sp>
        <p:nvSpPr>
          <p:cNvPr id="14" name="CuadroTexto 13">
            <a:extLst>
              <a:ext uri="{FF2B5EF4-FFF2-40B4-BE49-F238E27FC236}">
                <a16:creationId xmlns:a16="http://schemas.microsoft.com/office/drawing/2014/main" id="{CB06F921-32A5-E844-82CE-A703DC773DA8}"/>
              </a:ext>
            </a:extLst>
          </p:cNvPr>
          <p:cNvSpPr txBox="1"/>
          <p:nvPr/>
        </p:nvSpPr>
        <p:spPr>
          <a:xfrm>
            <a:off x="483220" y="2110549"/>
            <a:ext cx="4966009" cy="923330"/>
          </a:xfrm>
          <a:prstGeom prst="rect">
            <a:avLst/>
          </a:prstGeom>
          <a:noFill/>
        </p:spPr>
        <p:txBody>
          <a:bodyPr wrap="square">
            <a:spAutoFit/>
          </a:bodyPr>
          <a:lstStyle/>
          <a:p>
            <a:r>
              <a:rPr lang="es-MX" sz="1800" kern="0" dirty="0">
                <a:solidFill>
                  <a:srgbClr val="000000"/>
                </a:solidFill>
                <a:effectLst/>
                <a:latin typeface="Arial" panose="020B0604020202020204" pitchFamily="34" charset="0"/>
                <a:ea typeface="Times New Roman" panose="02020603050405020304" pitchFamily="18" charset="0"/>
              </a:rPr>
              <a:t>Rumbo a una ciudad que nos cuide:  análisis del presupuesto para cuidados </a:t>
            </a:r>
            <a:r>
              <a:rPr lang="es-MX" sz="1800" b="1" kern="0" dirty="0">
                <a:solidFill>
                  <a:srgbClr val="000000"/>
                </a:solidFill>
                <a:effectLst/>
                <a:latin typeface="Arial" panose="020B0604020202020204" pitchFamily="34" charset="0"/>
                <a:ea typeface="Times New Roman" panose="02020603050405020304" pitchFamily="18" charset="0"/>
              </a:rPr>
              <a:t>2024</a:t>
            </a:r>
            <a:r>
              <a:rPr lang="es-MX" sz="1800" kern="0" dirty="0">
                <a:solidFill>
                  <a:srgbClr val="000000"/>
                </a:solidFill>
                <a:effectLst/>
                <a:latin typeface="Arial" panose="020B0604020202020204" pitchFamily="34" charset="0"/>
                <a:ea typeface="Times New Roman" panose="02020603050405020304" pitchFamily="18" charset="0"/>
              </a:rPr>
              <a:t> en la Ciudad de México. </a:t>
            </a:r>
            <a:endParaRPr lang="es-MX" dirty="0"/>
          </a:p>
        </p:txBody>
      </p:sp>
    </p:spTree>
    <p:extLst>
      <p:ext uri="{BB962C8B-B14F-4D97-AF65-F5344CB8AC3E}">
        <p14:creationId xmlns:p14="http://schemas.microsoft.com/office/powerpoint/2010/main" val="4274507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AFE8203-0AAD-C642-98FB-110497929B4C}"/>
              </a:ext>
            </a:extLst>
          </p:cNvPr>
          <p:cNvSpPr>
            <a:spLocks noGrp="1"/>
          </p:cNvSpPr>
          <p:nvPr>
            <p:ph type="title"/>
          </p:nvPr>
        </p:nvSpPr>
        <p:spPr/>
        <p:txBody>
          <a:bodyPr>
            <a:normAutofit/>
          </a:bodyPr>
          <a:lstStyle/>
          <a:p>
            <a:r>
              <a:rPr lang="es-MX" sz="2800" dirty="0"/>
              <a:t>Rumbo a una ciudad que nos cuide</a:t>
            </a:r>
          </a:p>
        </p:txBody>
      </p:sp>
      <p:sp>
        <p:nvSpPr>
          <p:cNvPr id="4" name="Marcador de contenido 3">
            <a:extLst>
              <a:ext uri="{FF2B5EF4-FFF2-40B4-BE49-F238E27FC236}">
                <a16:creationId xmlns:a16="http://schemas.microsoft.com/office/drawing/2014/main" id="{A6CCEDF1-8486-A94D-B06B-50C2DEA11069}"/>
              </a:ext>
            </a:extLst>
          </p:cNvPr>
          <p:cNvSpPr>
            <a:spLocks noGrp="1"/>
          </p:cNvSpPr>
          <p:nvPr>
            <p:ph sz="half" idx="1"/>
          </p:nvPr>
        </p:nvSpPr>
        <p:spPr/>
        <p:txBody>
          <a:bodyPr>
            <a:normAutofit lnSpcReduction="10000"/>
          </a:bodyPr>
          <a:lstStyle/>
          <a:p>
            <a:pPr algn="just"/>
            <a:r>
              <a:rPr lang="es-MX" sz="1800" kern="100" dirty="0">
                <a:latin typeface="Arial" panose="020B0604020202020204" pitchFamily="34" charset="0"/>
                <a:ea typeface="Aptos" panose="020B0004020202020204" pitchFamily="34" charset="0"/>
                <a:cs typeface="Times New Roman" panose="02020603050405020304" pitchFamily="18" charset="0"/>
              </a:rPr>
              <a:t>S</a:t>
            </a:r>
            <a:r>
              <a:rPr lang="es-MX" sz="1800" kern="100" dirty="0">
                <a:effectLst/>
                <a:latin typeface="Arial" panose="020B0604020202020204" pitchFamily="34" charset="0"/>
                <a:ea typeface="Aptos" panose="020B0004020202020204" pitchFamily="34" charset="0"/>
                <a:cs typeface="Times New Roman" panose="02020603050405020304" pitchFamily="18" charset="0"/>
              </a:rPr>
              <a:t>e identificaron </a:t>
            </a:r>
            <a:r>
              <a:rPr lang="es-MX" sz="18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22 programas presupuestarios</a:t>
            </a:r>
            <a:r>
              <a:rPr lang="es-MX" sz="1800" b="1"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es-MX"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cuyo presupuesto, total o parcialmente </a:t>
            </a:r>
            <a:r>
              <a:rPr lang="es-MX" sz="18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podría</a:t>
            </a:r>
            <a:r>
              <a:rPr lang="es-MX"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estar dirigido a la agenda de cuidados. </a:t>
            </a:r>
          </a:p>
          <a:p>
            <a:pPr algn="just"/>
            <a:r>
              <a:rPr lang="es-MX"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En total, estos programas suman un presupuesto de 5,881.7 mdp</a:t>
            </a:r>
          </a:p>
          <a:p>
            <a:pPr algn="just"/>
            <a:r>
              <a:rPr lang="es-MX"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esto es 2.3</a:t>
            </a:r>
            <a:r>
              <a:rPr lang="es-MX" sz="1800" kern="100" dirty="0">
                <a:effectLst/>
                <a:latin typeface="Arial" panose="020B0604020202020204" pitchFamily="34" charset="0"/>
                <a:ea typeface="Aptos" panose="020B0004020202020204" pitchFamily="34" charset="0"/>
                <a:cs typeface="Times New Roman" panose="02020603050405020304" pitchFamily="18" charset="0"/>
              </a:rPr>
              <a:t>7% del total del presupuesto de la Ciudad</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MX" dirty="0"/>
          </a:p>
        </p:txBody>
      </p:sp>
      <p:sp>
        <p:nvSpPr>
          <p:cNvPr id="5" name="Marcador de contenido 4">
            <a:extLst>
              <a:ext uri="{FF2B5EF4-FFF2-40B4-BE49-F238E27FC236}">
                <a16:creationId xmlns:a16="http://schemas.microsoft.com/office/drawing/2014/main" id="{F7278111-9E4A-A540-9501-4335B5527DA0}"/>
              </a:ext>
            </a:extLst>
          </p:cNvPr>
          <p:cNvSpPr>
            <a:spLocks noGrp="1"/>
          </p:cNvSpPr>
          <p:nvPr>
            <p:ph sz="half" idx="2"/>
          </p:nvPr>
        </p:nvSpPr>
        <p:spPr>
          <a:xfrm>
            <a:off x="4525537" y="1153629"/>
            <a:ext cx="3886200" cy="3173044"/>
          </a:xfrm>
        </p:spPr>
        <p:txBody>
          <a:bodyPr>
            <a:normAutofit lnSpcReduction="10000"/>
          </a:bodyPr>
          <a:lstStyle/>
          <a:p>
            <a:r>
              <a:rPr lang="es-MX" sz="1800" dirty="0">
                <a:latin typeface="Arial" panose="020B0604020202020204" pitchFamily="34" charset="0"/>
                <a:ea typeface="Aptos" panose="020B0004020202020204" pitchFamily="34" charset="0"/>
              </a:rPr>
              <a:t>P</a:t>
            </a:r>
            <a:r>
              <a:rPr lang="es-MX" sz="1800" dirty="0">
                <a:effectLst/>
                <a:latin typeface="Arial" panose="020B0604020202020204" pitchFamily="34" charset="0"/>
                <a:ea typeface="Aptos" panose="020B0004020202020204" pitchFamily="34" charset="0"/>
              </a:rPr>
              <a:t>ara 2024, para los mismos 22 programas el presupuesto fue de 3.72% mayor al de 2023 pues pasó de </a:t>
            </a:r>
            <a:r>
              <a:rPr lang="es-MX" sz="1800" b="1" dirty="0">
                <a:effectLst/>
                <a:latin typeface="Arial" panose="020B0604020202020204" pitchFamily="34" charset="0"/>
                <a:ea typeface="Aptos" panose="020B0004020202020204" pitchFamily="34" charset="0"/>
              </a:rPr>
              <a:t>5,881.7</a:t>
            </a:r>
            <a:r>
              <a:rPr lang="es-MX" sz="1800" dirty="0">
                <a:effectLst/>
                <a:latin typeface="Arial" panose="020B0604020202020204" pitchFamily="34" charset="0"/>
                <a:ea typeface="Aptos" panose="020B0004020202020204" pitchFamily="34" charset="0"/>
              </a:rPr>
              <a:t> a </a:t>
            </a:r>
            <a:r>
              <a:rPr lang="es-MX" sz="1800" b="1" dirty="0">
                <a:effectLst/>
                <a:latin typeface="Arial" panose="020B0604020202020204" pitchFamily="34" charset="0"/>
                <a:ea typeface="Aptos" panose="020B0004020202020204" pitchFamily="34" charset="0"/>
              </a:rPr>
              <a:t>6,100.3 millones de pesos.</a:t>
            </a:r>
            <a:r>
              <a:rPr lang="es-MX" sz="1800" dirty="0">
                <a:effectLst/>
                <a:latin typeface="Arial" panose="020B0604020202020204" pitchFamily="34" charset="0"/>
                <a:ea typeface="Aptos" panose="020B0004020202020204" pitchFamily="34" charset="0"/>
              </a:rPr>
              <a:t> </a:t>
            </a:r>
          </a:p>
          <a:p>
            <a:endParaRPr lang="es-MX" sz="1800" dirty="0">
              <a:latin typeface="Arial" panose="020B0604020202020204" pitchFamily="34" charset="0"/>
              <a:ea typeface="Aptos" panose="020B0004020202020204" pitchFamily="34" charset="0"/>
            </a:endParaRPr>
          </a:p>
          <a:p>
            <a:r>
              <a:rPr lang="es-MX" sz="1800" dirty="0">
                <a:effectLst/>
                <a:latin typeface="Arial" panose="020B0604020202020204" pitchFamily="34" charset="0"/>
                <a:ea typeface="Aptos" panose="020B0004020202020204" pitchFamily="34" charset="0"/>
              </a:rPr>
              <a:t>Sin embargo, al calcular el dinero descontando la inflación correspondiente, se observa que el valor real del dinero implica una reducción del</a:t>
            </a:r>
            <a:r>
              <a:rPr lang="es-MX" sz="1800" b="1" dirty="0">
                <a:effectLst/>
                <a:latin typeface="Arial" panose="020B0604020202020204" pitchFamily="34" charset="0"/>
                <a:ea typeface="Aptos" panose="020B0004020202020204" pitchFamily="34" charset="0"/>
              </a:rPr>
              <a:t> </a:t>
            </a:r>
            <a:r>
              <a:rPr lang="es-MX" sz="1800" b="1" dirty="0">
                <a:solidFill>
                  <a:srgbClr val="FF0000"/>
                </a:solidFill>
                <a:effectLst/>
                <a:latin typeface="Arial" panose="020B0604020202020204" pitchFamily="34" charset="0"/>
                <a:ea typeface="Aptos" panose="020B0004020202020204" pitchFamily="34" charset="0"/>
              </a:rPr>
              <a:t>-1%</a:t>
            </a:r>
            <a:r>
              <a:rPr lang="es-MX" sz="1800" dirty="0">
                <a:effectLst/>
                <a:latin typeface="Arial" panose="020B0604020202020204" pitchFamily="34" charset="0"/>
                <a:ea typeface="Aptos" panose="020B0004020202020204" pitchFamily="34" charset="0"/>
              </a:rPr>
              <a:t> del presupuesto dirigido a estos programas.</a:t>
            </a:r>
            <a:r>
              <a:rPr lang="es-MX" dirty="0">
                <a:effectLst/>
              </a:rPr>
              <a:t> </a:t>
            </a:r>
            <a:endParaRPr lang="es-MX" dirty="0"/>
          </a:p>
        </p:txBody>
      </p:sp>
    </p:spTree>
    <p:extLst>
      <p:ext uri="{BB962C8B-B14F-4D97-AF65-F5344CB8AC3E}">
        <p14:creationId xmlns:p14="http://schemas.microsoft.com/office/powerpoint/2010/main" val="325678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0" y="0"/>
            <a:ext cx="143302" cy="1106584"/>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17" name="Freeform 26">
            <a:extLst>
              <a:ext uri="{FF2B5EF4-FFF2-40B4-BE49-F238E27FC236}">
                <a16:creationId xmlns:a16="http://schemas.microsoft.com/office/drawing/2014/main" id="{010575D2-A4B2-459E-BCEC-A93DE19ECBB8}"/>
              </a:ext>
            </a:extLst>
          </p:cNvPr>
          <p:cNvSpPr/>
          <p:nvPr/>
        </p:nvSpPr>
        <p:spPr>
          <a:xfrm>
            <a:off x="9000698" y="0"/>
            <a:ext cx="143302" cy="1106584"/>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7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dirty="0">
              <a:solidFill>
                <a:schemeClr val="bg1"/>
              </a:solidFill>
            </a:endParaRPr>
          </a:p>
        </p:txBody>
      </p:sp>
      <p:pic>
        <p:nvPicPr>
          <p:cNvPr id="4" name="Imagen 3">
            <a:extLst>
              <a:ext uri="{FF2B5EF4-FFF2-40B4-BE49-F238E27FC236}">
                <a16:creationId xmlns:a16="http://schemas.microsoft.com/office/drawing/2014/main" id="{6B4ECD9B-F242-EB41-98DB-ED34103E7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659875"/>
          </a:xfrm>
          <a:prstGeom prst="rect">
            <a:avLst/>
          </a:prstGeom>
        </p:spPr>
      </p:pic>
      <p:pic>
        <p:nvPicPr>
          <p:cNvPr id="6" name="Imagen 5">
            <a:extLst>
              <a:ext uri="{FF2B5EF4-FFF2-40B4-BE49-F238E27FC236}">
                <a16:creationId xmlns:a16="http://schemas.microsoft.com/office/drawing/2014/main" id="{E01FC956-F423-5E46-8DA0-2ADF169349DA}"/>
              </a:ext>
            </a:extLst>
          </p:cNvPr>
          <p:cNvPicPr>
            <a:picLocks noChangeAspect="1"/>
          </p:cNvPicPr>
          <p:nvPr/>
        </p:nvPicPr>
        <p:blipFill>
          <a:blip r:embed="rId3"/>
          <a:stretch>
            <a:fillRect/>
          </a:stretch>
        </p:blipFill>
        <p:spPr>
          <a:xfrm>
            <a:off x="226322" y="1741714"/>
            <a:ext cx="8691356" cy="3401785"/>
          </a:xfrm>
          <a:prstGeom prst="rect">
            <a:avLst/>
          </a:prstGeom>
        </p:spPr>
      </p:pic>
      <p:sp>
        <p:nvSpPr>
          <p:cNvPr id="10" name="CuadroTexto 9">
            <a:extLst>
              <a:ext uri="{FF2B5EF4-FFF2-40B4-BE49-F238E27FC236}">
                <a16:creationId xmlns:a16="http://schemas.microsoft.com/office/drawing/2014/main" id="{18A9055C-1507-0347-9CDE-9B0016B860EE}"/>
              </a:ext>
            </a:extLst>
          </p:cNvPr>
          <p:cNvSpPr txBox="1"/>
          <p:nvPr/>
        </p:nvSpPr>
        <p:spPr>
          <a:xfrm>
            <a:off x="487681" y="1010194"/>
            <a:ext cx="6405154" cy="923330"/>
          </a:xfrm>
          <a:prstGeom prst="rect">
            <a:avLst/>
          </a:prstGeom>
          <a:noFill/>
        </p:spPr>
        <p:txBody>
          <a:bodyPr wrap="square">
            <a:spAutoFit/>
          </a:bodyPr>
          <a:lstStyle/>
          <a:p>
            <a:r>
              <a:rPr lang="es-MX" dirty="0">
                <a:hlinkClick r:id="rId4"/>
              </a:rPr>
              <a:t>https://indicadoresdegenero.semujeres.cdmx.gob.mx/indicadores/indicadores-de-cuidados</a:t>
            </a:r>
            <a:endParaRPr lang="es-MX" dirty="0"/>
          </a:p>
          <a:p>
            <a:endParaRPr lang="es-MX" dirty="0"/>
          </a:p>
        </p:txBody>
      </p:sp>
    </p:spTree>
    <p:extLst>
      <p:ext uri="{BB962C8B-B14F-4D97-AF65-F5344CB8AC3E}">
        <p14:creationId xmlns:p14="http://schemas.microsoft.com/office/powerpoint/2010/main" val="285499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0F704A-4439-B14C-9A76-E0C734A7F5EC}"/>
              </a:ext>
            </a:extLst>
          </p:cNvPr>
          <p:cNvSpPr txBox="1"/>
          <p:nvPr/>
        </p:nvSpPr>
        <p:spPr>
          <a:xfrm>
            <a:off x="3239590" y="0"/>
            <a:ext cx="5251268" cy="5478423"/>
          </a:xfrm>
          <a:prstGeom prst="rect">
            <a:avLst/>
          </a:prstGeom>
          <a:noFill/>
        </p:spPr>
        <p:txBody>
          <a:bodyPr wrap="square" rtlCol="0">
            <a:spAutoFit/>
          </a:bodyPr>
          <a:lstStyle/>
          <a:p>
            <a:r>
              <a:rPr lang="es-MX" sz="1400" dirty="0"/>
              <a:t>Perspectiva de género en el desarrollo de legislación, polticas o acciones para garantizar el derecho al cuidado. </a:t>
            </a:r>
          </a:p>
          <a:p>
            <a:endParaRPr lang="es-MX" sz="1400" dirty="0"/>
          </a:p>
          <a:p>
            <a:r>
              <a:rPr lang="es-MX" sz="1400" dirty="0"/>
              <a:t>Tod@s requerimos ser cuidados en algún momento de nuestras vidas. Sin embargo hay poblaciones prioritarias, en relación con su grado de dependencia de ser cuidados:</a:t>
            </a:r>
          </a:p>
          <a:p>
            <a:endParaRPr lang="es-MX" sz="1400" dirty="0"/>
          </a:p>
          <a:p>
            <a:pPr marL="285750" indent="-285750">
              <a:buFont typeface="Arial" panose="020B0604020202020204" pitchFamily="34" charset="0"/>
              <a:buChar char="•"/>
            </a:pPr>
            <a:r>
              <a:rPr lang="es-MX" sz="1400" dirty="0"/>
              <a:t>NNyA menores de 5 años</a:t>
            </a:r>
          </a:p>
          <a:p>
            <a:pPr marL="285750" indent="-285750">
              <a:buFont typeface="Arial" panose="020B0604020202020204" pitchFamily="34" charset="0"/>
              <a:buChar char="•"/>
            </a:pPr>
            <a:r>
              <a:rPr lang="es-MX" sz="1400" dirty="0"/>
              <a:t>Personas con discapacidad, dependientes</a:t>
            </a:r>
          </a:p>
          <a:p>
            <a:pPr marL="285750" indent="-285750">
              <a:buFont typeface="Arial" panose="020B0604020202020204" pitchFamily="34" charset="0"/>
              <a:buChar char="•"/>
            </a:pPr>
            <a:r>
              <a:rPr lang="es-MX" sz="1400" dirty="0"/>
              <a:t>Personas adultas mayores, dependientes</a:t>
            </a:r>
          </a:p>
          <a:p>
            <a:pPr marL="285750" indent="-285750">
              <a:buFont typeface="Arial" panose="020B0604020202020204" pitchFamily="34" charset="0"/>
              <a:buChar char="•"/>
            </a:pPr>
            <a:r>
              <a:rPr lang="es-MX" sz="1400" dirty="0"/>
              <a:t>Personas con enfermedad crónica o temporal. </a:t>
            </a:r>
          </a:p>
          <a:p>
            <a:pPr marL="285750" indent="-285750">
              <a:buFont typeface="Arial" panose="020B0604020202020204" pitchFamily="34" charset="0"/>
              <a:buChar char="•"/>
            </a:pPr>
            <a:endParaRPr lang="es-MX" sz="1400" dirty="0"/>
          </a:p>
          <a:p>
            <a:pPr marL="285750" indent="-285750">
              <a:buFont typeface="Arial" panose="020B0604020202020204" pitchFamily="34" charset="0"/>
              <a:buChar char="•"/>
            </a:pPr>
            <a:r>
              <a:rPr lang="es-MX" sz="1400" dirty="0"/>
              <a:t>Personas que cuidan.</a:t>
            </a:r>
          </a:p>
          <a:p>
            <a:endParaRPr lang="es-MX" sz="1400" dirty="0"/>
          </a:p>
          <a:p>
            <a:r>
              <a:rPr lang="es-MX" sz="1400" dirty="0"/>
              <a:t>Familia: hombres-mujeres, gobierno, mercado (Estado). </a:t>
            </a:r>
          </a:p>
          <a:p>
            <a:endParaRPr lang="es-MX" sz="1400" dirty="0"/>
          </a:p>
          <a:p>
            <a:r>
              <a:rPr lang="es-MX" sz="1400" dirty="0"/>
              <a:t>Sistemas de cuidado: públicos, privados, mixtos.</a:t>
            </a:r>
          </a:p>
          <a:p>
            <a:endParaRPr lang="es-MX" sz="1400" dirty="0"/>
          </a:p>
          <a:p>
            <a:r>
              <a:rPr lang="es-MX" sz="1400" dirty="0"/>
              <a:t>Tipos de servicios: a domicilio, en instituciones.</a:t>
            </a:r>
          </a:p>
          <a:p>
            <a:endParaRPr lang="es-MX" sz="1400" dirty="0"/>
          </a:p>
          <a:p>
            <a:r>
              <a:rPr lang="es-MX" sz="1400" dirty="0"/>
              <a:t>Inversión financiera para los sistemas de cuidados.</a:t>
            </a:r>
          </a:p>
          <a:p>
            <a:endParaRPr lang="es-MX" sz="1400" dirty="0"/>
          </a:p>
          <a:p>
            <a:r>
              <a:rPr lang="es-MX" sz="1400" dirty="0"/>
              <a:t>Poblaciones con o sin seguridad social. </a:t>
            </a:r>
          </a:p>
          <a:p>
            <a:endParaRPr lang="es-MX" sz="1400" dirty="0"/>
          </a:p>
          <a:p>
            <a:endParaRPr lang="es-MX" sz="1400" dirty="0"/>
          </a:p>
        </p:txBody>
      </p:sp>
    </p:spTree>
    <p:extLst>
      <p:ext uri="{BB962C8B-B14F-4D97-AF65-F5344CB8AC3E}">
        <p14:creationId xmlns:p14="http://schemas.microsoft.com/office/powerpoint/2010/main" val="281809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C3CF167-159C-CC43-8FE9-44D4476486E6}"/>
              </a:ext>
            </a:extLst>
          </p:cNvPr>
          <p:cNvSpPr>
            <a:spLocks noGrp="1"/>
          </p:cNvSpPr>
          <p:nvPr>
            <p:ph type="title"/>
          </p:nvPr>
        </p:nvSpPr>
        <p:spPr/>
        <p:txBody>
          <a:bodyPr>
            <a:normAutofit/>
          </a:bodyPr>
          <a:lstStyle/>
          <a:p>
            <a:r>
              <a:rPr lang="es-MX" sz="2600" b="1" dirty="0">
                <a:latin typeface="+mn-lt"/>
              </a:rPr>
              <a:t>Contenido del Estudio sobre el sistema de cuidados: aportes para la CDMX</a:t>
            </a:r>
          </a:p>
        </p:txBody>
      </p:sp>
      <p:pic>
        <p:nvPicPr>
          <p:cNvPr id="11" name="Marcador de contenido 10">
            <a:extLst>
              <a:ext uri="{FF2B5EF4-FFF2-40B4-BE49-F238E27FC236}">
                <a16:creationId xmlns:a16="http://schemas.microsoft.com/office/drawing/2014/main" id="{E88C13C7-6B78-174C-9BC4-5C9D96E01E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29152" y="1812811"/>
            <a:ext cx="3886200" cy="1517878"/>
          </a:xfrm>
        </p:spPr>
      </p:pic>
      <p:pic>
        <p:nvPicPr>
          <p:cNvPr id="9" name="Marcador de contenido 8">
            <a:extLst>
              <a:ext uri="{FF2B5EF4-FFF2-40B4-BE49-F238E27FC236}">
                <a16:creationId xmlns:a16="http://schemas.microsoft.com/office/drawing/2014/main" id="{A04B5A62-F148-1042-9521-658C04CFD36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8649" y="1475405"/>
            <a:ext cx="3886200" cy="2410849"/>
          </a:xfrm>
        </p:spPr>
      </p:pic>
      <p:sp>
        <p:nvSpPr>
          <p:cNvPr id="12" name="CuadroTexto 11">
            <a:extLst>
              <a:ext uri="{FF2B5EF4-FFF2-40B4-BE49-F238E27FC236}">
                <a16:creationId xmlns:a16="http://schemas.microsoft.com/office/drawing/2014/main" id="{ED9C3F94-1757-FE4B-9052-1F06FE4C90A2}"/>
              </a:ext>
            </a:extLst>
          </p:cNvPr>
          <p:cNvSpPr txBox="1"/>
          <p:nvPr/>
        </p:nvSpPr>
        <p:spPr>
          <a:xfrm>
            <a:off x="1225485" y="4093643"/>
            <a:ext cx="6325385" cy="369332"/>
          </a:xfrm>
          <a:prstGeom prst="rect">
            <a:avLst/>
          </a:prstGeom>
          <a:noFill/>
        </p:spPr>
        <p:txBody>
          <a:bodyPr wrap="square" rtlCol="0">
            <a:spAutoFit/>
          </a:bodyPr>
          <a:lstStyle/>
          <a:p>
            <a:r>
              <a:rPr lang="es-MX" dirty="0">
                <a:hlinkClick r:id="rId4"/>
              </a:rPr>
              <a:t>https://acortar.link/zc46nw</a:t>
            </a:r>
            <a:endParaRPr lang="es-MX" dirty="0"/>
          </a:p>
        </p:txBody>
      </p:sp>
    </p:spTree>
    <p:extLst>
      <p:ext uri="{BB962C8B-B14F-4D97-AF65-F5344CB8AC3E}">
        <p14:creationId xmlns:p14="http://schemas.microsoft.com/office/powerpoint/2010/main" val="3455790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43C891-99BD-4FAF-BAC0-3777E01E5C32}"/>
              </a:ext>
            </a:extLst>
          </p:cNvPr>
          <p:cNvSpPr/>
          <p:nvPr/>
        </p:nvSpPr>
        <p:spPr>
          <a:xfrm>
            <a:off x="2352633" y="1924085"/>
            <a:ext cx="4452875" cy="2490490"/>
          </a:xfrm>
          <a:prstGeom prst="rect">
            <a:avLst/>
          </a:prstGeom>
        </p:spPr>
        <p:txBody>
          <a:bodyPr wrap="square">
            <a:spAutoFit/>
          </a:bodyPr>
          <a:lstStyle/>
          <a:p>
            <a:pPr algn="ctr">
              <a:lnSpc>
                <a:spcPct val="150000"/>
              </a:lnSpc>
            </a:pPr>
            <a:r>
              <a:rPr lang="es-ES" dirty="0">
                <a:solidFill>
                  <a:schemeClr val="accent5">
                    <a:lumMod val="75000"/>
                  </a:schemeClr>
                </a:solidFill>
                <a:latin typeface="+mj-lt"/>
                <a:cs typeface="Segoe UI" panose="020B0502040204020203" pitchFamily="34" charset="0"/>
              </a:rPr>
              <a:t>GRACIAS</a:t>
            </a:r>
          </a:p>
          <a:p>
            <a:pPr algn="ctr">
              <a:lnSpc>
                <a:spcPct val="150000"/>
              </a:lnSpc>
            </a:pPr>
            <a:r>
              <a:rPr lang="es-ES" sz="1600" dirty="0">
                <a:solidFill>
                  <a:schemeClr val="accent5">
                    <a:lumMod val="75000"/>
                  </a:schemeClr>
                </a:solidFill>
                <a:latin typeface="+mj-lt"/>
                <a:cs typeface="Segoe UI" panose="020B0502040204020203" pitchFamily="34" charset="0"/>
                <a:hlinkClick r:id="rId2">
                  <a:extLst>
                    <a:ext uri="{A12FA001-AC4F-418D-AE19-62706E023703}">
                      <ahyp:hlinkClr xmlns:ahyp="http://schemas.microsoft.com/office/drawing/2018/hyperlinkcolor" val="tx"/>
                    </a:ext>
                  </a:extLst>
                </a:hlinkClick>
              </a:rPr>
              <a:t>https://genero.congresocdmx.gob.mx/</a:t>
            </a:r>
            <a:endParaRPr lang="es-ES" sz="1600" dirty="0">
              <a:solidFill>
                <a:schemeClr val="accent5">
                  <a:lumMod val="75000"/>
                </a:schemeClr>
              </a:solidFill>
              <a:latin typeface="+mj-lt"/>
              <a:cs typeface="Segoe UI" panose="020B0502040204020203" pitchFamily="34" charset="0"/>
            </a:endParaRPr>
          </a:p>
          <a:p>
            <a:pPr algn="ctr">
              <a:lnSpc>
                <a:spcPct val="150000"/>
              </a:lnSpc>
            </a:pPr>
            <a:endParaRPr lang="es-ES" b="1" dirty="0">
              <a:solidFill>
                <a:schemeClr val="accent5">
                  <a:lumMod val="75000"/>
                </a:schemeClr>
              </a:solidFill>
              <a:latin typeface="Raleway" pitchFamily="2" charset="77"/>
              <a:cs typeface="Segoe UI" panose="020B0502040204020203" pitchFamily="34" charset="0"/>
            </a:endParaRPr>
          </a:p>
          <a:p>
            <a:pPr algn="ctr">
              <a:lnSpc>
                <a:spcPct val="150000"/>
              </a:lnSpc>
            </a:pPr>
            <a:r>
              <a:rPr lang="es-ES" b="1" dirty="0">
                <a:solidFill>
                  <a:schemeClr val="accent5">
                    <a:lumMod val="75000"/>
                  </a:schemeClr>
                </a:solidFill>
                <a:latin typeface="Raleway" pitchFamily="2" charset="77"/>
                <a:cs typeface="Segoe UI" panose="020B0502040204020203" pitchFamily="34" charset="0"/>
              </a:rPr>
              <a:t>X (TW)  </a:t>
            </a:r>
            <a:r>
              <a:rPr lang="es-MX" b="1" dirty="0">
                <a:solidFill>
                  <a:schemeClr val="accent5">
                    <a:lumMod val="75000"/>
                  </a:schemeClr>
                </a:solidFill>
                <a:latin typeface="Raleway" pitchFamily="2" charset="77"/>
              </a:rPr>
              <a:t>@celig_cdmx</a:t>
            </a:r>
          </a:p>
          <a:p>
            <a:pPr algn="ctr">
              <a:lnSpc>
                <a:spcPct val="150000"/>
              </a:lnSpc>
            </a:pPr>
            <a:endParaRPr lang="es-ES" dirty="0">
              <a:solidFill>
                <a:schemeClr val="accent5">
                  <a:lumMod val="75000"/>
                </a:schemeClr>
              </a:solidFill>
              <a:latin typeface="+mj-lt"/>
              <a:cs typeface="Segoe UI" panose="020B0502040204020203" pitchFamily="34" charset="0"/>
            </a:endParaRPr>
          </a:p>
          <a:p>
            <a:pPr algn="ctr">
              <a:lnSpc>
                <a:spcPct val="150000"/>
              </a:lnSpc>
            </a:pPr>
            <a:endParaRPr lang="es-ES" dirty="0">
              <a:solidFill>
                <a:schemeClr val="accent5">
                  <a:lumMod val="75000"/>
                </a:schemeClr>
              </a:solidFill>
              <a:latin typeface="+mj-lt"/>
              <a:cs typeface="Segoe UI" panose="020B0502040204020203" pitchFamily="34" charset="0"/>
            </a:endParaRPr>
          </a:p>
        </p:txBody>
      </p:sp>
      <p:sp>
        <p:nvSpPr>
          <p:cNvPr id="10" name="Oval 9"/>
          <p:cNvSpPr/>
          <p:nvPr/>
        </p:nvSpPr>
        <p:spPr>
          <a:xfrm>
            <a:off x="6557467" y="3999479"/>
            <a:ext cx="179360" cy="1793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15" name="Rectángulo 14">
            <a:extLst>
              <a:ext uri="{FF2B5EF4-FFF2-40B4-BE49-F238E27FC236}">
                <a16:creationId xmlns:a16="http://schemas.microsoft.com/office/drawing/2014/main" id="{4B7197C3-0E4F-45C7-A0F8-15CE7DB3DC86}"/>
              </a:ext>
            </a:extLst>
          </p:cNvPr>
          <p:cNvSpPr/>
          <p:nvPr/>
        </p:nvSpPr>
        <p:spPr>
          <a:xfrm>
            <a:off x="0" y="3999479"/>
            <a:ext cx="9144000" cy="1382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Gráfico 13">
            <a:extLst>
              <a:ext uri="{FF2B5EF4-FFF2-40B4-BE49-F238E27FC236}">
                <a16:creationId xmlns:a16="http://schemas.microsoft.com/office/drawing/2014/main" id="{EF7937E4-1A8C-6E69-4E2F-188DA3054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8976" y="4273828"/>
            <a:ext cx="2706049" cy="609970"/>
          </a:xfrm>
          <a:prstGeom prst="rect">
            <a:avLst/>
          </a:prstGeom>
        </p:spPr>
      </p:pic>
    </p:spTree>
    <p:extLst>
      <p:ext uri="{BB962C8B-B14F-4D97-AF65-F5344CB8AC3E}">
        <p14:creationId xmlns:p14="http://schemas.microsoft.com/office/powerpoint/2010/main" val="8643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8112070" y="-2859"/>
            <a:ext cx="1031930" cy="5143500"/>
          </a:xfrm>
          <a:custGeom>
            <a:avLst/>
            <a:gdLst>
              <a:gd name="connsiteX0" fmla="*/ 0 w 2133601"/>
              <a:gd name="connsiteY0" fmla="*/ 0 h 2167894"/>
              <a:gd name="connsiteX1" fmla="*/ 2133601 w 2133601"/>
              <a:gd name="connsiteY1" fmla="*/ 0 h 2167894"/>
              <a:gd name="connsiteX2" fmla="*/ 2133601 w 2133601"/>
              <a:gd name="connsiteY2" fmla="*/ 2167894 h 2167894"/>
              <a:gd name="connsiteX3" fmla="*/ 0 w 2133601"/>
              <a:gd name="connsiteY3" fmla="*/ 2167894 h 2167894"/>
            </a:gdLst>
            <a:ahLst/>
            <a:cxnLst>
              <a:cxn ang="0">
                <a:pos x="connsiteX0" y="connsiteY0"/>
              </a:cxn>
              <a:cxn ang="0">
                <a:pos x="connsiteX1" y="connsiteY1"/>
              </a:cxn>
              <a:cxn ang="0">
                <a:pos x="connsiteX2" y="connsiteY2"/>
              </a:cxn>
              <a:cxn ang="0">
                <a:pos x="connsiteX3" y="connsiteY3"/>
              </a:cxn>
            </a:cxnLst>
            <a:rect l="l" t="t" r="r" b="b"/>
            <a:pathLst>
              <a:path w="2133601" h="2167894">
                <a:moveTo>
                  <a:pt x="0" y="0"/>
                </a:moveTo>
                <a:lnTo>
                  <a:pt x="2133601" y="0"/>
                </a:lnTo>
                <a:lnTo>
                  <a:pt x="2133601" y="2167894"/>
                </a:lnTo>
                <a:lnTo>
                  <a:pt x="0" y="2167894"/>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Imagen 3">
            <a:extLst>
              <a:ext uri="{FF2B5EF4-FFF2-40B4-BE49-F238E27FC236}">
                <a16:creationId xmlns:a16="http://schemas.microsoft.com/office/drawing/2014/main" id="{EC6B62A3-7D93-0747-BC79-4226A33AC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59" y="0"/>
            <a:ext cx="7985681" cy="5143500"/>
          </a:xfrm>
          <a:prstGeom prst="rect">
            <a:avLst/>
          </a:prstGeom>
        </p:spPr>
      </p:pic>
    </p:spTree>
    <p:extLst>
      <p:ext uri="{BB962C8B-B14F-4D97-AF65-F5344CB8AC3E}">
        <p14:creationId xmlns:p14="http://schemas.microsoft.com/office/powerpoint/2010/main" val="52859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3" name="Imagen 2">
            <a:extLst>
              <a:ext uri="{FF2B5EF4-FFF2-40B4-BE49-F238E27FC236}">
                <a16:creationId xmlns:a16="http://schemas.microsoft.com/office/drawing/2014/main" id="{227820BD-E04F-EC47-8CDE-84788A194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07" y="0"/>
            <a:ext cx="8704385" cy="5143500"/>
          </a:xfrm>
          <a:prstGeom prst="rect">
            <a:avLst/>
          </a:prstGeom>
        </p:spPr>
      </p:pic>
    </p:spTree>
    <p:extLst>
      <p:ext uri="{BB962C8B-B14F-4D97-AF65-F5344CB8AC3E}">
        <p14:creationId xmlns:p14="http://schemas.microsoft.com/office/powerpoint/2010/main" val="34070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0" y="0"/>
            <a:ext cx="143302" cy="1106584"/>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5" name="CuadroTexto 4">
            <a:extLst>
              <a:ext uri="{FF2B5EF4-FFF2-40B4-BE49-F238E27FC236}">
                <a16:creationId xmlns:a16="http://schemas.microsoft.com/office/drawing/2014/main" id="{53F1E53F-A825-9448-B2C3-46C4D207A79A}"/>
              </a:ext>
            </a:extLst>
          </p:cNvPr>
          <p:cNvSpPr txBox="1"/>
          <p:nvPr/>
        </p:nvSpPr>
        <p:spPr>
          <a:xfrm>
            <a:off x="402337" y="1371600"/>
            <a:ext cx="6046172" cy="2862322"/>
          </a:xfrm>
          <a:prstGeom prst="rect">
            <a:avLst/>
          </a:prstGeom>
          <a:noFill/>
        </p:spPr>
        <p:txBody>
          <a:bodyPr wrap="square">
            <a:spAutoFit/>
          </a:bodyPr>
          <a:lstStyle/>
          <a:p>
            <a:pPr algn="just"/>
            <a:r>
              <a:rPr lang="es-MX" b="1" dirty="0"/>
              <a:t>Consenso de Buenos Aires</a:t>
            </a:r>
          </a:p>
          <a:p>
            <a:pPr algn="just"/>
            <a:endParaRPr lang="es-MX" dirty="0"/>
          </a:p>
          <a:p>
            <a:pPr algn="just"/>
            <a:r>
              <a:rPr lang="es-MX" dirty="0"/>
              <a:t>Plantea un nuevo estilo de </a:t>
            </a:r>
            <a:r>
              <a:rPr lang="es-MX" b="1" dirty="0"/>
              <a:t>desarrollo</a:t>
            </a:r>
            <a:r>
              <a:rPr lang="es-MX" dirty="0"/>
              <a:t> que priorice la </a:t>
            </a:r>
            <a:r>
              <a:rPr lang="es-MX" b="1" dirty="0"/>
              <a:t>sostenibilidad de la vida y del planeta</a:t>
            </a:r>
            <a:r>
              <a:rPr lang="es-MX" dirty="0"/>
              <a:t>, reconozca que los </a:t>
            </a:r>
            <a:r>
              <a:rPr lang="es-MX" b="1" dirty="0"/>
              <a:t>cuidados</a:t>
            </a:r>
            <a:r>
              <a:rPr lang="es-MX" dirty="0"/>
              <a:t> son parte de los </a:t>
            </a:r>
            <a:r>
              <a:rPr lang="es-MX" b="1" dirty="0"/>
              <a:t>derechos humanos </a:t>
            </a:r>
            <a:r>
              <a:rPr lang="es-MX" dirty="0"/>
              <a:t>fundamentales para el bienestar de la población en su conjunto, garantice los </a:t>
            </a:r>
            <a:r>
              <a:rPr lang="es-MX" b="1" dirty="0"/>
              <a:t>derechos de las personas que necesitan cuidados</a:t>
            </a:r>
            <a:r>
              <a:rPr lang="es-MX" dirty="0"/>
              <a:t>, así como los </a:t>
            </a:r>
            <a:r>
              <a:rPr lang="es-MX" b="1" dirty="0"/>
              <a:t>derechos de las personas que proporcionan dichos cuidados.</a:t>
            </a:r>
            <a:r>
              <a:rPr lang="es-MX" dirty="0"/>
              <a:t> (CEPAL 2022).</a:t>
            </a:r>
          </a:p>
        </p:txBody>
      </p:sp>
    </p:spTree>
    <p:extLst>
      <p:ext uri="{BB962C8B-B14F-4D97-AF65-F5344CB8AC3E}">
        <p14:creationId xmlns:p14="http://schemas.microsoft.com/office/powerpoint/2010/main" val="20712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534210-D193-644C-9176-6CBE72F42401}"/>
              </a:ext>
            </a:extLst>
          </p:cNvPr>
          <p:cNvSpPr txBox="1"/>
          <p:nvPr/>
        </p:nvSpPr>
        <p:spPr>
          <a:xfrm>
            <a:off x="192024" y="905257"/>
            <a:ext cx="5202936" cy="3148464"/>
          </a:xfrm>
          <a:prstGeom prst="rect">
            <a:avLst/>
          </a:prstGeom>
          <a:noFill/>
        </p:spPr>
        <p:txBody>
          <a:bodyPr wrap="square">
            <a:spAutoFit/>
          </a:bodyPr>
          <a:lstStyle/>
          <a:p>
            <a:r>
              <a:rPr lang="es-MX" b="1" dirty="0"/>
              <a:t>Derecho al cuidado</a:t>
            </a:r>
          </a:p>
          <a:p>
            <a:pPr algn="just"/>
            <a:endParaRPr lang="es-MX" dirty="0"/>
          </a:p>
          <a:p>
            <a:pPr algn="just"/>
            <a:r>
              <a:rPr lang="es-MX" dirty="0"/>
              <a:t>Reconocimiento y garantía universal de todas las personas al acceso y el disfrute del derecho al cuidado, esto es, el derecho a cuidar, ser cuidado y al autocuidado, con base en el principio de la </a:t>
            </a:r>
            <a:r>
              <a:rPr lang="es-MX" b="1" dirty="0"/>
              <a:t>interdependencia social </a:t>
            </a:r>
            <a:r>
              <a:rPr lang="es-MX" dirty="0"/>
              <a:t>de los cuidados y la </a:t>
            </a:r>
            <a:r>
              <a:rPr lang="es-MX" b="1" dirty="0"/>
              <a:t>corresponsabilidad social </a:t>
            </a:r>
            <a:r>
              <a:rPr lang="es-MX" dirty="0"/>
              <a:t>entre </a:t>
            </a:r>
            <a:r>
              <a:rPr lang="es-MX" b="1" dirty="0"/>
              <a:t>mujeres y hombres, familias, comunidad, sector privado, sociedad civil organizada y el Estado</a:t>
            </a:r>
            <a:r>
              <a:rPr lang="es-MX" dirty="0"/>
              <a:t>. (OEA. CIM, 2022)</a:t>
            </a:r>
          </a:p>
        </p:txBody>
      </p:sp>
    </p:spTree>
    <p:extLst>
      <p:ext uri="{BB962C8B-B14F-4D97-AF65-F5344CB8AC3E}">
        <p14:creationId xmlns:p14="http://schemas.microsoft.com/office/powerpoint/2010/main" val="288778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534210-D193-644C-9176-6CBE72F42401}"/>
              </a:ext>
            </a:extLst>
          </p:cNvPr>
          <p:cNvSpPr txBox="1"/>
          <p:nvPr/>
        </p:nvSpPr>
        <p:spPr>
          <a:xfrm>
            <a:off x="192024" y="905257"/>
            <a:ext cx="5202936" cy="2862322"/>
          </a:xfrm>
          <a:prstGeom prst="rect">
            <a:avLst/>
          </a:prstGeom>
          <a:noFill/>
        </p:spPr>
        <p:txBody>
          <a:bodyPr wrap="square">
            <a:spAutoFit/>
          </a:bodyPr>
          <a:lstStyle/>
          <a:p>
            <a:r>
              <a:rPr lang="es-MX" b="1" dirty="0"/>
              <a:t>Derecho al cuidado</a:t>
            </a:r>
          </a:p>
          <a:p>
            <a:pPr algn="just"/>
            <a:endParaRPr lang="es-MX" dirty="0"/>
          </a:p>
          <a:p>
            <a:pPr algn="just"/>
            <a:r>
              <a:rPr lang="es-MX" dirty="0"/>
              <a:t>El derecho universal al cuidado como el de toda persona, </a:t>
            </a:r>
            <a:r>
              <a:rPr lang="es-MX" b="1" dirty="0"/>
              <a:t>en atención a su situación de dependencia,</a:t>
            </a:r>
            <a:r>
              <a:rPr lang="es-MX" dirty="0"/>
              <a:t> a recibir cuidados de calidad para garantizar su desarrollo integral a lo largo de su ciclo vital y a brindar cuidados en condiciones de igualdad, dignidad, corresponsabilidad y autocuidado. (OEA. CIM, 2022)</a:t>
            </a:r>
          </a:p>
        </p:txBody>
      </p:sp>
    </p:spTree>
    <p:extLst>
      <p:ext uri="{BB962C8B-B14F-4D97-AF65-F5344CB8AC3E}">
        <p14:creationId xmlns:p14="http://schemas.microsoft.com/office/powerpoint/2010/main" val="175527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p:cNvSpPr/>
          <p:nvPr/>
        </p:nvSpPr>
        <p:spPr>
          <a:xfrm>
            <a:off x="4176215" y="2579427"/>
            <a:ext cx="112595" cy="2564073"/>
          </a:xfrm>
          <a:custGeom>
            <a:avLst/>
            <a:gdLst>
              <a:gd name="connsiteX0" fmla="*/ 0 w 2133601"/>
              <a:gd name="connsiteY0" fmla="*/ 0 h 2167894"/>
              <a:gd name="connsiteX1" fmla="*/ 2133601 w 2133601"/>
              <a:gd name="connsiteY1" fmla="*/ 0 h 2167894"/>
              <a:gd name="connsiteX2" fmla="*/ 2133601 w 2133601"/>
              <a:gd name="connsiteY2" fmla="*/ 2167894 h 2167894"/>
              <a:gd name="connsiteX3" fmla="*/ 0 w 2133601"/>
              <a:gd name="connsiteY3" fmla="*/ 2167894 h 2167894"/>
            </a:gdLst>
            <a:ahLst/>
            <a:cxnLst>
              <a:cxn ang="0">
                <a:pos x="connsiteX0" y="connsiteY0"/>
              </a:cxn>
              <a:cxn ang="0">
                <a:pos x="connsiteX1" y="connsiteY1"/>
              </a:cxn>
              <a:cxn ang="0">
                <a:pos x="connsiteX2" y="connsiteY2"/>
              </a:cxn>
              <a:cxn ang="0">
                <a:pos x="connsiteX3" y="connsiteY3"/>
              </a:cxn>
            </a:cxnLst>
            <a:rect l="l" t="t" r="r" b="b"/>
            <a:pathLst>
              <a:path w="2133601" h="2167894">
                <a:moveTo>
                  <a:pt x="0" y="0"/>
                </a:moveTo>
                <a:lnTo>
                  <a:pt x="2133601" y="0"/>
                </a:lnTo>
                <a:lnTo>
                  <a:pt x="2133601" y="2167894"/>
                </a:lnTo>
                <a:lnTo>
                  <a:pt x="0" y="216789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Marcador de posición de imagen 2">
            <a:extLst>
              <a:ext uri="{FF2B5EF4-FFF2-40B4-BE49-F238E27FC236}">
                <a16:creationId xmlns:a16="http://schemas.microsoft.com/office/drawing/2014/main" id="{0C0FFB3A-C797-C94F-9E14-C1987B8F5916}"/>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4353" r="4353"/>
          <a:stretch>
            <a:fillRect/>
          </a:stretch>
        </p:blipFill>
        <p:spPr>
          <a:xfrm>
            <a:off x="576618" y="860218"/>
            <a:ext cx="3599597" cy="4470734"/>
          </a:xfrm>
        </p:spPr>
      </p:pic>
      <p:sp>
        <p:nvSpPr>
          <p:cNvPr id="5" name="CuadroTexto 4">
            <a:extLst>
              <a:ext uri="{FF2B5EF4-FFF2-40B4-BE49-F238E27FC236}">
                <a16:creationId xmlns:a16="http://schemas.microsoft.com/office/drawing/2014/main" id="{4DEB625D-5EB6-3F47-B9F2-8A1D60CFEE68}"/>
              </a:ext>
            </a:extLst>
          </p:cNvPr>
          <p:cNvSpPr txBox="1"/>
          <p:nvPr/>
        </p:nvSpPr>
        <p:spPr>
          <a:xfrm>
            <a:off x="4489704" y="1042416"/>
            <a:ext cx="4142232" cy="3139321"/>
          </a:xfrm>
          <a:prstGeom prst="rect">
            <a:avLst/>
          </a:prstGeom>
          <a:noFill/>
        </p:spPr>
        <p:txBody>
          <a:bodyPr wrap="square" rtlCol="0">
            <a:spAutoFit/>
          </a:bodyPr>
          <a:lstStyle/>
          <a:p>
            <a:r>
              <a:rPr lang="es-MX" dirty="0"/>
              <a:t>Derecho a ser cuidado, cuidar y autocuidado. </a:t>
            </a:r>
          </a:p>
          <a:p>
            <a:endParaRPr lang="es-MX" dirty="0"/>
          </a:p>
          <a:p>
            <a:pPr algn="just"/>
            <a:r>
              <a:rPr lang="es-MX" b="1" i="1" dirty="0"/>
              <a:t>Especialmente</a:t>
            </a:r>
            <a:r>
              <a:rPr lang="es-MX" i="1" dirty="0"/>
              <a:t> </a:t>
            </a:r>
            <a:r>
              <a:rPr lang="es-MX" b="0" i="0" dirty="0">
                <a:solidFill>
                  <a:srgbClr val="000000"/>
                </a:solidFill>
                <a:effectLst/>
                <a:latin typeface="Roboto" panose="02000000000000000000" pitchFamily="2" charset="0"/>
              </a:rPr>
              <a:t>aquellas que requieren de cuidados intensos o extensos y/o especializados, como las personas mayores, con discapacidad y con alguna enfermedad crónica, tienen oportunidad de acceder a ellos, sin que sea a costa de la salud, bienestar o plan de vida de quienes cuidan.</a:t>
            </a:r>
            <a:endParaRPr lang="es-MX" i="1" dirty="0"/>
          </a:p>
        </p:txBody>
      </p:sp>
    </p:spTree>
    <p:extLst>
      <p:ext uri="{BB962C8B-B14F-4D97-AF65-F5344CB8AC3E}">
        <p14:creationId xmlns:p14="http://schemas.microsoft.com/office/powerpoint/2010/main" val="87944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theme1.xml><?xml version="1.0" encoding="utf-8"?>
<a:theme xmlns:a="http://schemas.openxmlformats.org/drawingml/2006/main" name="Tema de Office">
  <a:themeElements>
    <a:clrScheme name="IFPES">
      <a:dk1>
        <a:sysClr val="windowText" lastClr="000000"/>
      </a:dk1>
      <a:lt1>
        <a:sysClr val="window" lastClr="FFFFFF"/>
      </a:lt1>
      <a:dk2>
        <a:srgbClr val="183561"/>
      </a:dk2>
      <a:lt2>
        <a:srgbClr val="E7E6E6"/>
      </a:lt2>
      <a:accent1>
        <a:srgbClr val="4472C4"/>
      </a:accent1>
      <a:accent2>
        <a:srgbClr val="B01579"/>
      </a:accent2>
      <a:accent3>
        <a:srgbClr val="A5A5A5"/>
      </a:accent3>
      <a:accent4>
        <a:srgbClr val="F9B233"/>
      </a:accent4>
      <a:accent5>
        <a:srgbClr val="662483"/>
      </a:accent5>
      <a:accent6>
        <a:srgbClr val="00A19A"/>
      </a:accent6>
      <a:hlink>
        <a:srgbClr val="BE1622"/>
      </a:hlink>
      <a:folHlink>
        <a:srgbClr val="B2B2B2"/>
      </a:folHlink>
    </a:clrScheme>
    <a:fontScheme name="Academia">
      <a:majorFont>
        <a:latin typeface="Raleway Black"/>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SO DH PDI UNO" id="{EE313995-FC51-49A5-B01C-3D90FB41E728}" vid="{02CFB4E2-B921-4E71-9694-F91FCFA67053}"/>
    </a:ext>
  </a:extLst>
</a:theme>
</file>

<file path=ppt/theme/theme2.xml><?xml version="1.0" encoding="utf-8"?>
<a:theme xmlns:a="http://schemas.openxmlformats.org/drawingml/2006/main" name="Tema de Office">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{DB2243A3-24B4-DC49-ACA4-B191CDAAC364}tf10001120</Template>
  <TotalTime>613</TotalTime>
  <Words>1437</Words>
  <Application>Microsoft Macintosh PowerPoint</Application>
  <PresentationFormat>Presentación en pantalla (16:9)</PresentationFormat>
  <Paragraphs>130</Paragraphs>
  <Slides>30</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30</vt:i4>
      </vt:variant>
    </vt:vector>
  </HeadingPairs>
  <TitlesOfParts>
    <vt:vector size="39" baseType="lpstr">
      <vt:lpstr>Aptos</vt:lpstr>
      <vt:lpstr>Arial</vt:lpstr>
      <vt:lpstr>Calibri</vt:lpstr>
      <vt:lpstr>Metropolis</vt:lpstr>
      <vt:lpstr>Open Sans</vt:lpstr>
      <vt:lpstr>Raleway</vt:lpstr>
      <vt:lpstr>Raleway Black</vt:lpstr>
      <vt:lpstr>Roboto</vt:lpstr>
      <vt:lpstr>Tema de Office</vt:lpstr>
      <vt:lpstr>Presentación de PowerPoint</vt:lpstr>
      <vt:lpstr>Presentación de PowerPoint</vt:lpstr>
      <vt:lpstr>Contenido del Estudio sobre el sistema de cuidados: aportes para la CDMX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Rumbo a una ciudad que nos cuide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Martha María Juárez Pérez</dc:creator>
  <cp:lastModifiedBy>Martha Juárez</cp:lastModifiedBy>
  <cp:revision>75</cp:revision>
  <dcterms:created xsi:type="dcterms:W3CDTF">2022-06-08T22:53:49Z</dcterms:created>
  <dcterms:modified xsi:type="dcterms:W3CDTF">2024-05-15T00:36:36Z</dcterms:modified>
</cp:coreProperties>
</file>