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4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321" r:id="rId40"/>
    <p:sldId id="322" r:id="rId41"/>
    <p:sldId id="323" r:id="rId42"/>
    <p:sldId id="297" r:id="rId43"/>
  </p:sldIdLst>
  <p:sldSz cx="9144000" cy="5143500" type="screen16x9"/>
  <p:notesSz cx="6858000" cy="9144000"/>
  <p:embeddedFontLst>
    <p:embeddedFont>
      <p:font typeface="Barlow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  <p:embeddedFont>
      <p:font typeface="Fira Sans Extra Condensed Medium" panose="020B0604020202020204" charset="0"/>
      <p:regular r:id="rId57"/>
      <p:bold r:id="rId58"/>
      <p:italic r:id="rId59"/>
      <p:boldItalic r:id="rId60"/>
    </p:embeddedFont>
    <p:embeddedFont>
      <p:font typeface="Kodchasan Medium" panose="020B0604020202020204" charset="-34"/>
      <p:regular r:id="rId61"/>
      <p:bold r:id="rId62"/>
      <p:italic r:id="rId63"/>
      <p:boldItalic r:id="rId64"/>
    </p:embeddedFont>
    <p:embeddedFont>
      <p:font typeface="Nunito Light" panose="020B0604020202020204" charset="0"/>
      <p:regular r:id="rId65"/>
    </p:embeddedFont>
    <p:embeddedFont>
      <p:font typeface="Raleway SemiBold" panose="020B0604020202020204" charset="0"/>
      <p:bold r:id="rId66"/>
    </p:embeddedFont>
    <p:embeddedFont>
      <p:font typeface="Roboto" panose="020B0604020202020204" charset="0"/>
      <p:regular r:id="rId67"/>
      <p:bold r:id="rId68"/>
      <p:italic r:id="rId69"/>
      <p:boldItalic r:id="rId70"/>
    </p:embeddedFont>
    <p:embeddedFont>
      <p:font typeface="Roboto Condensed Light" panose="020B0604020202020204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jer Ideas Desarrollo e Investigación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5BF8CE-060D-47F3-A000-D6454F6AB759}">
  <a:tblStyle styleId="{305BF8CE-060D-47F3-A000-D6454F6AB7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446" y="-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edepagina.mx/alan-y-mariano-tejedores-indigenas-que-rompieron-estereotipos-de-genero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is.com/mexico/2021-08-05/soraya-jimenez-el-primer-oro-olimpico-de-una-deportista-mexicana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iencia.unam.mx/leer/963/-sabes-que-es-la-intersexualidad-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iencia.unam.mx/leer/923/ni-hombres-ni-mujeres-expresiones-de-la-diversidad-de-gener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10a10bf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c10a10bf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c55f6df9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c55f6df9a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6e7a0fe68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6e7a0fe68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6e7a0fe68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6e7a0fe68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6e7a0fe68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6e7a0fe68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6e7a0fe68b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6e7a0fe68b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https://piedepagina.mx/alan-y-mariano-tejedores-indigenas-que-rompieron-estereotipos-de-genero/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6e96aa71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6e96aa71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https://elpais.com/mexico/2021-08-05/soraya-jimenez-el-primer-oro-olimpico-de-una-deportista-mexicana.html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6e7a0fe68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6e7a0fe68b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c5a710871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c5a710871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6e7a0fe68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6e7a0fe68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c55f6df9aa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c55f6df9aa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e7a0fe68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6e7a0fe68b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c55f6df9a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c55f6df9a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c5a710871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c5a710871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6e7a0fe68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6e7a0fe68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6e7a0fe68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6e7a0fe68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6e7a0fe68b_0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26e7a0fe68b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6e7a0fe68b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26e7a0fe68b_0_7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 principio es un </a:t>
            </a:r>
            <a:r>
              <a:rPr lang="es" b="1"/>
              <a:t>enunciado que encierra un valor fundamental</a:t>
            </a:r>
            <a:r>
              <a:rPr lang="es"/>
              <a:t>, cuyo espíritu es, en el fondo normativo u orientador y no coercitivo y que como cualquier principio, constituye una referencia para definir el comportamiento. Hablamos del “principio de igualdad” para referirnos a la igualdad como un enunciado normativo de carácter general, como todos los principios, que tiene un carácter referencial.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Como </a:t>
            </a:r>
            <a:r>
              <a:rPr lang="es" b="1"/>
              <a:t>principio</a:t>
            </a:r>
            <a:r>
              <a:rPr lang="es"/>
              <a:t>, la igualdad puede tener una dimensión jurídica o política e incluso ética. La idea de la igualdad como principio remite a una referencia de carácter más general y superior.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Concepto: se refiere al significado y alcance de su aplicación analítica.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26e7a0fe68b_0_7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6e7a0fe68b_0_7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6e7a0fe68b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6e7a0fe68b_0_7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26e7a0fe6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cc1a6a61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cc1a6a616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cc1a6a61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cc1a6a61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bbaded42a_0_4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2cbbaded42a_0_4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6e7a0fe68b_0_4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26e7a0fe68b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c5a710871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c5a710871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6e7a0fe68b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6e7a0fe68b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6e7a0fe68b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6e7a0fe68b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6e7a0fe68b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26e7a0fe68b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6c7fd54a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6c7fd54a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6e7a0fe68b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6e7a0fe68b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6ca299e45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6ca299e45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6e7a0fe68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6e7a0fe68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194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6e7a0fe68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6e7a0fe68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34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c54a125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c54a125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6e7a0fe68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6e7a0fe68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995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6e7a0fe68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6e7a0fe68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c9473058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c9473058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5a71087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c5a710871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6e7a0fe68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6e7a0fe68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c98d6b5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c98d6b5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c55f6df9aa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c55f6df9aa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sexos biológicamente definidos tipifican a las y los individuos primariamente, como machos y hembras de la especie humana. Aunque también existe </a:t>
            </a:r>
            <a:r>
              <a:rPr lang="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s" sz="12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intersexualidad </a:t>
            </a:r>
            <a:r>
              <a:rPr lang="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término que se refiere a las variaciones corporales de las características sexuales</a:t>
            </a: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(genitales, gónadas, niveles hormonales, cromosomas) que se originan durante el desarrollo de la diferenciación sexual en la etapa embrionaria.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Esas variaciones son las de</a:t>
            </a:r>
            <a:r>
              <a:rPr lang="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apariencia sexual atípica</a:t>
            </a: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no corresponde con las características representativas de lo que conocemos como</a:t>
            </a:r>
            <a:r>
              <a:rPr lang="es" sz="120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" sz="1200" u="sng">
                <a:solidFill>
                  <a:schemeClr val="hlink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hombre y mujer</a:t>
            </a: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pueden ser aparentes al nacimiento o pasar desapercibidas hasta la adolescencia o la vida adulta.</a:t>
            </a:r>
            <a:endParaRPr sz="1500">
              <a:solidFill>
                <a:srgbClr val="300D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848425" y="1797579"/>
            <a:ext cx="2362200" cy="11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96413" y="2757854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6317342" y="1899000"/>
            <a:ext cx="17163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8489463" y="1315025"/>
            <a:ext cx="351900" cy="369350"/>
          </a:xfrm>
          <a:custGeom>
            <a:avLst/>
            <a:gdLst/>
            <a:ahLst/>
            <a:cxnLst/>
            <a:rect l="l" t="t" r="r" b="b"/>
            <a:pathLst>
              <a:path w="14076" h="14774" fill="none" extrusionOk="0">
                <a:moveTo>
                  <a:pt x="9830" y="2153"/>
                </a:moveTo>
                <a:cubicBezTo>
                  <a:pt x="5003" y="1"/>
                  <a:pt x="1" y="4712"/>
                  <a:pt x="1862" y="9656"/>
                </a:cubicBezTo>
                <a:cubicBezTo>
                  <a:pt x="3665" y="14541"/>
                  <a:pt x="10586" y="14774"/>
                  <a:pt x="12738" y="10005"/>
                </a:cubicBezTo>
                <a:cubicBezTo>
                  <a:pt x="14076" y="7038"/>
                  <a:pt x="12796" y="3549"/>
                  <a:pt x="9830" y="2153"/>
                </a:cubicBezTo>
                <a:close/>
              </a:path>
            </a:pathLst>
          </a:custGeom>
          <a:noFill/>
          <a:ln w="20350" cap="flat" cmpd="sng">
            <a:solidFill>
              <a:srgbClr val="FF59D6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33550" y="1058238"/>
            <a:ext cx="133675" cy="115175"/>
          </a:xfrm>
          <a:custGeom>
            <a:avLst/>
            <a:gdLst/>
            <a:ahLst/>
            <a:cxnLst/>
            <a:rect l="l" t="t" r="r" b="b"/>
            <a:pathLst>
              <a:path w="5347" h="4607" extrusionOk="0">
                <a:moveTo>
                  <a:pt x="2727" y="1"/>
                </a:moveTo>
                <a:cubicBezTo>
                  <a:pt x="1208" y="1"/>
                  <a:pt x="1" y="1546"/>
                  <a:pt x="577" y="3130"/>
                </a:cubicBezTo>
                <a:cubicBezTo>
                  <a:pt x="964" y="4112"/>
                  <a:pt x="1853" y="4607"/>
                  <a:pt x="2738" y="4607"/>
                </a:cubicBezTo>
                <a:cubicBezTo>
                  <a:pt x="3583" y="4607"/>
                  <a:pt x="4425" y="4156"/>
                  <a:pt x="4823" y="3246"/>
                </a:cubicBezTo>
                <a:cubicBezTo>
                  <a:pt x="5346" y="2083"/>
                  <a:pt x="4823" y="746"/>
                  <a:pt x="3718" y="222"/>
                </a:cubicBezTo>
                <a:cubicBezTo>
                  <a:pt x="3383" y="70"/>
                  <a:pt x="3048" y="1"/>
                  <a:pt x="2727" y="1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363463" y="1038750"/>
            <a:ext cx="152700" cy="154150"/>
          </a:xfrm>
          <a:custGeom>
            <a:avLst/>
            <a:gdLst/>
            <a:ahLst/>
            <a:cxnLst/>
            <a:rect l="l" t="t" r="r" b="b"/>
            <a:pathLst>
              <a:path w="6108" h="6166" fill="none" extrusionOk="0">
                <a:moveTo>
                  <a:pt x="3665" y="233"/>
                </a:moveTo>
                <a:cubicBezTo>
                  <a:pt x="1396" y="1"/>
                  <a:pt x="0" y="2618"/>
                  <a:pt x="1454" y="4421"/>
                </a:cubicBezTo>
                <a:cubicBezTo>
                  <a:pt x="2850" y="6166"/>
                  <a:pt x="5758" y="5351"/>
                  <a:pt x="5991" y="3083"/>
                </a:cubicBezTo>
                <a:cubicBezTo>
                  <a:pt x="6107" y="1629"/>
                  <a:pt x="5119" y="408"/>
                  <a:pt x="3665" y="233"/>
                </a:cubicBezTo>
                <a:close/>
              </a:path>
            </a:pathLst>
          </a:custGeom>
          <a:noFill/>
          <a:ln w="20350" cap="flat" cmpd="sng">
            <a:solidFill>
              <a:srgbClr val="300D59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287475" y="865200"/>
            <a:ext cx="141850" cy="108775"/>
          </a:xfrm>
          <a:custGeom>
            <a:avLst/>
            <a:gdLst/>
            <a:ahLst/>
            <a:cxnLst/>
            <a:rect l="l" t="t" r="r" b="b"/>
            <a:pathLst>
              <a:path w="5674" h="4351" extrusionOk="0">
                <a:moveTo>
                  <a:pt x="2837" y="0"/>
                </a:moveTo>
                <a:cubicBezTo>
                  <a:pt x="2148" y="0"/>
                  <a:pt x="1478" y="323"/>
                  <a:pt x="1078" y="940"/>
                </a:cubicBezTo>
                <a:cubicBezTo>
                  <a:pt x="0" y="2395"/>
                  <a:pt x="1121" y="4351"/>
                  <a:pt x="2819" y="4351"/>
                </a:cubicBezTo>
                <a:cubicBezTo>
                  <a:pt x="2953" y="4351"/>
                  <a:pt x="3090" y="4338"/>
                  <a:pt x="3230" y="4313"/>
                </a:cubicBezTo>
                <a:cubicBezTo>
                  <a:pt x="5150" y="3964"/>
                  <a:pt x="5673" y="1463"/>
                  <a:pt x="4045" y="358"/>
                </a:cubicBezTo>
                <a:cubicBezTo>
                  <a:pt x="3673" y="117"/>
                  <a:pt x="3252" y="0"/>
                  <a:pt x="2837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629413" y="3857075"/>
            <a:ext cx="141975" cy="108450"/>
          </a:xfrm>
          <a:custGeom>
            <a:avLst/>
            <a:gdLst/>
            <a:ahLst/>
            <a:cxnLst/>
            <a:rect l="l" t="t" r="r" b="b"/>
            <a:pathLst>
              <a:path w="5679" h="4338" extrusionOk="0">
                <a:moveTo>
                  <a:pt x="2795" y="1"/>
                </a:moveTo>
                <a:cubicBezTo>
                  <a:pt x="2116" y="1"/>
                  <a:pt x="1451" y="323"/>
                  <a:pt x="1025" y="927"/>
                </a:cubicBezTo>
                <a:cubicBezTo>
                  <a:pt x="1" y="2382"/>
                  <a:pt x="1075" y="4338"/>
                  <a:pt x="2766" y="4338"/>
                </a:cubicBezTo>
                <a:cubicBezTo>
                  <a:pt x="2900" y="4338"/>
                  <a:pt x="3037" y="4325"/>
                  <a:pt x="3177" y="4300"/>
                </a:cubicBezTo>
                <a:cubicBezTo>
                  <a:pt x="5096" y="3951"/>
                  <a:pt x="5678" y="1450"/>
                  <a:pt x="4049" y="403"/>
                </a:cubicBezTo>
                <a:cubicBezTo>
                  <a:pt x="3665" y="131"/>
                  <a:pt x="3227" y="1"/>
                  <a:pt x="2795" y="1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42275" y="1127950"/>
            <a:ext cx="314075" cy="265075"/>
          </a:xfrm>
          <a:custGeom>
            <a:avLst/>
            <a:gdLst/>
            <a:ahLst/>
            <a:cxnLst/>
            <a:rect l="l" t="t" r="r" b="b"/>
            <a:pathLst>
              <a:path w="12563" h="10603" extrusionOk="0">
                <a:moveTo>
                  <a:pt x="6702" y="0"/>
                </a:moveTo>
                <a:cubicBezTo>
                  <a:pt x="4986" y="0"/>
                  <a:pt x="3259" y="812"/>
                  <a:pt x="2209" y="2537"/>
                </a:cubicBezTo>
                <a:cubicBezTo>
                  <a:pt x="1" y="6166"/>
                  <a:pt x="2737" y="10603"/>
                  <a:pt x="6679" y="10603"/>
                </a:cubicBezTo>
                <a:cubicBezTo>
                  <a:pt x="7096" y="10603"/>
                  <a:pt x="7527" y="10553"/>
                  <a:pt x="7968" y="10447"/>
                </a:cubicBezTo>
                <a:cubicBezTo>
                  <a:pt x="10817" y="9749"/>
                  <a:pt x="12562" y="6899"/>
                  <a:pt x="11864" y="4049"/>
                </a:cubicBezTo>
                <a:cubicBezTo>
                  <a:pt x="11234" y="1429"/>
                  <a:pt x="8978" y="0"/>
                  <a:pt x="6702" y="0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2874638" y="3965525"/>
            <a:ext cx="260300" cy="264650"/>
          </a:xfrm>
          <a:custGeom>
            <a:avLst/>
            <a:gdLst/>
            <a:ahLst/>
            <a:cxnLst/>
            <a:rect l="l" t="t" r="r" b="b"/>
            <a:pathLst>
              <a:path w="10412" h="10586" fill="none" extrusionOk="0">
                <a:moveTo>
                  <a:pt x="9714" y="4188"/>
                </a:moveTo>
                <a:cubicBezTo>
                  <a:pt x="9132" y="1629"/>
                  <a:pt x="6573" y="0"/>
                  <a:pt x="4014" y="582"/>
                </a:cubicBezTo>
                <a:cubicBezTo>
                  <a:pt x="1455" y="1222"/>
                  <a:pt x="1" y="3839"/>
                  <a:pt x="640" y="6398"/>
                </a:cubicBezTo>
                <a:cubicBezTo>
                  <a:pt x="1222" y="8957"/>
                  <a:pt x="3781" y="10586"/>
                  <a:pt x="6340" y="10062"/>
                </a:cubicBezTo>
                <a:cubicBezTo>
                  <a:pt x="8899" y="9364"/>
                  <a:pt x="10412" y="6747"/>
                  <a:pt x="9714" y="4188"/>
                </a:cubicBezTo>
                <a:close/>
              </a:path>
            </a:pathLst>
          </a:custGeom>
          <a:noFill/>
          <a:ln w="20350" cap="flat" cmpd="sng">
            <a:solidFill>
              <a:srgbClr val="FF59D6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4989719" y="1880943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 flipH="1">
            <a:off x="645399" y="3932250"/>
            <a:ext cx="1686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3157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4751369" y="3932250"/>
            <a:ext cx="1686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3157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3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4"/>
          </p:nvPr>
        </p:nvSpPr>
        <p:spPr>
          <a:xfrm flipH="1">
            <a:off x="2699886" y="3262775"/>
            <a:ext cx="1686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3157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5"/>
          </p:nvPr>
        </p:nvSpPr>
        <p:spPr>
          <a:xfrm flipH="1">
            <a:off x="614525" y="3284900"/>
            <a:ext cx="17481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6"/>
          </p:nvPr>
        </p:nvSpPr>
        <p:spPr>
          <a:xfrm>
            <a:off x="4751369" y="3284900"/>
            <a:ext cx="16863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7"/>
          </p:nvPr>
        </p:nvSpPr>
        <p:spPr>
          <a:xfrm flipH="1">
            <a:off x="2699886" y="2709475"/>
            <a:ext cx="16863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8" hasCustomPrompt="1"/>
          </p:nvPr>
        </p:nvSpPr>
        <p:spPr>
          <a:xfrm>
            <a:off x="2881236" y="1337793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9" hasCustomPrompt="1"/>
          </p:nvPr>
        </p:nvSpPr>
        <p:spPr>
          <a:xfrm>
            <a:off x="1125846" y="2078600"/>
            <a:ext cx="725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045551" y="1236593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4"/>
          </p:nvPr>
        </p:nvSpPr>
        <p:spPr>
          <a:xfrm>
            <a:off x="6807200" y="3262775"/>
            <a:ext cx="1686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3157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5"/>
          </p:nvPr>
        </p:nvSpPr>
        <p:spPr>
          <a:xfrm>
            <a:off x="6776300" y="2613775"/>
            <a:ext cx="17481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7931814" y="570588"/>
            <a:ext cx="313190" cy="223975"/>
          </a:xfrm>
          <a:custGeom>
            <a:avLst/>
            <a:gdLst/>
            <a:ahLst/>
            <a:cxnLst/>
            <a:rect l="l" t="t" r="r" b="b"/>
            <a:pathLst>
              <a:path w="6670" h="4770" extrusionOk="0">
                <a:moveTo>
                  <a:pt x="3339" y="308"/>
                </a:moveTo>
                <a:cubicBezTo>
                  <a:pt x="3646" y="308"/>
                  <a:pt x="3932" y="374"/>
                  <a:pt x="4195" y="506"/>
                </a:cubicBezTo>
                <a:cubicBezTo>
                  <a:pt x="5162" y="945"/>
                  <a:pt x="5645" y="2043"/>
                  <a:pt x="5315" y="3031"/>
                </a:cubicBezTo>
                <a:cubicBezTo>
                  <a:pt x="5032" y="3900"/>
                  <a:pt x="4213" y="4460"/>
                  <a:pt x="3332" y="4460"/>
                </a:cubicBezTo>
                <a:cubicBezTo>
                  <a:pt x="3189" y="4460"/>
                  <a:pt x="3044" y="4446"/>
                  <a:pt x="2900" y="4415"/>
                </a:cubicBezTo>
                <a:cubicBezTo>
                  <a:pt x="462" y="3888"/>
                  <a:pt x="857" y="308"/>
                  <a:pt x="3339" y="308"/>
                </a:cubicBezTo>
                <a:close/>
                <a:moveTo>
                  <a:pt x="3339" y="1"/>
                </a:moveTo>
                <a:cubicBezTo>
                  <a:pt x="770" y="1"/>
                  <a:pt x="1" y="3514"/>
                  <a:pt x="2351" y="4569"/>
                </a:cubicBezTo>
                <a:cubicBezTo>
                  <a:pt x="2626" y="4687"/>
                  <a:pt x="2920" y="4770"/>
                  <a:pt x="3231" y="4770"/>
                </a:cubicBezTo>
                <a:cubicBezTo>
                  <a:pt x="3267" y="4770"/>
                  <a:pt x="3303" y="4768"/>
                  <a:pt x="3339" y="4766"/>
                </a:cubicBezTo>
                <a:cubicBezTo>
                  <a:pt x="3347" y="4766"/>
                  <a:pt x="3355" y="4766"/>
                  <a:pt x="3363" y="4766"/>
                </a:cubicBezTo>
                <a:cubicBezTo>
                  <a:pt x="5913" y="4766"/>
                  <a:pt x="6670" y="1271"/>
                  <a:pt x="4327" y="220"/>
                </a:cubicBezTo>
                <a:lnTo>
                  <a:pt x="4327" y="220"/>
                </a:lnTo>
                <a:lnTo>
                  <a:pt x="4261" y="352"/>
                </a:lnTo>
                <a:lnTo>
                  <a:pt x="4305" y="220"/>
                </a:lnTo>
                <a:cubicBezTo>
                  <a:pt x="3998" y="89"/>
                  <a:pt x="3668" y="1"/>
                  <a:pt x="3339" y="1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8193455" y="92948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2219" h="2219" extrusionOk="0">
                <a:moveTo>
                  <a:pt x="1186" y="308"/>
                </a:moveTo>
                <a:cubicBezTo>
                  <a:pt x="1604" y="352"/>
                  <a:pt x="1911" y="703"/>
                  <a:pt x="1911" y="1120"/>
                </a:cubicBezTo>
                <a:lnTo>
                  <a:pt x="1911" y="1208"/>
                </a:lnTo>
                <a:cubicBezTo>
                  <a:pt x="1867" y="1625"/>
                  <a:pt x="1516" y="1955"/>
                  <a:pt x="1077" y="1955"/>
                </a:cubicBezTo>
                <a:lnTo>
                  <a:pt x="1011" y="1955"/>
                </a:lnTo>
                <a:cubicBezTo>
                  <a:pt x="571" y="1911"/>
                  <a:pt x="264" y="1537"/>
                  <a:pt x="264" y="1120"/>
                </a:cubicBezTo>
                <a:cubicBezTo>
                  <a:pt x="264" y="1098"/>
                  <a:pt x="264" y="1076"/>
                  <a:pt x="264" y="1032"/>
                </a:cubicBezTo>
                <a:cubicBezTo>
                  <a:pt x="308" y="615"/>
                  <a:pt x="659" y="308"/>
                  <a:pt x="1099" y="308"/>
                </a:cubicBezTo>
                <a:close/>
                <a:moveTo>
                  <a:pt x="1099" y="0"/>
                </a:moveTo>
                <a:cubicBezTo>
                  <a:pt x="528" y="22"/>
                  <a:pt x="44" y="439"/>
                  <a:pt x="0" y="1010"/>
                </a:cubicBezTo>
                <a:lnTo>
                  <a:pt x="0" y="1120"/>
                </a:lnTo>
                <a:cubicBezTo>
                  <a:pt x="0" y="1691"/>
                  <a:pt x="440" y="2174"/>
                  <a:pt x="989" y="2218"/>
                </a:cubicBezTo>
                <a:lnTo>
                  <a:pt x="1120" y="2218"/>
                </a:lnTo>
                <a:cubicBezTo>
                  <a:pt x="1670" y="2218"/>
                  <a:pt x="2153" y="1779"/>
                  <a:pt x="2219" y="1230"/>
                </a:cubicBezTo>
                <a:cubicBezTo>
                  <a:pt x="2219" y="1186"/>
                  <a:pt x="2219" y="1142"/>
                  <a:pt x="2219" y="1098"/>
                </a:cubicBezTo>
                <a:cubicBezTo>
                  <a:pt x="2197" y="527"/>
                  <a:pt x="1779" y="66"/>
                  <a:pt x="1208" y="0"/>
                </a:cubicBezTo>
                <a:close/>
              </a:path>
            </a:pathLst>
          </a:custGeom>
          <a:solidFill>
            <a:srgbClr val="300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802999" y="1867830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531700" y="2017362"/>
            <a:ext cx="181528" cy="187679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ctrTitle"/>
          </p:nvPr>
        </p:nvSpPr>
        <p:spPr>
          <a:xfrm flipH="1">
            <a:off x="1216946" y="223628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1"/>
          </p:nvPr>
        </p:nvSpPr>
        <p:spPr>
          <a:xfrm flipH="1">
            <a:off x="880050" y="1453500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ctrTitle" idx="2"/>
          </p:nvPr>
        </p:nvSpPr>
        <p:spPr>
          <a:xfrm flipH="1">
            <a:off x="3796970" y="223628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3"/>
          </p:nvPr>
        </p:nvSpPr>
        <p:spPr>
          <a:xfrm flipH="1">
            <a:off x="3506700" y="1463102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ctrTitle" idx="4"/>
          </p:nvPr>
        </p:nvSpPr>
        <p:spPr>
          <a:xfrm flipH="1">
            <a:off x="6367078" y="223628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5"/>
          </p:nvPr>
        </p:nvSpPr>
        <p:spPr>
          <a:xfrm flipH="1">
            <a:off x="6030225" y="1453500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 idx="6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14"/>
          <p:cNvSpPr/>
          <p:nvPr/>
        </p:nvSpPr>
        <p:spPr>
          <a:xfrm rot="10800000">
            <a:off x="318274" y="4583374"/>
            <a:ext cx="312345" cy="273419"/>
          </a:xfrm>
          <a:custGeom>
            <a:avLst/>
            <a:gdLst/>
            <a:ahLst/>
            <a:cxnLst/>
            <a:rect l="l" t="t" r="r" b="b"/>
            <a:pathLst>
              <a:path w="6652" h="5823" extrusionOk="0">
                <a:moveTo>
                  <a:pt x="3735" y="311"/>
                </a:moveTo>
                <a:cubicBezTo>
                  <a:pt x="4092" y="311"/>
                  <a:pt x="4462" y="387"/>
                  <a:pt x="4829" y="555"/>
                </a:cubicBezTo>
                <a:cubicBezTo>
                  <a:pt x="5751" y="973"/>
                  <a:pt x="6344" y="1895"/>
                  <a:pt x="6344" y="2927"/>
                </a:cubicBezTo>
                <a:cubicBezTo>
                  <a:pt x="6344" y="3278"/>
                  <a:pt x="6278" y="3652"/>
                  <a:pt x="6103" y="3981"/>
                </a:cubicBezTo>
                <a:cubicBezTo>
                  <a:pt x="5644" y="5006"/>
                  <a:pt x="4692" y="5512"/>
                  <a:pt x="3742" y="5512"/>
                </a:cubicBezTo>
                <a:cubicBezTo>
                  <a:pt x="2737" y="5512"/>
                  <a:pt x="1733" y="4945"/>
                  <a:pt x="1315" y="3827"/>
                </a:cubicBezTo>
                <a:cubicBezTo>
                  <a:pt x="644" y="2032"/>
                  <a:pt x="2041" y="311"/>
                  <a:pt x="3735" y="311"/>
                </a:cubicBezTo>
                <a:close/>
                <a:moveTo>
                  <a:pt x="3722" y="0"/>
                </a:moveTo>
                <a:cubicBezTo>
                  <a:pt x="1606" y="0"/>
                  <a:pt x="0" y="2431"/>
                  <a:pt x="1315" y="4486"/>
                </a:cubicBezTo>
                <a:cubicBezTo>
                  <a:pt x="1906" y="5410"/>
                  <a:pt x="2815" y="5823"/>
                  <a:pt x="3717" y="5823"/>
                </a:cubicBezTo>
                <a:cubicBezTo>
                  <a:pt x="5195" y="5823"/>
                  <a:pt x="6652" y="4714"/>
                  <a:pt x="6652" y="2927"/>
                </a:cubicBezTo>
                <a:cubicBezTo>
                  <a:pt x="6652" y="1785"/>
                  <a:pt x="5993" y="731"/>
                  <a:pt x="4939" y="270"/>
                </a:cubicBezTo>
                <a:cubicBezTo>
                  <a:pt x="4526" y="84"/>
                  <a:pt x="4115" y="0"/>
                  <a:pt x="3722" y="0"/>
                </a:cubicBezTo>
                <a:close/>
              </a:path>
            </a:pathLst>
          </a:custGeom>
          <a:solidFill>
            <a:srgbClr val="300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 rot="10800000">
            <a:off x="8449787" y="513049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 rot="10800000">
            <a:off x="474553" y="4290837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 rot="10800000">
            <a:off x="8289926" y="383915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10800000">
            <a:off x="725819" y="4647926"/>
            <a:ext cx="124899" cy="105563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 flipH="1">
            <a:off x="6588325" y="3294813"/>
            <a:ext cx="16818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2400"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2"/>
          </p:nvPr>
        </p:nvSpPr>
        <p:spPr>
          <a:xfrm flipH="1">
            <a:off x="680375" y="3294813"/>
            <a:ext cx="19581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2400"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3"/>
          </p:nvPr>
        </p:nvSpPr>
        <p:spPr>
          <a:xfrm flipH="1">
            <a:off x="6588325" y="3840773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4"/>
          </p:nvPr>
        </p:nvSpPr>
        <p:spPr>
          <a:xfrm flipH="1">
            <a:off x="3731088" y="879245"/>
            <a:ext cx="16818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2400"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Kodchasan Medium"/>
              <a:buNone/>
              <a:defRPr sz="3000">
                <a:solidFill>
                  <a:schemeClr val="accent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5"/>
          </p:nvPr>
        </p:nvSpPr>
        <p:spPr>
          <a:xfrm flipH="1">
            <a:off x="680375" y="3840773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6"/>
          </p:nvPr>
        </p:nvSpPr>
        <p:spPr>
          <a:xfrm flipH="1">
            <a:off x="3592950" y="1425030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5774813" y="1664088"/>
            <a:ext cx="351900" cy="369350"/>
          </a:xfrm>
          <a:custGeom>
            <a:avLst/>
            <a:gdLst/>
            <a:ahLst/>
            <a:cxnLst/>
            <a:rect l="l" t="t" r="r" b="b"/>
            <a:pathLst>
              <a:path w="14076" h="14774" fill="none" extrusionOk="0">
                <a:moveTo>
                  <a:pt x="9830" y="2153"/>
                </a:moveTo>
                <a:cubicBezTo>
                  <a:pt x="5003" y="1"/>
                  <a:pt x="1" y="4712"/>
                  <a:pt x="1862" y="9656"/>
                </a:cubicBezTo>
                <a:cubicBezTo>
                  <a:pt x="3665" y="14541"/>
                  <a:pt x="10586" y="14774"/>
                  <a:pt x="12738" y="10005"/>
                </a:cubicBezTo>
                <a:cubicBezTo>
                  <a:pt x="14076" y="7038"/>
                  <a:pt x="12796" y="3549"/>
                  <a:pt x="9830" y="2153"/>
                </a:cubicBezTo>
                <a:close/>
              </a:path>
            </a:pathLst>
          </a:custGeom>
          <a:noFill/>
          <a:ln w="20350" cap="flat" cmpd="sng">
            <a:solidFill>
              <a:schemeClr val="accent3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6054950" y="1359850"/>
            <a:ext cx="133675" cy="115175"/>
          </a:xfrm>
          <a:custGeom>
            <a:avLst/>
            <a:gdLst/>
            <a:ahLst/>
            <a:cxnLst/>
            <a:rect l="l" t="t" r="r" b="b"/>
            <a:pathLst>
              <a:path w="5347" h="4607" extrusionOk="0">
                <a:moveTo>
                  <a:pt x="2727" y="1"/>
                </a:moveTo>
                <a:cubicBezTo>
                  <a:pt x="1208" y="1"/>
                  <a:pt x="1" y="1546"/>
                  <a:pt x="577" y="3130"/>
                </a:cubicBezTo>
                <a:cubicBezTo>
                  <a:pt x="964" y="4112"/>
                  <a:pt x="1853" y="4607"/>
                  <a:pt x="2738" y="4607"/>
                </a:cubicBezTo>
                <a:cubicBezTo>
                  <a:pt x="3583" y="4607"/>
                  <a:pt x="4425" y="4156"/>
                  <a:pt x="4823" y="3246"/>
                </a:cubicBezTo>
                <a:cubicBezTo>
                  <a:pt x="5346" y="2083"/>
                  <a:pt x="4823" y="746"/>
                  <a:pt x="3718" y="222"/>
                </a:cubicBezTo>
                <a:cubicBezTo>
                  <a:pt x="3383" y="70"/>
                  <a:pt x="3048" y="1"/>
                  <a:pt x="2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6512375" y="1455225"/>
            <a:ext cx="152700" cy="154150"/>
          </a:xfrm>
          <a:custGeom>
            <a:avLst/>
            <a:gdLst/>
            <a:ahLst/>
            <a:cxnLst/>
            <a:rect l="l" t="t" r="r" b="b"/>
            <a:pathLst>
              <a:path w="6108" h="6166" fill="none" extrusionOk="0">
                <a:moveTo>
                  <a:pt x="3665" y="233"/>
                </a:moveTo>
                <a:cubicBezTo>
                  <a:pt x="1396" y="1"/>
                  <a:pt x="0" y="2618"/>
                  <a:pt x="1454" y="4421"/>
                </a:cubicBezTo>
                <a:cubicBezTo>
                  <a:pt x="2850" y="6166"/>
                  <a:pt x="5758" y="5351"/>
                  <a:pt x="5991" y="3083"/>
                </a:cubicBezTo>
                <a:cubicBezTo>
                  <a:pt x="6107" y="1629"/>
                  <a:pt x="5119" y="408"/>
                  <a:pt x="3665" y="233"/>
                </a:cubicBezTo>
                <a:close/>
              </a:path>
            </a:pathLst>
          </a:custGeom>
          <a:noFill/>
          <a:ln w="20350" cap="flat" cmpd="sng">
            <a:solidFill>
              <a:schemeClr val="dk1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3086800" y="1913950"/>
            <a:ext cx="141850" cy="108775"/>
          </a:xfrm>
          <a:custGeom>
            <a:avLst/>
            <a:gdLst/>
            <a:ahLst/>
            <a:cxnLst/>
            <a:rect l="l" t="t" r="r" b="b"/>
            <a:pathLst>
              <a:path w="5674" h="4351" extrusionOk="0">
                <a:moveTo>
                  <a:pt x="2837" y="0"/>
                </a:moveTo>
                <a:cubicBezTo>
                  <a:pt x="2148" y="0"/>
                  <a:pt x="1478" y="323"/>
                  <a:pt x="1078" y="940"/>
                </a:cubicBezTo>
                <a:cubicBezTo>
                  <a:pt x="0" y="2395"/>
                  <a:pt x="1121" y="4351"/>
                  <a:pt x="2819" y="4351"/>
                </a:cubicBezTo>
                <a:cubicBezTo>
                  <a:pt x="2953" y="4351"/>
                  <a:pt x="3090" y="4338"/>
                  <a:pt x="3230" y="4313"/>
                </a:cubicBezTo>
                <a:cubicBezTo>
                  <a:pt x="5150" y="3964"/>
                  <a:pt x="5673" y="1463"/>
                  <a:pt x="4045" y="358"/>
                </a:cubicBezTo>
                <a:cubicBezTo>
                  <a:pt x="3673" y="117"/>
                  <a:pt x="3252" y="0"/>
                  <a:pt x="2837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470775" y="2740775"/>
            <a:ext cx="141975" cy="108450"/>
          </a:xfrm>
          <a:custGeom>
            <a:avLst/>
            <a:gdLst/>
            <a:ahLst/>
            <a:cxnLst/>
            <a:rect l="l" t="t" r="r" b="b"/>
            <a:pathLst>
              <a:path w="5679" h="4338" extrusionOk="0">
                <a:moveTo>
                  <a:pt x="2795" y="1"/>
                </a:moveTo>
                <a:cubicBezTo>
                  <a:pt x="2116" y="1"/>
                  <a:pt x="1451" y="323"/>
                  <a:pt x="1025" y="927"/>
                </a:cubicBezTo>
                <a:cubicBezTo>
                  <a:pt x="1" y="2382"/>
                  <a:pt x="1075" y="4338"/>
                  <a:pt x="2766" y="4338"/>
                </a:cubicBezTo>
                <a:cubicBezTo>
                  <a:pt x="2900" y="4338"/>
                  <a:pt x="3037" y="4325"/>
                  <a:pt x="3177" y="4300"/>
                </a:cubicBezTo>
                <a:cubicBezTo>
                  <a:pt x="5096" y="3951"/>
                  <a:pt x="5678" y="1450"/>
                  <a:pt x="4049" y="403"/>
                </a:cubicBezTo>
                <a:cubicBezTo>
                  <a:pt x="3665" y="131"/>
                  <a:pt x="3227" y="1"/>
                  <a:pt x="27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2515100" y="1609375"/>
            <a:ext cx="314075" cy="265075"/>
          </a:xfrm>
          <a:custGeom>
            <a:avLst/>
            <a:gdLst/>
            <a:ahLst/>
            <a:cxnLst/>
            <a:rect l="l" t="t" r="r" b="b"/>
            <a:pathLst>
              <a:path w="12563" h="10603" extrusionOk="0">
                <a:moveTo>
                  <a:pt x="6702" y="0"/>
                </a:moveTo>
                <a:cubicBezTo>
                  <a:pt x="4986" y="0"/>
                  <a:pt x="3259" y="812"/>
                  <a:pt x="2209" y="2537"/>
                </a:cubicBezTo>
                <a:cubicBezTo>
                  <a:pt x="1" y="6166"/>
                  <a:pt x="2737" y="10603"/>
                  <a:pt x="6679" y="10603"/>
                </a:cubicBezTo>
                <a:cubicBezTo>
                  <a:pt x="7096" y="10603"/>
                  <a:pt x="7527" y="10553"/>
                  <a:pt x="7968" y="10447"/>
                </a:cubicBezTo>
                <a:cubicBezTo>
                  <a:pt x="10817" y="9749"/>
                  <a:pt x="12562" y="6899"/>
                  <a:pt x="11864" y="4049"/>
                </a:cubicBezTo>
                <a:cubicBezTo>
                  <a:pt x="11234" y="1429"/>
                  <a:pt x="8978" y="0"/>
                  <a:pt x="6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3108875" y="1504575"/>
            <a:ext cx="260300" cy="264650"/>
          </a:xfrm>
          <a:custGeom>
            <a:avLst/>
            <a:gdLst/>
            <a:ahLst/>
            <a:cxnLst/>
            <a:rect l="l" t="t" r="r" b="b"/>
            <a:pathLst>
              <a:path w="10412" h="10586" fill="none" extrusionOk="0">
                <a:moveTo>
                  <a:pt x="9714" y="4188"/>
                </a:moveTo>
                <a:cubicBezTo>
                  <a:pt x="9132" y="1629"/>
                  <a:pt x="6573" y="0"/>
                  <a:pt x="4014" y="582"/>
                </a:cubicBezTo>
                <a:cubicBezTo>
                  <a:pt x="1455" y="1222"/>
                  <a:pt x="1" y="3839"/>
                  <a:pt x="640" y="6398"/>
                </a:cubicBezTo>
                <a:cubicBezTo>
                  <a:pt x="1222" y="8957"/>
                  <a:pt x="3781" y="10586"/>
                  <a:pt x="6340" y="10062"/>
                </a:cubicBezTo>
                <a:cubicBezTo>
                  <a:pt x="8899" y="9364"/>
                  <a:pt x="10412" y="6747"/>
                  <a:pt x="9714" y="4188"/>
                </a:cubicBezTo>
                <a:close/>
              </a:path>
            </a:pathLst>
          </a:custGeom>
          <a:noFill/>
          <a:ln w="20350" cap="flat" cmpd="sng">
            <a:solidFill>
              <a:srgbClr val="FF59D6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7963138" y="2849234"/>
            <a:ext cx="260300" cy="273208"/>
          </a:xfrm>
          <a:custGeom>
            <a:avLst/>
            <a:gdLst/>
            <a:ahLst/>
            <a:cxnLst/>
            <a:rect l="l" t="t" r="r" b="b"/>
            <a:pathLst>
              <a:path w="14076" h="14774" fill="none" extrusionOk="0">
                <a:moveTo>
                  <a:pt x="9830" y="2153"/>
                </a:moveTo>
                <a:cubicBezTo>
                  <a:pt x="5003" y="1"/>
                  <a:pt x="1" y="4712"/>
                  <a:pt x="1862" y="9656"/>
                </a:cubicBezTo>
                <a:cubicBezTo>
                  <a:pt x="3665" y="14541"/>
                  <a:pt x="10586" y="14774"/>
                  <a:pt x="12738" y="10005"/>
                </a:cubicBezTo>
                <a:cubicBezTo>
                  <a:pt x="14076" y="7038"/>
                  <a:pt x="12796" y="3549"/>
                  <a:pt x="9830" y="2153"/>
                </a:cubicBezTo>
                <a:close/>
              </a:path>
            </a:pathLst>
          </a:custGeom>
          <a:noFill/>
          <a:ln w="20350" cap="flat" cmpd="sng">
            <a:solidFill>
              <a:schemeClr val="accent3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ctrTitle"/>
          </p:nvPr>
        </p:nvSpPr>
        <p:spPr>
          <a:xfrm flipH="1">
            <a:off x="3420725" y="1735475"/>
            <a:ext cx="1496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1"/>
          </p:nvPr>
        </p:nvSpPr>
        <p:spPr>
          <a:xfrm flipH="1">
            <a:off x="3105575" y="2164725"/>
            <a:ext cx="21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ctrTitle" idx="2"/>
          </p:nvPr>
        </p:nvSpPr>
        <p:spPr>
          <a:xfrm flipH="1">
            <a:off x="5870500" y="1735475"/>
            <a:ext cx="1496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3"/>
          </p:nvPr>
        </p:nvSpPr>
        <p:spPr>
          <a:xfrm flipH="1">
            <a:off x="5555300" y="2164725"/>
            <a:ext cx="21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ctrTitle" idx="4"/>
          </p:nvPr>
        </p:nvSpPr>
        <p:spPr>
          <a:xfrm flipH="1">
            <a:off x="3420725" y="3494275"/>
            <a:ext cx="1496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5"/>
          </p:nvPr>
        </p:nvSpPr>
        <p:spPr>
          <a:xfrm flipH="1">
            <a:off x="3105575" y="3904025"/>
            <a:ext cx="21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ctrTitle" idx="6"/>
          </p:nvPr>
        </p:nvSpPr>
        <p:spPr>
          <a:xfrm flipH="1">
            <a:off x="5870500" y="3494275"/>
            <a:ext cx="1496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7"/>
          </p:nvPr>
        </p:nvSpPr>
        <p:spPr>
          <a:xfrm flipH="1">
            <a:off x="5555324" y="3904025"/>
            <a:ext cx="21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8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16"/>
          <p:cNvSpPr/>
          <p:nvPr/>
        </p:nvSpPr>
        <p:spPr>
          <a:xfrm rot="10800000">
            <a:off x="8449787" y="513049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10800000">
            <a:off x="8143528" y="631612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 rot="10800000">
            <a:off x="8241376" y="357515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ctrTitle"/>
          </p:nvPr>
        </p:nvSpPr>
        <p:spPr>
          <a:xfrm flipH="1">
            <a:off x="3252275" y="224835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1"/>
          </p:nvPr>
        </p:nvSpPr>
        <p:spPr>
          <a:xfrm flipH="1">
            <a:off x="2975225" y="2710027"/>
            <a:ext cx="211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ctrTitle" idx="2"/>
          </p:nvPr>
        </p:nvSpPr>
        <p:spPr>
          <a:xfrm flipH="1">
            <a:off x="953750" y="224835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3"/>
          </p:nvPr>
        </p:nvSpPr>
        <p:spPr>
          <a:xfrm flipH="1">
            <a:off x="676696" y="2710027"/>
            <a:ext cx="211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ctrTitle" idx="4"/>
          </p:nvPr>
        </p:nvSpPr>
        <p:spPr>
          <a:xfrm flipH="1">
            <a:off x="3252275" y="34853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5"/>
          </p:nvPr>
        </p:nvSpPr>
        <p:spPr>
          <a:xfrm flipH="1">
            <a:off x="2975225" y="3947920"/>
            <a:ext cx="211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ctrTitle" idx="6"/>
          </p:nvPr>
        </p:nvSpPr>
        <p:spPr>
          <a:xfrm flipH="1">
            <a:off x="953746" y="10093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7"/>
          </p:nvPr>
        </p:nvSpPr>
        <p:spPr>
          <a:xfrm flipH="1">
            <a:off x="676696" y="1474903"/>
            <a:ext cx="211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ctrTitle" idx="8"/>
          </p:nvPr>
        </p:nvSpPr>
        <p:spPr>
          <a:xfrm flipH="1">
            <a:off x="3252275" y="10093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9"/>
          </p:nvPr>
        </p:nvSpPr>
        <p:spPr>
          <a:xfrm flipH="1">
            <a:off x="2975225" y="1474908"/>
            <a:ext cx="211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ctrTitle" idx="13"/>
          </p:nvPr>
        </p:nvSpPr>
        <p:spPr>
          <a:xfrm flipH="1">
            <a:off x="953750" y="348452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4"/>
          </p:nvPr>
        </p:nvSpPr>
        <p:spPr>
          <a:xfrm flipH="1">
            <a:off x="676696" y="3947917"/>
            <a:ext cx="211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15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65" name="Google Shape;165;p17"/>
          <p:cNvSpPr/>
          <p:nvPr/>
        </p:nvSpPr>
        <p:spPr>
          <a:xfrm rot="10800000">
            <a:off x="364349" y="4707687"/>
            <a:ext cx="312345" cy="273419"/>
          </a:xfrm>
          <a:custGeom>
            <a:avLst/>
            <a:gdLst/>
            <a:ahLst/>
            <a:cxnLst/>
            <a:rect l="l" t="t" r="r" b="b"/>
            <a:pathLst>
              <a:path w="6652" h="5823" extrusionOk="0">
                <a:moveTo>
                  <a:pt x="3735" y="311"/>
                </a:moveTo>
                <a:cubicBezTo>
                  <a:pt x="4092" y="311"/>
                  <a:pt x="4462" y="387"/>
                  <a:pt x="4829" y="555"/>
                </a:cubicBezTo>
                <a:cubicBezTo>
                  <a:pt x="5751" y="973"/>
                  <a:pt x="6344" y="1895"/>
                  <a:pt x="6344" y="2927"/>
                </a:cubicBezTo>
                <a:cubicBezTo>
                  <a:pt x="6344" y="3278"/>
                  <a:pt x="6278" y="3652"/>
                  <a:pt x="6103" y="3981"/>
                </a:cubicBezTo>
                <a:cubicBezTo>
                  <a:pt x="5644" y="5006"/>
                  <a:pt x="4692" y="5512"/>
                  <a:pt x="3742" y="5512"/>
                </a:cubicBezTo>
                <a:cubicBezTo>
                  <a:pt x="2737" y="5512"/>
                  <a:pt x="1733" y="4945"/>
                  <a:pt x="1315" y="3827"/>
                </a:cubicBezTo>
                <a:cubicBezTo>
                  <a:pt x="644" y="2032"/>
                  <a:pt x="2041" y="311"/>
                  <a:pt x="3735" y="311"/>
                </a:cubicBezTo>
                <a:close/>
                <a:moveTo>
                  <a:pt x="3722" y="0"/>
                </a:moveTo>
                <a:cubicBezTo>
                  <a:pt x="1606" y="0"/>
                  <a:pt x="0" y="2431"/>
                  <a:pt x="1315" y="4486"/>
                </a:cubicBezTo>
                <a:cubicBezTo>
                  <a:pt x="1906" y="5410"/>
                  <a:pt x="2815" y="5823"/>
                  <a:pt x="3717" y="5823"/>
                </a:cubicBezTo>
                <a:cubicBezTo>
                  <a:pt x="5195" y="5823"/>
                  <a:pt x="6652" y="4714"/>
                  <a:pt x="6652" y="2927"/>
                </a:cubicBezTo>
                <a:cubicBezTo>
                  <a:pt x="6652" y="1785"/>
                  <a:pt x="5993" y="731"/>
                  <a:pt x="4939" y="270"/>
                </a:cubicBezTo>
                <a:cubicBezTo>
                  <a:pt x="4526" y="84"/>
                  <a:pt x="4115" y="0"/>
                  <a:pt x="3722" y="0"/>
                </a:cubicBezTo>
                <a:close/>
              </a:path>
            </a:pathLst>
          </a:custGeom>
          <a:solidFill>
            <a:srgbClr val="300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 rot="10800000">
            <a:off x="329694" y="4546638"/>
            <a:ext cx="124899" cy="105563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 hasCustomPrompt="1"/>
          </p:nvPr>
        </p:nvSpPr>
        <p:spPr>
          <a:xfrm>
            <a:off x="4336286" y="346931"/>
            <a:ext cx="4364400" cy="8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 flipH="1">
            <a:off x="5184086" y="925671"/>
            <a:ext cx="26688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title" idx="2" hasCustomPrompt="1"/>
          </p:nvPr>
        </p:nvSpPr>
        <p:spPr>
          <a:xfrm>
            <a:off x="4759736" y="1956015"/>
            <a:ext cx="35175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3"/>
          </p:nvPr>
        </p:nvSpPr>
        <p:spPr>
          <a:xfrm flipH="1">
            <a:off x="4815236" y="2678705"/>
            <a:ext cx="34065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 idx="4" hasCustomPrompt="1"/>
          </p:nvPr>
        </p:nvSpPr>
        <p:spPr>
          <a:xfrm>
            <a:off x="4815236" y="3500401"/>
            <a:ext cx="34065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5"/>
          </p:nvPr>
        </p:nvSpPr>
        <p:spPr>
          <a:xfrm flipH="1">
            <a:off x="5223536" y="4224469"/>
            <a:ext cx="2589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-1240567" y="1742996"/>
            <a:ext cx="5063396" cy="3545874"/>
          </a:xfrm>
          <a:custGeom>
            <a:avLst/>
            <a:gdLst/>
            <a:ahLst/>
            <a:cxnLst/>
            <a:rect l="l" t="t" r="r" b="b"/>
            <a:pathLst>
              <a:path w="37285" h="26111" extrusionOk="0">
                <a:moveTo>
                  <a:pt x="22504" y="0"/>
                </a:moveTo>
                <a:cubicBezTo>
                  <a:pt x="17024" y="0"/>
                  <a:pt x="12253" y="2627"/>
                  <a:pt x="9698" y="6531"/>
                </a:cubicBezTo>
                <a:cubicBezTo>
                  <a:pt x="4260" y="7000"/>
                  <a:pt x="0" y="11046"/>
                  <a:pt x="0" y="15973"/>
                </a:cubicBezTo>
                <a:cubicBezTo>
                  <a:pt x="0" y="21212"/>
                  <a:pt x="4814" y="25471"/>
                  <a:pt x="10748" y="25471"/>
                </a:cubicBezTo>
                <a:cubicBezTo>
                  <a:pt x="12353" y="25471"/>
                  <a:pt x="13943" y="25145"/>
                  <a:pt x="15434" y="24520"/>
                </a:cubicBezTo>
                <a:cubicBezTo>
                  <a:pt x="17607" y="25558"/>
                  <a:pt x="19988" y="26111"/>
                  <a:pt x="22412" y="26111"/>
                </a:cubicBezTo>
                <a:cubicBezTo>
                  <a:pt x="22443" y="26111"/>
                  <a:pt x="22474" y="26111"/>
                  <a:pt x="22504" y="26110"/>
                </a:cubicBezTo>
                <a:cubicBezTo>
                  <a:pt x="30668" y="26110"/>
                  <a:pt x="37285" y="20275"/>
                  <a:pt x="37285" y="13062"/>
                </a:cubicBezTo>
                <a:cubicBezTo>
                  <a:pt x="37285" y="5850"/>
                  <a:pt x="30668" y="0"/>
                  <a:pt x="22504" y="0"/>
                </a:cubicBezTo>
                <a:close/>
              </a:path>
            </a:pathLst>
          </a:custGeom>
          <a:solidFill>
            <a:srgbClr val="EAD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ctrTitle"/>
          </p:nvPr>
        </p:nvSpPr>
        <p:spPr>
          <a:xfrm flipH="1">
            <a:off x="5954000" y="1788774"/>
            <a:ext cx="23622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 flipH="1">
            <a:off x="5954002" y="2770474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2442" y="2120881"/>
            <a:ext cx="30546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ctrTitle"/>
          </p:nvPr>
        </p:nvSpPr>
        <p:spPr>
          <a:xfrm flipH="1">
            <a:off x="5084600" y="3320400"/>
            <a:ext cx="30168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 flipH="1">
            <a:off x="463063" y="1068050"/>
            <a:ext cx="4293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 flipH="1">
            <a:off x="5752200" y="3619883"/>
            <a:ext cx="26718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619914" y="346795"/>
            <a:ext cx="24231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/>
          <p:nvPr/>
        </p:nvSpPr>
        <p:spPr>
          <a:xfrm rot="10800000">
            <a:off x="859667" y="4393721"/>
            <a:ext cx="341228" cy="288420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 rot="10800000">
            <a:off x="547178" y="4580962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 rot="10800000">
            <a:off x="645026" y="4306865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subTitle" idx="1"/>
          </p:nvPr>
        </p:nvSpPr>
        <p:spPr>
          <a:xfrm flipH="1">
            <a:off x="604150" y="3607100"/>
            <a:ext cx="25329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591486" y="358438"/>
            <a:ext cx="2822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/>
          <p:nvPr/>
        </p:nvSpPr>
        <p:spPr>
          <a:xfrm rot="10800000">
            <a:off x="8311512" y="581649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/>
          <p:nvPr/>
        </p:nvSpPr>
        <p:spPr>
          <a:xfrm rot="10800000">
            <a:off x="8005253" y="700212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/>
          <p:nvPr/>
        </p:nvSpPr>
        <p:spPr>
          <a:xfrm rot="10800000">
            <a:off x="8103101" y="426115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01601" y="1521725"/>
            <a:ext cx="49260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8379308" y="383915"/>
            <a:ext cx="312345" cy="273419"/>
          </a:xfrm>
          <a:custGeom>
            <a:avLst/>
            <a:gdLst/>
            <a:ahLst/>
            <a:cxnLst/>
            <a:rect l="l" t="t" r="r" b="b"/>
            <a:pathLst>
              <a:path w="6652" h="5823" extrusionOk="0">
                <a:moveTo>
                  <a:pt x="3735" y="311"/>
                </a:moveTo>
                <a:cubicBezTo>
                  <a:pt x="4092" y="311"/>
                  <a:pt x="4462" y="387"/>
                  <a:pt x="4829" y="555"/>
                </a:cubicBezTo>
                <a:cubicBezTo>
                  <a:pt x="5751" y="973"/>
                  <a:pt x="6344" y="1895"/>
                  <a:pt x="6344" y="2927"/>
                </a:cubicBezTo>
                <a:cubicBezTo>
                  <a:pt x="6344" y="3278"/>
                  <a:pt x="6278" y="3652"/>
                  <a:pt x="6103" y="3981"/>
                </a:cubicBezTo>
                <a:cubicBezTo>
                  <a:pt x="5644" y="5006"/>
                  <a:pt x="4692" y="5512"/>
                  <a:pt x="3742" y="5512"/>
                </a:cubicBezTo>
                <a:cubicBezTo>
                  <a:pt x="2737" y="5512"/>
                  <a:pt x="1733" y="4945"/>
                  <a:pt x="1315" y="3827"/>
                </a:cubicBezTo>
                <a:cubicBezTo>
                  <a:pt x="644" y="2032"/>
                  <a:pt x="2041" y="311"/>
                  <a:pt x="3735" y="311"/>
                </a:cubicBezTo>
                <a:close/>
                <a:moveTo>
                  <a:pt x="3722" y="0"/>
                </a:moveTo>
                <a:cubicBezTo>
                  <a:pt x="1606" y="0"/>
                  <a:pt x="0" y="2431"/>
                  <a:pt x="1315" y="4486"/>
                </a:cubicBezTo>
                <a:cubicBezTo>
                  <a:pt x="1906" y="5410"/>
                  <a:pt x="2815" y="5823"/>
                  <a:pt x="3717" y="5823"/>
                </a:cubicBezTo>
                <a:cubicBezTo>
                  <a:pt x="5195" y="5823"/>
                  <a:pt x="6652" y="4714"/>
                  <a:pt x="6652" y="2927"/>
                </a:cubicBezTo>
                <a:cubicBezTo>
                  <a:pt x="6652" y="1785"/>
                  <a:pt x="5993" y="731"/>
                  <a:pt x="4939" y="270"/>
                </a:cubicBezTo>
                <a:cubicBezTo>
                  <a:pt x="4526" y="84"/>
                  <a:pt x="4115" y="0"/>
                  <a:pt x="3722" y="0"/>
                </a:cubicBezTo>
                <a:close/>
              </a:path>
            </a:pathLst>
          </a:custGeom>
          <a:solidFill>
            <a:srgbClr val="300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318274" y="4523218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8312619" y="761863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595100" y="4727650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8159209" y="487220"/>
            <a:ext cx="124899" cy="105563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4239475" y="1743000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4"/>
          <p:cNvSpPr/>
          <p:nvPr/>
        </p:nvSpPr>
        <p:spPr>
          <a:xfrm rot="10800000">
            <a:off x="8449787" y="513049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4"/>
          <p:cNvSpPr/>
          <p:nvPr/>
        </p:nvSpPr>
        <p:spPr>
          <a:xfrm rot="10800000">
            <a:off x="8143528" y="631612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4"/>
          <p:cNvSpPr/>
          <p:nvPr/>
        </p:nvSpPr>
        <p:spPr>
          <a:xfrm rot="10800000">
            <a:off x="8241376" y="357515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4691100" y="2241613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4923075" y="3580575"/>
            <a:ext cx="3606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s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s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s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3917100" y="675988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5"/>
          <p:cNvSpPr/>
          <p:nvPr/>
        </p:nvSpPr>
        <p:spPr>
          <a:xfrm flipH="1">
            <a:off x="-334475" y="-113880"/>
            <a:ext cx="7194389" cy="5426531"/>
          </a:xfrm>
          <a:custGeom>
            <a:avLst/>
            <a:gdLst/>
            <a:ahLst/>
            <a:cxnLst/>
            <a:rect l="l" t="t" r="r" b="b"/>
            <a:pathLst>
              <a:path w="123684" h="97067" extrusionOk="0">
                <a:moveTo>
                  <a:pt x="123683" y="0"/>
                </a:moveTo>
                <a:cubicBezTo>
                  <a:pt x="116809" y="659"/>
                  <a:pt x="110002" y="2789"/>
                  <a:pt x="104533" y="6962"/>
                </a:cubicBezTo>
                <a:cubicBezTo>
                  <a:pt x="96584" y="13023"/>
                  <a:pt x="91796" y="20424"/>
                  <a:pt x="82836" y="24838"/>
                </a:cubicBezTo>
                <a:cubicBezTo>
                  <a:pt x="72141" y="30108"/>
                  <a:pt x="57625" y="26331"/>
                  <a:pt x="48973" y="34544"/>
                </a:cubicBezTo>
                <a:cubicBezTo>
                  <a:pt x="44866" y="38409"/>
                  <a:pt x="43153" y="44185"/>
                  <a:pt x="42494" y="49785"/>
                </a:cubicBezTo>
                <a:cubicBezTo>
                  <a:pt x="41835" y="55363"/>
                  <a:pt x="42055" y="61051"/>
                  <a:pt x="41045" y="66607"/>
                </a:cubicBezTo>
                <a:cubicBezTo>
                  <a:pt x="40606" y="69067"/>
                  <a:pt x="39881" y="71548"/>
                  <a:pt x="38519" y="73657"/>
                </a:cubicBezTo>
                <a:cubicBezTo>
                  <a:pt x="37114" y="75875"/>
                  <a:pt x="35049" y="77631"/>
                  <a:pt x="32853" y="79059"/>
                </a:cubicBezTo>
                <a:cubicBezTo>
                  <a:pt x="29823" y="81013"/>
                  <a:pt x="26507" y="82463"/>
                  <a:pt x="23015" y="83297"/>
                </a:cubicBezTo>
                <a:cubicBezTo>
                  <a:pt x="17898" y="84549"/>
                  <a:pt x="12430" y="84549"/>
                  <a:pt x="7620" y="86701"/>
                </a:cubicBezTo>
                <a:cubicBezTo>
                  <a:pt x="3514" y="88546"/>
                  <a:pt x="0" y="92806"/>
                  <a:pt x="264" y="97067"/>
                </a:cubicBezTo>
                <a:lnTo>
                  <a:pt x="123683" y="97067"/>
                </a:lnTo>
                <a:lnTo>
                  <a:pt x="123683" y="0"/>
                </a:lnTo>
                <a:close/>
              </a:path>
            </a:pathLst>
          </a:custGeom>
          <a:solidFill>
            <a:srgbClr val="F0E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>
            <a:off x="2547843" y="-1336785"/>
            <a:ext cx="9960582" cy="7817048"/>
          </a:xfrm>
          <a:custGeom>
            <a:avLst/>
            <a:gdLst/>
            <a:ahLst/>
            <a:cxnLst/>
            <a:rect l="l" t="t" r="r" b="b"/>
            <a:pathLst>
              <a:path w="123684" h="97067" extrusionOk="0">
                <a:moveTo>
                  <a:pt x="123683" y="0"/>
                </a:moveTo>
                <a:cubicBezTo>
                  <a:pt x="116809" y="659"/>
                  <a:pt x="110002" y="2789"/>
                  <a:pt x="104533" y="6962"/>
                </a:cubicBezTo>
                <a:cubicBezTo>
                  <a:pt x="96584" y="13023"/>
                  <a:pt x="91796" y="20424"/>
                  <a:pt x="82836" y="24838"/>
                </a:cubicBezTo>
                <a:cubicBezTo>
                  <a:pt x="72141" y="30108"/>
                  <a:pt x="57625" y="26331"/>
                  <a:pt x="48973" y="34544"/>
                </a:cubicBezTo>
                <a:cubicBezTo>
                  <a:pt x="44866" y="38409"/>
                  <a:pt x="43153" y="44185"/>
                  <a:pt x="42494" y="49785"/>
                </a:cubicBezTo>
                <a:cubicBezTo>
                  <a:pt x="41835" y="55363"/>
                  <a:pt x="42055" y="61051"/>
                  <a:pt x="41045" y="66607"/>
                </a:cubicBezTo>
                <a:cubicBezTo>
                  <a:pt x="40606" y="69067"/>
                  <a:pt x="39881" y="71548"/>
                  <a:pt x="38519" y="73657"/>
                </a:cubicBezTo>
                <a:cubicBezTo>
                  <a:pt x="37114" y="75875"/>
                  <a:pt x="35049" y="77631"/>
                  <a:pt x="32853" y="79059"/>
                </a:cubicBezTo>
                <a:cubicBezTo>
                  <a:pt x="29823" y="81013"/>
                  <a:pt x="26507" y="82463"/>
                  <a:pt x="23015" y="83297"/>
                </a:cubicBezTo>
                <a:cubicBezTo>
                  <a:pt x="17898" y="84549"/>
                  <a:pt x="12430" y="84549"/>
                  <a:pt x="7620" y="86701"/>
                </a:cubicBezTo>
                <a:cubicBezTo>
                  <a:pt x="3514" y="88546"/>
                  <a:pt x="0" y="92806"/>
                  <a:pt x="264" y="97067"/>
                </a:cubicBezTo>
                <a:lnTo>
                  <a:pt x="123683" y="97067"/>
                </a:lnTo>
                <a:lnTo>
                  <a:pt x="123683" y="0"/>
                </a:lnTo>
                <a:close/>
              </a:path>
            </a:pathLst>
          </a:custGeom>
          <a:solidFill>
            <a:srgbClr val="F0E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4976889" y="1778629"/>
            <a:ext cx="361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ubTitle" idx="1"/>
          </p:nvPr>
        </p:nvSpPr>
        <p:spPr>
          <a:xfrm flipH="1">
            <a:off x="4495250" y="2657125"/>
            <a:ext cx="40071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4573525" y="412913"/>
            <a:ext cx="351900" cy="369350"/>
          </a:xfrm>
          <a:custGeom>
            <a:avLst/>
            <a:gdLst/>
            <a:ahLst/>
            <a:cxnLst/>
            <a:rect l="l" t="t" r="r" b="b"/>
            <a:pathLst>
              <a:path w="14076" h="14774" fill="none" extrusionOk="0">
                <a:moveTo>
                  <a:pt x="9830" y="2153"/>
                </a:moveTo>
                <a:cubicBezTo>
                  <a:pt x="5003" y="1"/>
                  <a:pt x="1" y="4712"/>
                  <a:pt x="1862" y="9656"/>
                </a:cubicBezTo>
                <a:cubicBezTo>
                  <a:pt x="3665" y="14541"/>
                  <a:pt x="10586" y="14774"/>
                  <a:pt x="12738" y="10005"/>
                </a:cubicBezTo>
                <a:cubicBezTo>
                  <a:pt x="14076" y="7038"/>
                  <a:pt x="12796" y="3549"/>
                  <a:pt x="9830" y="2153"/>
                </a:cubicBezTo>
                <a:close/>
              </a:path>
            </a:pathLst>
          </a:custGeom>
          <a:noFill/>
          <a:ln w="20350" cap="flat" cmpd="sng">
            <a:solidFill>
              <a:srgbClr val="FF59D6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4163225" y="540000"/>
            <a:ext cx="133675" cy="115175"/>
          </a:xfrm>
          <a:custGeom>
            <a:avLst/>
            <a:gdLst/>
            <a:ahLst/>
            <a:cxnLst/>
            <a:rect l="l" t="t" r="r" b="b"/>
            <a:pathLst>
              <a:path w="5347" h="4607" extrusionOk="0">
                <a:moveTo>
                  <a:pt x="2727" y="1"/>
                </a:moveTo>
                <a:cubicBezTo>
                  <a:pt x="1208" y="1"/>
                  <a:pt x="1" y="1546"/>
                  <a:pt x="577" y="3130"/>
                </a:cubicBezTo>
                <a:cubicBezTo>
                  <a:pt x="964" y="4112"/>
                  <a:pt x="1853" y="4607"/>
                  <a:pt x="2738" y="4607"/>
                </a:cubicBezTo>
                <a:cubicBezTo>
                  <a:pt x="3583" y="4607"/>
                  <a:pt x="4425" y="4156"/>
                  <a:pt x="4823" y="3246"/>
                </a:cubicBezTo>
                <a:cubicBezTo>
                  <a:pt x="5346" y="2083"/>
                  <a:pt x="4823" y="746"/>
                  <a:pt x="3718" y="222"/>
                </a:cubicBezTo>
                <a:cubicBezTo>
                  <a:pt x="3383" y="70"/>
                  <a:pt x="3048" y="1"/>
                  <a:pt x="2727" y="1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6747775" y="708650"/>
            <a:ext cx="223721" cy="225845"/>
          </a:xfrm>
          <a:custGeom>
            <a:avLst/>
            <a:gdLst/>
            <a:ahLst/>
            <a:cxnLst/>
            <a:rect l="l" t="t" r="r" b="b"/>
            <a:pathLst>
              <a:path w="6108" h="6166" fill="none" extrusionOk="0">
                <a:moveTo>
                  <a:pt x="3665" y="233"/>
                </a:moveTo>
                <a:cubicBezTo>
                  <a:pt x="1396" y="1"/>
                  <a:pt x="0" y="2618"/>
                  <a:pt x="1454" y="4421"/>
                </a:cubicBezTo>
                <a:cubicBezTo>
                  <a:pt x="2850" y="6166"/>
                  <a:pt x="5758" y="5351"/>
                  <a:pt x="5991" y="3083"/>
                </a:cubicBezTo>
                <a:cubicBezTo>
                  <a:pt x="6107" y="1629"/>
                  <a:pt x="5119" y="408"/>
                  <a:pt x="3665" y="233"/>
                </a:cubicBezTo>
                <a:close/>
              </a:path>
            </a:pathLst>
          </a:custGeom>
          <a:noFill/>
          <a:ln w="20350" cap="flat" cmpd="sng">
            <a:solidFill>
              <a:schemeClr val="accent1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6488225" y="934500"/>
            <a:ext cx="141850" cy="108775"/>
          </a:xfrm>
          <a:custGeom>
            <a:avLst/>
            <a:gdLst/>
            <a:ahLst/>
            <a:cxnLst/>
            <a:rect l="l" t="t" r="r" b="b"/>
            <a:pathLst>
              <a:path w="5674" h="4351" extrusionOk="0">
                <a:moveTo>
                  <a:pt x="2837" y="0"/>
                </a:moveTo>
                <a:cubicBezTo>
                  <a:pt x="2148" y="0"/>
                  <a:pt x="1478" y="323"/>
                  <a:pt x="1078" y="940"/>
                </a:cubicBezTo>
                <a:cubicBezTo>
                  <a:pt x="0" y="2395"/>
                  <a:pt x="1121" y="4351"/>
                  <a:pt x="2819" y="4351"/>
                </a:cubicBezTo>
                <a:cubicBezTo>
                  <a:pt x="2953" y="4351"/>
                  <a:pt x="3090" y="4338"/>
                  <a:pt x="3230" y="4313"/>
                </a:cubicBezTo>
                <a:cubicBezTo>
                  <a:pt x="5150" y="3964"/>
                  <a:pt x="5673" y="1463"/>
                  <a:pt x="4045" y="358"/>
                </a:cubicBezTo>
                <a:cubicBezTo>
                  <a:pt x="3673" y="117"/>
                  <a:pt x="3252" y="0"/>
                  <a:pt x="2837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5082875" y="3928700"/>
            <a:ext cx="141975" cy="108450"/>
          </a:xfrm>
          <a:custGeom>
            <a:avLst/>
            <a:gdLst/>
            <a:ahLst/>
            <a:cxnLst/>
            <a:rect l="l" t="t" r="r" b="b"/>
            <a:pathLst>
              <a:path w="5679" h="4338" extrusionOk="0">
                <a:moveTo>
                  <a:pt x="2795" y="1"/>
                </a:moveTo>
                <a:cubicBezTo>
                  <a:pt x="2116" y="1"/>
                  <a:pt x="1451" y="323"/>
                  <a:pt x="1025" y="927"/>
                </a:cubicBezTo>
                <a:cubicBezTo>
                  <a:pt x="1" y="2382"/>
                  <a:pt x="1075" y="4338"/>
                  <a:pt x="2766" y="4338"/>
                </a:cubicBezTo>
                <a:cubicBezTo>
                  <a:pt x="2900" y="4338"/>
                  <a:pt x="3037" y="4325"/>
                  <a:pt x="3177" y="4300"/>
                </a:cubicBezTo>
                <a:cubicBezTo>
                  <a:pt x="5096" y="3951"/>
                  <a:pt x="5678" y="1450"/>
                  <a:pt x="4049" y="403"/>
                </a:cubicBezTo>
                <a:cubicBezTo>
                  <a:pt x="3665" y="131"/>
                  <a:pt x="3227" y="1"/>
                  <a:pt x="2795" y="1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5355125" y="4002650"/>
            <a:ext cx="314075" cy="265075"/>
          </a:xfrm>
          <a:custGeom>
            <a:avLst/>
            <a:gdLst/>
            <a:ahLst/>
            <a:cxnLst/>
            <a:rect l="l" t="t" r="r" b="b"/>
            <a:pathLst>
              <a:path w="12563" h="10603" extrusionOk="0">
                <a:moveTo>
                  <a:pt x="6702" y="0"/>
                </a:moveTo>
                <a:cubicBezTo>
                  <a:pt x="4986" y="0"/>
                  <a:pt x="3259" y="812"/>
                  <a:pt x="2209" y="2537"/>
                </a:cubicBezTo>
                <a:cubicBezTo>
                  <a:pt x="1" y="6166"/>
                  <a:pt x="2737" y="10603"/>
                  <a:pt x="6679" y="10603"/>
                </a:cubicBezTo>
                <a:cubicBezTo>
                  <a:pt x="7096" y="10603"/>
                  <a:pt x="7527" y="10553"/>
                  <a:pt x="7968" y="10447"/>
                </a:cubicBezTo>
                <a:cubicBezTo>
                  <a:pt x="10817" y="9749"/>
                  <a:pt x="12562" y="6899"/>
                  <a:pt x="11864" y="4049"/>
                </a:cubicBezTo>
                <a:cubicBezTo>
                  <a:pt x="11234" y="1429"/>
                  <a:pt x="8978" y="0"/>
                  <a:pt x="6702" y="0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5408900" y="3508225"/>
            <a:ext cx="260300" cy="264650"/>
          </a:xfrm>
          <a:custGeom>
            <a:avLst/>
            <a:gdLst/>
            <a:ahLst/>
            <a:cxnLst/>
            <a:rect l="l" t="t" r="r" b="b"/>
            <a:pathLst>
              <a:path w="10412" h="10586" fill="none" extrusionOk="0">
                <a:moveTo>
                  <a:pt x="9714" y="4188"/>
                </a:moveTo>
                <a:cubicBezTo>
                  <a:pt x="9132" y="1629"/>
                  <a:pt x="6573" y="0"/>
                  <a:pt x="4014" y="582"/>
                </a:cubicBezTo>
                <a:cubicBezTo>
                  <a:pt x="1455" y="1222"/>
                  <a:pt x="1" y="3839"/>
                  <a:pt x="640" y="6398"/>
                </a:cubicBezTo>
                <a:cubicBezTo>
                  <a:pt x="1222" y="8957"/>
                  <a:pt x="3781" y="10586"/>
                  <a:pt x="6340" y="10062"/>
                </a:cubicBezTo>
                <a:cubicBezTo>
                  <a:pt x="8899" y="9364"/>
                  <a:pt x="10412" y="6747"/>
                  <a:pt x="9714" y="4188"/>
                </a:cubicBezTo>
                <a:close/>
              </a:path>
            </a:pathLst>
          </a:custGeom>
          <a:noFill/>
          <a:ln w="20350" cap="flat" cmpd="sng">
            <a:solidFill>
              <a:srgbClr val="FF59D6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33" name="Google Shape;233;p27"/>
          <p:cNvSpPr/>
          <p:nvPr/>
        </p:nvSpPr>
        <p:spPr>
          <a:xfrm flipH="1">
            <a:off x="-1312468" y="737850"/>
            <a:ext cx="6046292" cy="4560693"/>
          </a:xfrm>
          <a:custGeom>
            <a:avLst/>
            <a:gdLst/>
            <a:ahLst/>
            <a:cxnLst/>
            <a:rect l="l" t="t" r="r" b="b"/>
            <a:pathLst>
              <a:path w="123684" h="97067" extrusionOk="0">
                <a:moveTo>
                  <a:pt x="123683" y="0"/>
                </a:moveTo>
                <a:cubicBezTo>
                  <a:pt x="116809" y="659"/>
                  <a:pt x="110002" y="2789"/>
                  <a:pt x="104533" y="6962"/>
                </a:cubicBezTo>
                <a:cubicBezTo>
                  <a:pt x="96584" y="13023"/>
                  <a:pt x="91796" y="20424"/>
                  <a:pt x="82836" y="24838"/>
                </a:cubicBezTo>
                <a:cubicBezTo>
                  <a:pt x="72141" y="30108"/>
                  <a:pt x="57625" y="26331"/>
                  <a:pt x="48973" y="34544"/>
                </a:cubicBezTo>
                <a:cubicBezTo>
                  <a:pt x="44866" y="38409"/>
                  <a:pt x="43153" y="44185"/>
                  <a:pt x="42494" y="49785"/>
                </a:cubicBezTo>
                <a:cubicBezTo>
                  <a:pt x="41835" y="55363"/>
                  <a:pt x="42055" y="61051"/>
                  <a:pt x="41045" y="66607"/>
                </a:cubicBezTo>
                <a:cubicBezTo>
                  <a:pt x="40606" y="69067"/>
                  <a:pt x="39881" y="71548"/>
                  <a:pt x="38519" y="73657"/>
                </a:cubicBezTo>
                <a:cubicBezTo>
                  <a:pt x="37114" y="75875"/>
                  <a:pt x="35049" y="77631"/>
                  <a:pt x="32853" y="79059"/>
                </a:cubicBezTo>
                <a:cubicBezTo>
                  <a:pt x="29823" y="81013"/>
                  <a:pt x="26507" y="82463"/>
                  <a:pt x="23015" y="83297"/>
                </a:cubicBezTo>
                <a:cubicBezTo>
                  <a:pt x="17898" y="84549"/>
                  <a:pt x="12430" y="84549"/>
                  <a:pt x="7620" y="86701"/>
                </a:cubicBezTo>
                <a:cubicBezTo>
                  <a:pt x="3514" y="88546"/>
                  <a:pt x="0" y="92806"/>
                  <a:pt x="264" y="97067"/>
                </a:cubicBezTo>
                <a:lnTo>
                  <a:pt x="123683" y="97067"/>
                </a:lnTo>
                <a:lnTo>
                  <a:pt x="123683" y="0"/>
                </a:lnTo>
                <a:close/>
              </a:path>
            </a:pathLst>
          </a:custGeom>
          <a:solidFill>
            <a:srgbClr val="F0E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 rot="10800000">
            <a:off x="8449787" y="513049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 rot="10800000">
            <a:off x="8143528" y="631612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 rot="10800000">
            <a:off x="8241376" y="357515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-1219175" y="-878875"/>
            <a:ext cx="10363173" cy="7817048"/>
          </a:xfrm>
          <a:custGeom>
            <a:avLst/>
            <a:gdLst/>
            <a:ahLst/>
            <a:cxnLst/>
            <a:rect l="l" t="t" r="r" b="b"/>
            <a:pathLst>
              <a:path w="123684" h="97067" extrusionOk="0">
                <a:moveTo>
                  <a:pt x="123683" y="0"/>
                </a:moveTo>
                <a:cubicBezTo>
                  <a:pt x="116809" y="659"/>
                  <a:pt x="110002" y="2789"/>
                  <a:pt x="104533" y="6962"/>
                </a:cubicBezTo>
                <a:cubicBezTo>
                  <a:pt x="96584" y="13023"/>
                  <a:pt x="91796" y="20424"/>
                  <a:pt x="82836" y="24838"/>
                </a:cubicBezTo>
                <a:cubicBezTo>
                  <a:pt x="72141" y="30108"/>
                  <a:pt x="57625" y="26331"/>
                  <a:pt x="48973" y="34544"/>
                </a:cubicBezTo>
                <a:cubicBezTo>
                  <a:pt x="44866" y="38409"/>
                  <a:pt x="43153" y="44185"/>
                  <a:pt x="42494" y="49785"/>
                </a:cubicBezTo>
                <a:cubicBezTo>
                  <a:pt x="41835" y="55363"/>
                  <a:pt x="42055" y="61051"/>
                  <a:pt x="41045" y="66607"/>
                </a:cubicBezTo>
                <a:cubicBezTo>
                  <a:pt x="40606" y="69067"/>
                  <a:pt x="39881" y="71548"/>
                  <a:pt x="38519" y="73657"/>
                </a:cubicBezTo>
                <a:cubicBezTo>
                  <a:pt x="37114" y="75875"/>
                  <a:pt x="35049" y="77631"/>
                  <a:pt x="32853" y="79059"/>
                </a:cubicBezTo>
                <a:cubicBezTo>
                  <a:pt x="29823" y="81013"/>
                  <a:pt x="26507" y="82463"/>
                  <a:pt x="23015" y="83297"/>
                </a:cubicBezTo>
                <a:cubicBezTo>
                  <a:pt x="17898" y="84549"/>
                  <a:pt x="12430" y="84549"/>
                  <a:pt x="7620" y="86701"/>
                </a:cubicBezTo>
                <a:cubicBezTo>
                  <a:pt x="3514" y="88546"/>
                  <a:pt x="0" y="92806"/>
                  <a:pt x="264" y="97067"/>
                </a:cubicBezTo>
                <a:lnTo>
                  <a:pt x="123683" y="97067"/>
                </a:lnTo>
                <a:lnTo>
                  <a:pt x="123683" y="0"/>
                </a:lnTo>
                <a:close/>
              </a:path>
            </a:pathLst>
          </a:custGeom>
          <a:solidFill>
            <a:srgbClr val="F0E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5115013" y="638275"/>
            <a:ext cx="351900" cy="369350"/>
          </a:xfrm>
          <a:custGeom>
            <a:avLst/>
            <a:gdLst/>
            <a:ahLst/>
            <a:cxnLst/>
            <a:rect l="l" t="t" r="r" b="b"/>
            <a:pathLst>
              <a:path w="14076" h="14774" fill="none" extrusionOk="0">
                <a:moveTo>
                  <a:pt x="9830" y="2153"/>
                </a:moveTo>
                <a:cubicBezTo>
                  <a:pt x="5003" y="1"/>
                  <a:pt x="1" y="4712"/>
                  <a:pt x="1862" y="9656"/>
                </a:cubicBezTo>
                <a:cubicBezTo>
                  <a:pt x="3665" y="14541"/>
                  <a:pt x="10586" y="14774"/>
                  <a:pt x="12738" y="10005"/>
                </a:cubicBezTo>
                <a:cubicBezTo>
                  <a:pt x="14076" y="7038"/>
                  <a:pt x="12796" y="3549"/>
                  <a:pt x="9830" y="2153"/>
                </a:cubicBezTo>
                <a:close/>
              </a:path>
            </a:pathLst>
          </a:custGeom>
          <a:noFill/>
          <a:ln w="20350" cap="flat" cmpd="sng">
            <a:solidFill>
              <a:schemeClr val="accent3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5572500" y="424825"/>
            <a:ext cx="133675" cy="115175"/>
          </a:xfrm>
          <a:custGeom>
            <a:avLst/>
            <a:gdLst/>
            <a:ahLst/>
            <a:cxnLst/>
            <a:rect l="l" t="t" r="r" b="b"/>
            <a:pathLst>
              <a:path w="5347" h="4607" extrusionOk="0">
                <a:moveTo>
                  <a:pt x="2727" y="1"/>
                </a:moveTo>
                <a:cubicBezTo>
                  <a:pt x="1208" y="1"/>
                  <a:pt x="1" y="1546"/>
                  <a:pt x="577" y="3130"/>
                </a:cubicBezTo>
                <a:cubicBezTo>
                  <a:pt x="964" y="4112"/>
                  <a:pt x="1853" y="4607"/>
                  <a:pt x="2738" y="4607"/>
                </a:cubicBezTo>
                <a:cubicBezTo>
                  <a:pt x="3583" y="4607"/>
                  <a:pt x="4425" y="4156"/>
                  <a:pt x="4823" y="3246"/>
                </a:cubicBezTo>
                <a:cubicBezTo>
                  <a:pt x="5346" y="2083"/>
                  <a:pt x="4823" y="746"/>
                  <a:pt x="3718" y="222"/>
                </a:cubicBezTo>
                <a:cubicBezTo>
                  <a:pt x="3383" y="70"/>
                  <a:pt x="3048" y="1"/>
                  <a:pt x="2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5824200" y="605500"/>
            <a:ext cx="152700" cy="154150"/>
          </a:xfrm>
          <a:custGeom>
            <a:avLst/>
            <a:gdLst/>
            <a:ahLst/>
            <a:cxnLst/>
            <a:rect l="l" t="t" r="r" b="b"/>
            <a:pathLst>
              <a:path w="6108" h="6166" fill="none" extrusionOk="0">
                <a:moveTo>
                  <a:pt x="3665" y="233"/>
                </a:moveTo>
                <a:cubicBezTo>
                  <a:pt x="1396" y="1"/>
                  <a:pt x="0" y="2618"/>
                  <a:pt x="1454" y="4421"/>
                </a:cubicBezTo>
                <a:cubicBezTo>
                  <a:pt x="2850" y="6166"/>
                  <a:pt x="5758" y="5351"/>
                  <a:pt x="5991" y="3083"/>
                </a:cubicBezTo>
                <a:cubicBezTo>
                  <a:pt x="6107" y="1629"/>
                  <a:pt x="5119" y="408"/>
                  <a:pt x="3665" y="233"/>
                </a:cubicBezTo>
                <a:close/>
              </a:path>
            </a:pathLst>
          </a:custGeom>
          <a:noFill/>
          <a:ln w="20350" cap="flat" cmpd="sng">
            <a:solidFill>
              <a:schemeClr val="dk1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6328975" y="212300"/>
            <a:ext cx="141850" cy="108775"/>
          </a:xfrm>
          <a:custGeom>
            <a:avLst/>
            <a:gdLst/>
            <a:ahLst/>
            <a:cxnLst/>
            <a:rect l="l" t="t" r="r" b="b"/>
            <a:pathLst>
              <a:path w="5674" h="4351" extrusionOk="0">
                <a:moveTo>
                  <a:pt x="2837" y="0"/>
                </a:moveTo>
                <a:cubicBezTo>
                  <a:pt x="2148" y="0"/>
                  <a:pt x="1478" y="323"/>
                  <a:pt x="1078" y="940"/>
                </a:cubicBezTo>
                <a:cubicBezTo>
                  <a:pt x="0" y="2395"/>
                  <a:pt x="1121" y="4351"/>
                  <a:pt x="2819" y="4351"/>
                </a:cubicBezTo>
                <a:cubicBezTo>
                  <a:pt x="2953" y="4351"/>
                  <a:pt x="3090" y="4338"/>
                  <a:pt x="3230" y="4313"/>
                </a:cubicBezTo>
                <a:cubicBezTo>
                  <a:pt x="5150" y="3964"/>
                  <a:pt x="5673" y="1463"/>
                  <a:pt x="4045" y="358"/>
                </a:cubicBezTo>
                <a:cubicBezTo>
                  <a:pt x="3673" y="117"/>
                  <a:pt x="3252" y="0"/>
                  <a:pt x="2837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1413575" y="4486025"/>
            <a:ext cx="141975" cy="108450"/>
          </a:xfrm>
          <a:custGeom>
            <a:avLst/>
            <a:gdLst/>
            <a:ahLst/>
            <a:cxnLst/>
            <a:rect l="l" t="t" r="r" b="b"/>
            <a:pathLst>
              <a:path w="5679" h="4338" extrusionOk="0">
                <a:moveTo>
                  <a:pt x="2795" y="1"/>
                </a:moveTo>
                <a:cubicBezTo>
                  <a:pt x="2116" y="1"/>
                  <a:pt x="1451" y="323"/>
                  <a:pt x="1025" y="927"/>
                </a:cubicBezTo>
                <a:cubicBezTo>
                  <a:pt x="1" y="2382"/>
                  <a:pt x="1075" y="4338"/>
                  <a:pt x="2766" y="4338"/>
                </a:cubicBezTo>
                <a:cubicBezTo>
                  <a:pt x="2900" y="4338"/>
                  <a:pt x="3037" y="4325"/>
                  <a:pt x="3177" y="4300"/>
                </a:cubicBezTo>
                <a:cubicBezTo>
                  <a:pt x="5096" y="3951"/>
                  <a:pt x="5678" y="1450"/>
                  <a:pt x="4049" y="403"/>
                </a:cubicBezTo>
                <a:cubicBezTo>
                  <a:pt x="3665" y="131"/>
                  <a:pt x="3227" y="1"/>
                  <a:pt x="27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1684600" y="4156475"/>
            <a:ext cx="314075" cy="265075"/>
          </a:xfrm>
          <a:custGeom>
            <a:avLst/>
            <a:gdLst/>
            <a:ahLst/>
            <a:cxnLst/>
            <a:rect l="l" t="t" r="r" b="b"/>
            <a:pathLst>
              <a:path w="12563" h="10603" extrusionOk="0">
                <a:moveTo>
                  <a:pt x="6702" y="0"/>
                </a:moveTo>
                <a:cubicBezTo>
                  <a:pt x="4986" y="0"/>
                  <a:pt x="3259" y="812"/>
                  <a:pt x="2209" y="2537"/>
                </a:cubicBezTo>
                <a:cubicBezTo>
                  <a:pt x="1" y="6166"/>
                  <a:pt x="2737" y="10603"/>
                  <a:pt x="6679" y="10603"/>
                </a:cubicBezTo>
                <a:cubicBezTo>
                  <a:pt x="7096" y="10603"/>
                  <a:pt x="7527" y="10553"/>
                  <a:pt x="7968" y="10447"/>
                </a:cubicBezTo>
                <a:cubicBezTo>
                  <a:pt x="10817" y="9749"/>
                  <a:pt x="12562" y="6899"/>
                  <a:pt x="11864" y="4049"/>
                </a:cubicBezTo>
                <a:cubicBezTo>
                  <a:pt x="11234" y="1429"/>
                  <a:pt x="8978" y="0"/>
                  <a:pt x="6702" y="0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1197025" y="3891825"/>
            <a:ext cx="260300" cy="264650"/>
          </a:xfrm>
          <a:custGeom>
            <a:avLst/>
            <a:gdLst/>
            <a:ahLst/>
            <a:cxnLst/>
            <a:rect l="l" t="t" r="r" b="b"/>
            <a:pathLst>
              <a:path w="10412" h="10586" fill="none" extrusionOk="0">
                <a:moveTo>
                  <a:pt x="9714" y="4188"/>
                </a:moveTo>
                <a:cubicBezTo>
                  <a:pt x="9132" y="1629"/>
                  <a:pt x="6573" y="0"/>
                  <a:pt x="4014" y="582"/>
                </a:cubicBezTo>
                <a:cubicBezTo>
                  <a:pt x="1455" y="1222"/>
                  <a:pt x="1" y="3839"/>
                  <a:pt x="640" y="6398"/>
                </a:cubicBezTo>
                <a:cubicBezTo>
                  <a:pt x="1222" y="8957"/>
                  <a:pt x="3781" y="10586"/>
                  <a:pt x="6340" y="10062"/>
                </a:cubicBezTo>
                <a:cubicBezTo>
                  <a:pt x="8899" y="9364"/>
                  <a:pt x="10412" y="6747"/>
                  <a:pt x="9714" y="4188"/>
                </a:cubicBezTo>
                <a:close/>
              </a:path>
            </a:pathLst>
          </a:custGeom>
          <a:noFill/>
          <a:ln w="20350" cap="flat" cmpd="sng">
            <a:solidFill>
              <a:srgbClr val="FF59D6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1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254" name="Google Shape;254;p31"/>
            <p:cNvSpPr/>
            <p:nvPr/>
          </p:nvSpPr>
          <p:spPr>
            <a:xfrm>
              <a:off x="6622698" y="-70880"/>
              <a:ext cx="2556825" cy="1562497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31"/>
            <p:cNvGrpSpPr/>
            <p:nvPr/>
          </p:nvGrpSpPr>
          <p:grpSpPr>
            <a:xfrm rot="-5400000" flipH="1">
              <a:off x="8278956" y="4257253"/>
              <a:ext cx="971343" cy="829790"/>
              <a:chOff x="4137500" y="3664900"/>
              <a:chExt cx="1361950" cy="1163475"/>
            </a:xfrm>
          </p:grpSpPr>
          <p:sp>
            <p:nvSpPr>
              <p:cNvPr id="256" name="Google Shape;256;p31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31062" extrusionOk="0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avLst/>
                <a:gdLst/>
                <a:ahLst/>
                <a:cxnLst/>
                <a:rect l="l" t="t" r="r" b="b"/>
                <a:pathLst>
                  <a:path w="7984" h="21868" extrusionOk="0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4341" extrusionOk="0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avLst/>
                <a:gdLst/>
                <a:ahLst/>
                <a:cxnLst/>
                <a:rect l="l" t="t" r="r" b="b"/>
                <a:pathLst>
                  <a:path w="54478" h="46539" extrusionOk="0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" name="Google Shape;260;p31"/>
            <p:cNvSpPr/>
            <p:nvPr/>
          </p:nvSpPr>
          <p:spPr>
            <a:xfrm>
              <a:off x="417429" y="-708544"/>
              <a:ext cx="2423101" cy="942684"/>
            </a:xfrm>
            <a:custGeom>
              <a:avLst/>
              <a:gdLst/>
              <a:ahLst/>
              <a:cxnLst/>
              <a:rect l="l" t="t" r="r" b="b"/>
              <a:pathLst>
                <a:path w="261674" h="177363" extrusionOk="0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-236700" y="3471193"/>
              <a:ext cx="1686707" cy="1426578"/>
            </a:xfrm>
            <a:custGeom>
              <a:avLst/>
              <a:gdLst/>
              <a:ahLst/>
              <a:cxnLst/>
              <a:rect l="l" t="t" r="r" b="b"/>
              <a:pathLst>
                <a:path w="27830" h="23537" extrusionOk="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avLst/>
              <a:gdLst/>
              <a:ahLst/>
              <a:cxnLst/>
              <a:rect l="l" t="t" r="r" b="b"/>
              <a:pathLst>
                <a:path w="124138" h="49076" extrusionOk="0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331478" y="3872323"/>
              <a:ext cx="639139" cy="731179"/>
            </a:xfrm>
            <a:custGeom>
              <a:avLst/>
              <a:gdLst/>
              <a:ahLst/>
              <a:cxnLst/>
              <a:rect l="l" t="t" r="r" b="b"/>
              <a:pathLst>
                <a:path w="261674" h="177363" extrusionOk="0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1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 idx="2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3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 idx="4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ubTitle" idx="5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title" idx="6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subTitle" idx="7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title" idx="8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subTitle" idx="9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title" idx="1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 flipH="1">
            <a:off x="6968919" y="2144321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 flipH="1">
            <a:off x="6376725" y="2505025"/>
            <a:ext cx="21528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2"/>
          </p:nvPr>
        </p:nvSpPr>
        <p:spPr>
          <a:xfrm flipH="1">
            <a:off x="614557" y="2144321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 flipH="1">
            <a:off x="614475" y="2505025"/>
            <a:ext cx="21528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4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440558" y="545865"/>
            <a:ext cx="312345" cy="273419"/>
          </a:xfrm>
          <a:custGeom>
            <a:avLst/>
            <a:gdLst/>
            <a:ahLst/>
            <a:cxnLst/>
            <a:rect l="l" t="t" r="r" b="b"/>
            <a:pathLst>
              <a:path w="6652" h="5823" extrusionOk="0">
                <a:moveTo>
                  <a:pt x="3735" y="311"/>
                </a:moveTo>
                <a:cubicBezTo>
                  <a:pt x="4092" y="311"/>
                  <a:pt x="4462" y="387"/>
                  <a:pt x="4829" y="555"/>
                </a:cubicBezTo>
                <a:cubicBezTo>
                  <a:pt x="5751" y="973"/>
                  <a:pt x="6344" y="1895"/>
                  <a:pt x="6344" y="2927"/>
                </a:cubicBezTo>
                <a:cubicBezTo>
                  <a:pt x="6344" y="3278"/>
                  <a:pt x="6278" y="3652"/>
                  <a:pt x="6103" y="3981"/>
                </a:cubicBezTo>
                <a:cubicBezTo>
                  <a:pt x="5644" y="5006"/>
                  <a:pt x="4692" y="5512"/>
                  <a:pt x="3742" y="5512"/>
                </a:cubicBezTo>
                <a:cubicBezTo>
                  <a:pt x="2737" y="5512"/>
                  <a:pt x="1733" y="4945"/>
                  <a:pt x="1315" y="3827"/>
                </a:cubicBezTo>
                <a:cubicBezTo>
                  <a:pt x="644" y="2032"/>
                  <a:pt x="2041" y="311"/>
                  <a:pt x="3735" y="311"/>
                </a:cubicBezTo>
                <a:close/>
                <a:moveTo>
                  <a:pt x="3722" y="0"/>
                </a:moveTo>
                <a:cubicBezTo>
                  <a:pt x="1606" y="0"/>
                  <a:pt x="0" y="2431"/>
                  <a:pt x="1315" y="4486"/>
                </a:cubicBezTo>
                <a:cubicBezTo>
                  <a:pt x="1906" y="5410"/>
                  <a:pt x="2815" y="5823"/>
                  <a:pt x="3717" y="5823"/>
                </a:cubicBezTo>
                <a:cubicBezTo>
                  <a:pt x="5195" y="5823"/>
                  <a:pt x="6652" y="4714"/>
                  <a:pt x="6652" y="2927"/>
                </a:cubicBezTo>
                <a:cubicBezTo>
                  <a:pt x="6652" y="1785"/>
                  <a:pt x="5993" y="731"/>
                  <a:pt x="4939" y="270"/>
                </a:cubicBezTo>
                <a:cubicBezTo>
                  <a:pt x="4526" y="84"/>
                  <a:pt x="4115" y="0"/>
                  <a:pt x="3722" y="0"/>
                </a:cubicBezTo>
                <a:close/>
              </a:path>
            </a:pathLst>
          </a:custGeom>
          <a:solidFill>
            <a:srgbClr val="300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318274" y="4523218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8319394" y="314863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595100" y="4727650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8" name="Google Shape;308;p3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3" name="Google Shape;333;p4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1" name="Google Shape;341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 rot="10800000">
            <a:off x="400874" y="4584437"/>
            <a:ext cx="312345" cy="273419"/>
          </a:xfrm>
          <a:custGeom>
            <a:avLst/>
            <a:gdLst/>
            <a:ahLst/>
            <a:cxnLst/>
            <a:rect l="l" t="t" r="r" b="b"/>
            <a:pathLst>
              <a:path w="6652" h="5823" extrusionOk="0">
                <a:moveTo>
                  <a:pt x="3735" y="311"/>
                </a:moveTo>
                <a:cubicBezTo>
                  <a:pt x="4092" y="311"/>
                  <a:pt x="4462" y="387"/>
                  <a:pt x="4829" y="555"/>
                </a:cubicBezTo>
                <a:cubicBezTo>
                  <a:pt x="5751" y="973"/>
                  <a:pt x="6344" y="1895"/>
                  <a:pt x="6344" y="2927"/>
                </a:cubicBezTo>
                <a:cubicBezTo>
                  <a:pt x="6344" y="3278"/>
                  <a:pt x="6278" y="3652"/>
                  <a:pt x="6103" y="3981"/>
                </a:cubicBezTo>
                <a:cubicBezTo>
                  <a:pt x="5644" y="5006"/>
                  <a:pt x="4692" y="5512"/>
                  <a:pt x="3742" y="5512"/>
                </a:cubicBezTo>
                <a:cubicBezTo>
                  <a:pt x="2737" y="5512"/>
                  <a:pt x="1733" y="4945"/>
                  <a:pt x="1315" y="3827"/>
                </a:cubicBezTo>
                <a:cubicBezTo>
                  <a:pt x="644" y="2032"/>
                  <a:pt x="2041" y="311"/>
                  <a:pt x="3735" y="311"/>
                </a:cubicBezTo>
                <a:close/>
                <a:moveTo>
                  <a:pt x="3722" y="0"/>
                </a:moveTo>
                <a:cubicBezTo>
                  <a:pt x="1606" y="0"/>
                  <a:pt x="0" y="2431"/>
                  <a:pt x="1315" y="4486"/>
                </a:cubicBezTo>
                <a:cubicBezTo>
                  <a:pt x="1906" y="5410"/>
                  <a:pt x="2815" y="5823"/>
                  <a:pt x="3717" y="5823"/>
                </a:cubicBezTo>
                <a:cubicBezTo>
                  <a:pt x="5195" y="5823"/>
                  <a:pt x="6652" y="4714"/>
                  <a:pt x="6652" y="2927"/>
                </a:cubicBezTo>
                <a:cubicBezTo>
                  <a:pt x="6652" y="1785"/>
                  <a:pt x="5993" y="731"/>
                  <a:pt x="4939" y="270"/>
                </a:cubicBezTo>
                <a:cubicBezTo>
                  <a:pt x="4526" y="84"/>
                  <a:pt x="4115" y="0"/>
                  <a:pt x="3722" y="0"/>
                </a:cubicBezTo>
                <a:close/>
              </a:path>
            </a:pathLst>
          </a:custGeom>
          <a:solidFill>
            <a:srgbClr val="300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10800000">
            <a:off x="8564712" y="437274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8368326" y="308140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 flipH="1">
            <a:off x="720800" y="1093200"/>
            <a:ext cx="7527900" cy="3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379308" y="383915"/>
            <a:ext cx="312345" cy="273419"/>
          </a:xfrm>
          <a:custGeom>
            <a:avLst/>
            <a:gdLst/>
            <a:ahLst/>
            <a:cxnLst/>
            <a:rect l="l" t="t" r="r" b="b"/>
            <a:pathLst>
              <a:path w="6652" h="5823" extrusionOk="0">
                <a:moveTo>
                  <a:pt x="3735" y="311"/>
                </a:moveTo>
                <a:cubicBezTo>
                  <a:pt x="4092" y="311"/>
                  <a:pt x="4462" y="387"/>
                  <a:pt x="4829" y="555"/>
                </a:cubicBezTo>
                <a:cubicBezTo>
                  <a:pt x="5751" y="973"/>
                  <a:pt x="6344" y="1895"/>
                  <a:pt x="6344" y="2927"/>
                </a:cubicBezTo>
                <a:cubicBezTo>
                  <a:pt x="6344" y="3278"/>
                  <a:pt x="6278" y="3652"/>
                  <a:pt x="6103" y="3981"/>
                </a:cubicBezTo>
                <a:cubicBezTo>
                  <a:pt x="5644" y="5006"/>
                  <a:pt x="4692" y="5512"/>
                  <a:pt x="3742" y="5512"/>
                </a:cubicBezTo>
                <a:cubicBezTo>
                  <a:pt x="2737" y="5512"/>
                  <a:pt x="1733" y="4945"/>
                  <a:pt x="1315" y="3827"/>
                </a:cubicBezTo>
                <a:cubicBezTo>
                  <a:pt x="644" y="2032"/>
                  <a:pt x="2041" y="311"/>
                  <a:pt x="3735" y="311"/>
                </a:cubicBezTo>
                <a:close/>
                <a:moveTo>
                  <a:pt x="3722" y="0"/>
                </a:moveTo>
                <a:cubicBezTo>
                  <a:pt x="1606" y="0"/>
                  <a:pt x="0" y="2431"/>
                  <a:pt x="1315" y="4486"/>
                </a:cubicBezTo>
                <a:cubicBezTo>
                  <a:pt x="1906" y="5410"/>
                  <a:pt x="2815" y="5823"/>
                  <a:pt x="3717" y="5823"/>
                </a:cubicBezTo>
                <a:cubicBezTo>
                  <a:pt x="5195" y="5823"/>
                  <a:pt x="6652" y="4714"/>
                  <a:pt x="6652" y="2927"/>
                </a:cubicBezTo>
                <a:cubicBezTo>
                  <a:pt x="6652" y="1785"/>
                  <a:pt x="5993" y="731"/>
                  <a:pt x="4939" y="270"/>
                </a:cubicBezTo>
                <a:cubicBezTo>
                  <a:pt x="4526" y="84"/>
                  <a:pt x="4115" y="0"/>
                  <a:pt x="3722" y="0"/>
                </a:cubicBezTo>
                <a:close/>
              </a:path>
            </a:pathLst>
          </a:custGeom>
          <a:solidFill>
            <a:srgbClr val="300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318274" y="4523218"/>
            <a:ext cx="241865" cy="204442"/>
          </a:xfrm>
          <a:custGeom>
            <a:avLst/>
            <a:gdLst/>
            <a:ahLst/>
            <a:cxnLst/>
            <a:rect l="l" t="t" r="r" b="b"/>
            <a:pathLst>
              <a:path w="5151" h="4354" extrusionOk="0">
                <a:moveTo>
                  <a:pt x="2740" y="0"/>
                </a:moveTo>
                <a:cubicBezTo>
                  <a:pt x="2039" y="0"/>
                  <a:pt x="1336" y="331"/>
                  <a:pt x="912" y="1037"/>
                </a:cubicBezTo>
                <a:cubicBezTo>
                  <a:pt x="1" y="2543"/>
                  <a:pt x="1128" y="4354"/>
                  <a:pt x="2744" y="4354"/>
                </a:cubicBezTo>
                <a:cubicBezTo>
                  <a:pt x="2919" y="4354"/>
                  <a:pt x="3100" y="4332"/>
                  <a:pt x="3284" y="4287"/>
                </a:cubicBezTo>
                <a:cubicBezTo>
                  <a:pt x="4448" y="4002"/>
                  <a:pt x="5151" y="2816"/>
                  <a:pt x="4865" y="1652"/>
                </a:cubicBezTo>
                <a:cubicBezTo>
                  <a:pt x="4602" y="586"/>
                  <a:pt x="3672" y="0"/>
                  <a:pt x="2740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682144" y="754463"/>
            <a:ext cx="222755" cy="188008"/>
          </a:xfrm>
          <a:custGeom>
            <a:avLst/>
            <a:gdLst/>
            <a:ahLst/>
            <a:cxnLst/>
            <a:rect l="l" t="t" r="r" b="b"/>
            <a:pathLst>
              <a:path w="4744" h="4004" extrusionOk="0">
                <a:moveTo>
                  <a:pt x="2523" y="1"/>
                </a:moveTo>
                <a:cubicBezTo>
                  <a:pt x="1879" y="1"/>
                  <a:pt x="1231" y="307"/>
                  <a:pt x="834" y="959"/>
                </a:cubicBezTo>
                <a:cubicBezTo>
                  <a:pt x="0" y="2329"/>
                  <a:pt x="1033" y="4004"/>
                  <a:pt x="2522" y="4004"/>
                </a:cubicBezTo>
                <a:cubicBezTo>
                  <a:pt x="2679" y="4004"/>
                  <a:pt x="2842" y="3985"/>
                  <a:pt x="3008" y="3945"/>
                </a:cubicBezTo>
                <a:cubicBezTo>
                  <a:pt x="4084" y="3682"/>
                  <a:pt x="4743" y="2584"/>
                  <a:pt x="4480" y="1529"/>
                </a:cubicBezTo>
                <a:cubicBezTo>
                  <a:pt x="4229" y="540"/>
                  <a:pt x="3379" y="1"/>
                  <a:pt x="2523" y="1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595100" y="4727650"/>
            <a:ext cx="124901" cy="129143"/>
          </a:xfrm>
          <a:custGeom>
            <a:avLst/>
            <a:gdLst/>
            <a:ahLst/>
            <a:cxnLst/>
            <a:rect l="l" t="t" r="r" b="b"/>
            <a:pathLst>
              <a:path w="3866" h="3997" extrusionOk="0">
                <a:moveTo>
                  <a:pt x="1889" y="308"/>
                </a:moveTo>
                <a:cubicBezTo>
                  <a:pt x="2658" y="330"/>
                  <a:pt x="3317" y="857"/>
                  <a:pt x="3492" y="1625"/>
                </a:cubicBezTo>
                <a:cubicBezTo>
                  <a:pt x="3536" y="1757"/>
                  <a:pt x="3536" y="1889"/>
                  <a:pt x="3536" y="2042"/>
                </a:cubicBezTo>
                <a:cubicBezTo>
                  <a:pt x="3558" y="2789"/>
                  <a:pt x="3053" y="3448"/>
                  <a:pt x="2328" y="3646"/>
                </a:cubicBezTo>
                <a:cubicBezTo>
                  <a:pt x="2218" y="3668"/>
                  <a:pt x="2087" y="3690"/>
                  <a:pt x="1977" y="3690"/>
                </a:cubicBezTo>
                <a:cubicBezTo>
                  <a:pt x="1208" y="3668"/>
                  <a:pt x="549" y="3119"/>
                  <a:pt x="374" y="2372"/>
                </a:cubicBezTo>
                <a:cubicBezTo>
                  <a:pt x="330" y="2240"/>
                  <a:pt x="330" y="2086"/>
                  <a:pt x="330" y="1955"/>
                </a:cubicBezTo>
                <a:cubicBezTo>
                  <a:pt x="308" y="1208"/>
                  <a:pt x="813" y="549"/>
                  <a:pt x="1538" y="352"/>
                </a:cubicBezTo>
                <a:cubicBezTo>
                  <a:pt x="1647" y="330"/>
                  <a:pt x="1779" y="308"/>
                  <a:pt x="1889" y="308"/>
                </a:cubicBezTo>
                <a:close/>
                <a:moveTo>
                  <a:pt x="1889" y="0"/>
                </a:moveTo>
                <a:cubicBezTo>
                  <a:pt x="1757" y="0"/>
                  <a:pt x="1604" y="22"/>
                  <a:pt x="1472" y="66"/>
                </a:cubicBezTo>
                <a:cubicBezTo>
                  <a:pt x="593" y="286"/>
                  <a:pt x="0" y="1054"/>
                  <a:pt x="22" y="1955"/>
                </a:cubicBezTo>
                <a:cubicBezTo>
                  <a:pt x="22" y="2130"/>
                  <a:pt x="44" y="2284"/>
                  <a:pt x="88" y="2460"/>
                </a:cubicBezTo>
                <a:cubicBezTo>
                  <a:pt x="286" y="3338"/>
                  <a:pt x="1055" y="3975"/>
                  <a:pt x="1977" y="3997"/>
                </a:cubicBezTo>
                <a:cubicBezTo>
                  <a:pt x="2109" y="3997"/>
                  <a:pt x="2262" y="3975"/>
                  <a:pt x="2416" y="3931"/>
                </a:cubicBezTo>
                <a:cubicBezTo>
                  <a:pt x="3273" y="3712"/>
                  <a:pt x="3866" y="2921"/>
                  <a:pt x="3844" y="2042"/>
                </a:cubicBezTo>
                <a:cubicBezTo>
                  <a:pt x="3844" y="1867"/>
                  <a:pt x="3822" y="1713"/>
                  <a:pt x="3778" y="1537"/>
                </a:cubicBezTo>
                <a:cubicBezTo>
                  <a:pt x="3580" y="659"/>
                  <a:pt x="2811" y="22"/>
                  <a:pt x="1889" y="0"/>
                </a:cubicBezTo>
                <a:close/>
              </a:path>
            </a:pathLst>
          </a:custGeom>
          <a:solidFill>
            <a:srgbClr val="FF59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 flipH="1">
            <a:off x="-2746932" y="-1336785"/>
            <a:ext cx="9960582" cy="7817048"/>
          </a:xfrm>
          <a:custGeom>
            <a:avLst/>
            <a:gdLst/>
            <a:ahLst/>
            <a:cxnLst/>
            <a:rect l="l" t="t" r="r" b="b"/>
            <a:pathLst>
              <a:path w="123684" h="97067" extrusionOk="0">
                <a:moveTo>
                  <a:pt x="123683" y="0"/>
                </a:moveTo>
                <a:cubicBezTo>
                  <a:pt x="116809" y="659"/>
                  <a:pt x="110002" y="2789"/>
                  <a:pt x="104533" y="6962"/>
                </a:cubicBezTo>
                <a:cubicBezTo>
                  <a:pt x="96584" y="13023"/>
                  <a:pt x="91796" y="20424"/>
                  <a:pt x="82836" y="24838"/>
                </a:cubicBezTo>
                <a:cubicBezTo>
                  <a:pt x="72141" y="30108"/>
                  <a:pt x="57625" y="26331"/>
                  <a:pt x="48973" y="34544"/>
                </a:cubicBezTo>
                <a:cubicBezTo>
                  <a:pt x="44866" y="38409"/>
                  <a:pt x="43153" y="44185"/>
                  <a:pt x="42494" y="49785"/>
                </a:cubicBezTo>
                <a:cubicBezTo>
                  <a:pt x="41835" y="55363"/>
                  <a:pt x="42055" y="61051"/>
                  <a:pt x="41045" y="66607"/>
                </a:cubicBezTo>
                <a:cubicBezTo>
                  <a:pt x="40606" y="69067"/>
                  <a:pt x="39881" y="71548"/>
                  <a:pt x="38519" y="73657"/>
                </a:cubicBezTo>
                <a:cubicBezTo>
                  <a:pt x="37114" y="75875"/>
                  <a:pt x="35049" y="77631"/>
                  <a:pt x="32853" y="79059"/>
                </a:cubicBezTo>
                <a:cubicBezTo>
                  <a:pt x="29823" y="81013"/>
                  <a:pt x="26507" y="82463"/>
                  <a:pt x="23015" y="83297"/>
                </a:cubicBezTo>
                <a:cubicBezTo>
                  <a:pt x="17898" y="84549"/>
                  <a:pt x="12430" y="84549"/>
                  <a:pt x="7620" y="86701"/>
                </a:cubicBezTo>
                <a:cubicBezTo>
                  <a:pt x="3514" y="88546"/>
                  <a:pt x="0" y="92806"/>
                  <a:pt x="264" y="97067"/>
                </a:cubicBezTo>
                <a:lnTo>
                  <a:pt x="123683" y="97067"/>
                </a:lnTo>
                <a:lnTo>
                  <a:pt x="123683" y="0"/>
                </a:lnTo>
                <a:close/>
              </a:path>
            </a:pathLst>
          </a:custGeom>
          <a:solidFill>
            <a:srgbClr val="F0E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3785450" y="727300"/>
            <a:ext cx="45987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6647438" y="252288"/>
            <a:ext cx="351900" cy="369350"/>
          </a:xfrm>
          <a:custGeom>
            <a:avLst/>
            <a:gdLst/>
            <a:ahLst/>
            <a:cxnLst/>
            <a:rect l="l" t="t" r="r" b="b"/>
            <a:pathLst>
              <a:path w="14076" h="14774" fill="none" extrusionOk="0">
                <a:moveTo>
                  <a:pt x="9830" y="2153"/>
                </a:moveTo>
                <a:cubicBezTo>
                  <a:pt x="5003" y="1"/>
                  <a:pt x="1" y="4712"/>
                  <a:pt x="1862" y="9656"/>
                </a:cubicBezTo>
                <a:cubicBezTo>
                  <a:pt x="3665" y="14541"/>
                  <a:pt x="10586" y="14774"/>
                  <a:pt x="12738" y="10005"/>
                </a:cubicBezTo>
                <a:cubicBezTo>
                  <a:pt x="14076" y="7038"/>
                  <a:pt x="12796" y="3549"/>
                  <a:pt x="9830" y="2153"/>
                </a:cubicBezTo>
                <a:close/>
              </a:path>
            </a:pathLst>
          </a:custGeom>
          <a:noFill/>
          <a:ln w="20350" cap="flat" cmpd="sng">
            <a:solidFill>
              <a:schemeClr val="accent3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7253900" y="595100"/>
            <a:ext cx="133675" cy="115175"/>
          </a:xfrm>
          <a:custGeom>
            <a:avLst/>
            <a:gdLst/>
            <a:ahLst/>
            <a:cxnLst/>
            <a:rect l="l" t="t" r="r" b="b"/>
            <a:pathLst>
              <a:path w="5347" h="4607" extrusionOk="0">
                <a:moveTo>
                  <a:pt x="2727" y="1"/>
                </a:moveTo>
                <a:cubicBezTo>
                  <a:pt x="1208" y="1"/>
                  <a:pt x="1" y="1546"/>
                  <a:pt x="577" y="3130"/>
                </a:cubicBezTo>
                <a:cubicBezTo>
                  <a:pt x="964" y="4112"/>
                  <a:pt x="1853" y="4607"/>
                  <a:pt x="2738" y="4607"/>
                </a:cubicBezTo>
                <a:cubicBezTo>
                  <a:pt x="3583" y="4607"/>
                  <a:pt x="4425" y="4156"/>
                  <a:pt x="4823" y="3246"/>
                </a:cubicBezTo>
                <a:cubicBezTo>
                  <a:pt x="5346" y="2083"/>
                  <a:pt x="4823" y="746"/>
                  <a:pt x="3718" y="222"/>
                </a:cubicBezTo>
                <a:cubicBezTo>
                  <a:pt x="3383" y="70"/>
                  <a:pt x="3048" y="1"/>
                  <a:pt x="2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7505600" y="775775"/>
            <a:ext cx="152700" cy="154150"/>
          </a:xfrm>
          <a:custGeom>
            <a:avLst/>
            <a:gdLst/>
            <a:ahLst/>
            <a:cxnLst/>
            <a:rect l="l" t="t" r="r" b="b"/>
            <a:pathLst>
              <a:path w="6108" h="6166" fill="none" extrusionOk="0">
                <a:moveTo>
                  <a:pt x="3665" y="233"/>
                </a:moveTo>
                <a:cubicBezTo>
                  <a:pt x="1396" y="1"/>
                  <a:pt x="0" y="2618"/>
                  <a:pt x="1454" y="4421"/>
                </a:cubicBezTo>
                <a:cubicBezTo>
                  <a:pt x="2850" y="6166"/>
                  <a:pt x="5758" y="5351"/>
                  <a:pt x="5991" y="3083"/>
                </a:cubicBezTo>
                <a:cubicBezTo>
                  <a:pt x="6107" y="1629"/>
                  <a:pt x="5119" y="408"/>
                  <a:pt x="3665" y="233"/>
                </a:cubicBezTo>
                <a:close/>
              </a:path>
            </a:pathLst>
          </a:custGeom>
          <a:noFill/>
          <a:ln w="20350" cap="flat" cmpd="sng">
            <a:solidFill>
              <a:schemeClr val="dk1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8010375" y="382575"/>
            <a:ext cx="141850" cy="108775"/>
          </a:xfrm>
          <a:custGeom>
            <a:avLst/>
            <a:gdLst/>
            <a:ahLst/>
            <a:cxnLst/>
            <a:rect l="l" t="t" r="r" b="b"/>
            <a:pathLst>
              <a:path w="5674" h="4351" extrusionOk="0">
                <a:moveTo>
                  <a:pt x="2837" y="0"/>
                </a:moveTo>
                <a:cubicBezTo>
                  <a:pt x="2148" y="0"/>
                  <a:pt x="1478" y="323"/>
                  <a:pt x="1078" y="940"/>
                </a:cubicBezTo>
                <a:cubicBezTo>
                  <a:pt x="0" y="2395"/>
                  <a:pt x="1121" y="4351"/>
                  <a:pt x="2819" y="4351"/>
                </a:cubicBezTo>
                <a:cubicBezTo>
                  <a:pt x="2953" y="4351"/>
                  <a:pt x="3090" y="4338"/>
                  <a:pt x="3230" y="4313"/>
                </a:cubicBezTo>
                <a:cubicBezTo>
                  <a:pt x="5150" y="3964"/>
                  <a:pt x="5673" y="1463"/>
                  <a:pt x="4045" y="358"/>
                </a:cubicBezTo>
                <a:cubicBezTo>
                  <a:pt x="3673" y="117"/>
                  <a:pt x="3252" y="0"/>
                  <a:pt x="2837" y="0"/>
                </a:cubicBezTo>
                <a:close/>
              </a:path>
            </a:pathLst>
          </a:custGeom>
          <a:solidFill>
            <a:srgbClr val="834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7799050" y="3358000"/>
            <a:ext cx="141975" cy="108450"/>
          </a:xfrm>
          <a:custGeom>
            <a:avLst/>
            <a:gdLst/>
            <a:ahLst/>
            <a:cxnLst/>
            <a:rect l="l" t="t" r="r" b="b"/>
            <a:pathLst>
              <a:path w="5679" h="4338" extrusionOk="0">
                <a:moveTo>
                  <a:pt x="2795" y="1"/>
                </a:moveTo>
                <a:cubicBezTo>
                  <a:pt x="2116" y="1"/>
                  <a:pt x="1451" y="323"/>
                  <a:pt x="1025" y="927"/>
                </a:cubicBezTo>
                <a:cubicBezTo>
                  <a:pt x="1" y="2382"/>
                  <a:pt x="1075" y="4338"/>
                  <a:pt x="2766" y="4338"/>
                </a:cubicBezTo>
                <a:cubicBezTo>
                  <a:pt x="2900" y="4338"/>
                  <a:pt x="3037" y="4325"/>
                  <a:pt x="3177" y="4300"/>
                </a:cubicBezTo>
                <a:cubicBezTo>
                  <a:pt x="5096" y="3951"/>
                  <a:pt x="5678" y="1450"/>
                  <a:pt x="4049" y="403"/>
                </a:cubicBezTo>
                <a:cubicBezTo>
                  <a:pt x="3665" y="131"/>
                  <a:pt x="3227" y="1"/>
                  <a:pt x="27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8070075" y="3028450"/>
            <a:ext cx="314075" cy="265075"/>
          </a:xfrm>
          <a:custGeom>
            <a:avLst/>
            <a:gdLst/>
            <a:ahLst/>
            <a:cxnLst/>
            <a:rect l="l" t="t" r="r" b="b"/>
            <a:pathLst>
              <a:path w="12563" h="10603" extrusionOk="0">
                <a:moveTo>
                  <a:pt x="6702" y="0"/>
                </a:moveTo>
                <a:cubicBezTo>
                  <a:pt x="4986" y="0"/>
                  <a:pt x="3259" y="812"/>
                  <a:pt x="2209" y="2537"/>
                </a:cubicBezTo>
                <a:cubicBezTo>
                  <a:pt x="1" y="6166"/>
                  <a:pt x="2737" y="10603"/>
                  <a:pt x="6679" y="10603"/>
                </a:cubicBezTo>
                <a:cubicBezTo>
                  <a:pt x="7096" y="10603"/>
                  <a:pt x="7527" y="10553"/>
                  <a:pt x="7968" y="10447"/>
                </a:cubicBezTo>
                <a:cubicBezTo>
                  <a:pt x="10817" y="9749"/>
                  <a:pt x="12562" y="6899"/>
                  <a:pt x="11864" y="4049"/>
                </a:cubicBezTo>
                <a:cubicBezTo>
                  <a:pt x="11234" y="1429"/>
                  <a:pt x="8978" y="0"/>
                  <a:pt x="6702" y="0"/>
                </a:cubicBezTo>
                <a:close/>
              </a:path>
            </a:pathLst>
          </a:custGeom>
          <a:solidFill>
            <a:srgbClr val="C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7582500" y="2763800"/>
            <a:ext cx="260300" cy="264650"/>
          </a:xfrm>
          <a:custGeom>
            <a:avLst/>
            <a:gdLst/>
            <a:ahLst/>
            <a:cxnLst/>
            <a:rect l="l" t="t" r="r" b="b"/>
            <a:pathLst>
              <a:path w="10412" h="10586" fill="none" extrusionOk="0">
                <a:moveTo>
                  <a:pt x="9714" y="4188"/>
                </a:moveTo>
                <a:cubicBezTo>
                  <a:pt x="9132" y="1629"/>
                  <a:pt x="6573" y="0"/>
                  <a:pt x="4014" y="582"/>
                </a:cubicBezTo>
                <a:cubicBezTo>
                  <a:pt x="1455" y="1222"/>
                  <a:pt x="1" y="3839"/>
                  <a:pt x="640" y="6398"/>
                </a:cubicBezTo>
                <a:cubicBezTo>
                  <a:pt x="1222" y="8957"/>
                  <a:pt x="3781" y="10586"/>
                  <a:pt x="6340" y="10062"/>
                </a:cubicBezTo>
                <a:cubicBezTo>
                  <a:pt x="8899" y="9364"/>
                  <a:pt x="10412" y="6747"/>
                  <a:pt x="9714" y="4188"/>
                </a:cubicBezTo>
                <a:close/>
              </a:path>
            </a:pathLst>
          </a:custGeom>
          <a:noFill/>
          <a:ln w="20350" cap="flat" cmpd="sng">
            <a:solidFill>
              <a:srgbClr val="FF59D6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 flipH="1">
            <a:off x="4760350" y="1695413"/>
            <a:ext cx="34329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 flipH="1">
            <a:off x="5245738" y="2884792"/>
            <a:ext cx="2462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351012" y="3835471"/>
            <a:ext cx="41865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dchasan Medium"/>
              <a:buNone/>
              <a:defRPr sz="2400">
                <a:solidFill>
                  <a:schemeClr val="dk1"/>
                </a:solidFill>
                <a:latin typeface="Kodchasan Medium"/>
                <a:ea typeface="Kodchasan Medium"/>
                <a:cs typeface="Kodchasan Medium"/>
                <a:sym typeface="Kodchasan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hyperlink" Target="https://piedepagina.mx/alan-y-mariano-tejedores-indigenas-que-rompieron-estereotipos-de-gener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hyperlink" Target="https://elpais.com/mexico/2021-08-05/soraya-jimenez-el-primer-oro-olimpico-de-una-deportista-mexican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lyc.org/pdf/351/35101807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youtube.com/watch?v=E52SFoEDBG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lyc.org/pdf/351/35101807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LdfBwOYJGQ?feature=oembed" TargetMode="Externa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mc2ACfaMwI?feature=oembed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I7fzr2-6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DLdfBwOYJGQ" TargetMode="External"/><Relationship Id="rId4" Type="http://schemas.openxmlformats.org/officeDocument/2006/relationships/hyperlink" Target="https://www.youtube.com/watch?v=9mc2ACfaMwI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6"/>
          <p:cNvPicPr preferRelativeResize="0"/>
          <p:nvPr/>
        </p:nvPicPr>
        <p:blipFill rotWithShape="1">
          <a:blip r:embed="rId3">
            <a:alphaModFix/>
          </a:blip>
          <a:srcRect l="2629" t="34860" r="1410" b="7432"/>
          <a:stretch/>
        </p:blipFill>
        <p:spPr>
          <a:xfrm>
            <a:off x="154550" y="457012"/>
            <a:ext cx="7156176" cy="24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100" y="238075"/>
            <a:ext cx="2136274" cy="8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5775" y="4042450"/>
            <a:ext cx="2374575" cy="6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326" y="3936300"/>
            <a:ext cx="2616450" cy="8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6"/>
          <p:cNvSpPr txBox="1"/>
          <p:nvPr/>
        </p:nvSpPr>
        <p:spPr>
          <a:xfrm>
            <a:off x="3858625" y="2707950"/>
            <a:ext cx="4407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Ciudad de México 15,17, 22 y 24 de abril.</a:t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Diferencias sexo-género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5"/>
          <p:cNvSpPr txBox="1">
            <a:spLocks noGrp="1"/>
          </p:cNvSpPr>
          <p:nvPr>
            <p:ph type="body" idx="4294967295"/>
          </p:nvPr>
        </p:nvSpPr>
        <p:spPr>
          <a:xfrm>
            <a:off x="334100" y="1007625"/>
            <a:ext cx="3928500" cy="19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400">
                <a:latin typeface="Century Gothic"/>
                <a:ea typeface="Century Gothic"/>
                <a:cs typeface="Century Gothic"/>
                <a:sym typeface="Century Gothic"/>
              </a:rPr>
              <a:t>Las sociedades establecen valores y criterios de organización, y la organización histórica se ha basado en la diferencia sexual.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s" sz="1400">
                <a:latin typeface="Century Gothic"/>
                <a:ea typeface="Century Gothic"/>
                <a:cs typeface="Century Gothic"/>
                <a:sym typeface="Century Gothic"/>
              </a:rPr>
              <a:t>Esto significa que son aprendidas y se pueden modificar.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2" name="Google Shape;452;p55"/>
          <p:cNvGrpSpPr/>
          <p:nvPr/>
        </p:nvGrpSpPr>
        <p:grpSpPr>
          <a:xfrm>
            <a:off x="4435217" y="581760"/>
            <a:ext cx="4292668" cy="4270993"/>
            <a:chOff x="4435201" y="953552"/>
            <a:chExt cx="4025382" cy="3899026"/>
          </a:xfrm>
        </p:grpSpPr>
        <p:sp>
          <p:nvSpPr>
            <p:cNvPr id="453" name="Google Shape;453;p55"/>
            <p:cNvSpPr/>
            <p:nvPr/>
          </p:nvSpPr>
          <p:spPr>
            <a:xfrm>
              <a:off x="4676409" y="1351278"/>
              <a:ext cx="3501300" cy="3501300"/>
            </a:xfrm>
            <a:prstGeom prst="ellipse">
              <a:avLst/>
            </a:prstGeom>
            <a:solidFill>
              <a:srgbClr val="D7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55"/>
            <p:cNvGrpSpPr/>
            <p:nvPr/>
          </p:nvGrpSpPr>
          <p:grpSpPr>
            <a:xfrm>
              <a:off x="5344101" y="953552"/>
              <a:ext cx="2166000" cy="2166000"/>
              <a:chOff x="3611776" y="414352"/>
              <a:chExt cx="2166000" cy="2166000"/>
            </a:xfrm>
          </p:grpSpPr>
          <p:sp>
            <p:nvSpPr>
              <p:cNvPr id="455" name="Google Shape;455;p55"/>
              <p:cNvSpPr/>
              <p:nvPr/>
            </p:nvSpPr>
            <p:spPr>
              <a:xfrm>
                <a:off x="3611776" y="414352"/>
                <a:ext cx="2166000" cy="2166000"/>
              </a:xfrm>
              <a:prstGeom prst="ellipse">
                <a:avLst/>
              </a:prstGeom>
              <a:solidFill>
                <a:srgbClr val="932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55"/>
              <p:cNvSpPr txBox="1"/>
              <p:nvPr/>
            </p:nvSpPr>
            <p:spPr>
              <a:xfrm>
                <a:off x="3967546" y="1027503"/>
                <a:ext cx="1496100" cy="70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HECHO BIOLÓGICO</a:t>
                </a:r>
                <a:endParaRPr sz="1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Diferencia sexual: 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Hombre/Mujer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57" name="Google Shape;457;p55"/>
            <p:cNvGrpSpPr/>
            <p:nvPr/>
          </p:nvGrpSpPr>
          <p:grpSpPr>
            <a:xfrm>
              <a:off x="6294583" y="2572064"/>
              <a:ext cx="2166000" cy="2166000"/>
              <a:chOff x="4562258" y="2032864"/>
              <a:chExt cx="2166000" cy="2166000"/>
            </a:xfrm>
          </p:grpSpPr>
          <p:sp>
            <p:nvSpPr>
              <p:cNvPr id="458" name="Google Shape;458;p55"/>
              <p:cNvSpPr/>
              <p:nvPr/>
            </p:nvSpPr>
            <p:spPr>
              <a:xfrm>
                <a:off x="4562258" y="2032864"/>
                <a:ext cx="2166000" cy="2166000"/>
              </a:xfrm>
              <a:prstGeom prst="ellipse">
                <a:avLst/>
              </a:prstGeom>
              <a:solidFill>
                <a:srgbClr val="771E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55"/>
              <p:cNvSpPr txBox="1"/>
              <p:nvPr/>
            </p:nvSpPr>
            <p:spPr>
              <a:xfrm>
                <a:off x="5163991" y="2620547"/>
                <a:ext cx="1412100" cy="135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ESTRUCTURA Y ORGANIZACIÓN SOCIAL</a:t>
                </a:r>
                <a:endParaRPr sz="1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Orden social de género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457200" marR="0" lvl="0" indent="-292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entury Gothic"/>
                  <a:buChar char="●"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Relaciones de poder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457200" marR="0" lvl="0" indent="-292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entury Gothic"/>
                  <a:buChar char="●"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Jerarquías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60" name="Google Shape;460;p55"/>
            <p:cNvGrpSpPr/>
            <p:nvPr/>
          </p:nvGrpSpPr>
          <p:grpSpPr>
            <a:xfrm>
              <a:off x="4435201" y="2572064"/>
              <a:ext cx="2166000" cy="2166000"/>
              <a:chOff x="2702876" y="2032864"/>
              <a:chExt cx="2166000" cy="2166000"/>
            </a:xfrm>
          </p:grpSpPr>
          <p:sp>
            <p:nvSpPr>
              <p:cNvPr id="461" name="Google Shape;461;p55"/>
              <p:cNvSpPr/>
              <p:nvPr/>
            </p:nvSpPr>
            <p:spPr>
              <a:xfrm>
                <a:off x="2702876" y="2032864"/>
                <a:ext cx="2166000" cy="2166000"/>
              </a:xfrm>
              <a:prstGeom prst="ellipse">
                <a:avLst/>
              </a:prstGeom>
              <a:solidFill>
                <a:srgbClr val="561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55"/>
              <p:cNvSpPr txBox="1"/>
              <p:nvPr/>
            </p:nvSpPr>
            <p:spPr>
              <a:xfrm>
                <a:off x="2760977" y="2620547"/>
                <a:ext cx="1496100" cy="133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INTERPRETACIÓN SOCIAL</a:t>
                </a:r>
                <a:endParaRPr sz="1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Género: 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269999" marR="0" lvl="0" indent="-14922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entury Gothic"/>
                  <a:buChar char="●"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Creencias, roles y estereotipos</a:t>
                </a:r>
                <a:endParaRPr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269999" marR="0" lvl="0" indent="-14922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entury Gothic"/>
                  <a:buChar char="●"/>
                </a:pPr>
                <a:r>
                  <a:rPr lang="es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Modelos preponderantes de género (femenino / masculino)</a:t>
                </a:r>
                <a:endParaRPr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63" name="Google Shape;463;p55"/>
            <p:cNvSpPr/>
            <p:nvPr/>
          </p:nvSpPr>
          <p:spPr>
            <a:xfrm>
              <a:off x="5835021" y="2290158"/>
              <a:ext cx="1225800" cy="1225800"/>
            </a:xfrm>
            <a:prstGeom prst="ellipse">
              <a:avLst/>
            </a:prstGeom>
            <a:solidFill>
              <a:srgbClr val="D7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6"/>
          <p:cNvSpPr txBox="1">
            <a:spLocks noGrp="1"/>
          </p:cNvSpPr>
          <p:nvPr>
            <p:ph type="title"/>
          </p:nvPr>
        </p:nvSpPr>
        <p:spPr>
          <a:xfrm>
            <a:off x="833850" y="101225"/>
            <a:ext cx="4853700" cy="12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latin typeface="Century Gothic"/>
                <a:ea typeface="Century Gothic"/>
                <a:cs typeface="Century Gothic"/>
                <a:sym typeface="Century Gothic"/>
              </a:rPr>
              <a:t>Roles de género</a:t>
            </a: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56"/>
          <p:cNvSpPr txBox="1">
            <a:spLocks noGrp="1"/>
          </p:cNvSpPr>
          <p:nvPr>
            <p:ph type="body" idx="4294967295"/>
          </p:nvPr>
        </p:nvSpPr>
        <p:spPr>
          <a:xfrm>
            <a:off x="330550" y="1386725"/>
            <a:ext cx="78570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Conjunto de expectativas y normas que la sociedad establece sobre cómo debe ser, sentir y actuar una mujer y un hombre.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A partir de estos se atribuyen posiciones y funciones sociales.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0" name="Google Shape;47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500" y="2781200"/>
            <a:ext cx="2276875" cy="203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57"/>
          <p:cNvPicPr preferRelativeResize="0"/>
          <p:nvPr/>
        </p:nvPicPr>
        <p:blipFill rotWithShape="1">
          <a:blip r:embed="rId3">
            <a:alphaModFix/>
          </a:blip>
          <a:srcRect t="2741" b="2741"/>
          <a:stretch/>
        </p:blipFill>
        <p:spPr>
          <a:xfrm>
            <a:off x="1158600" y="223600"/>
            <a:ext cx="6723425" cy="47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8"/>
          <p:cNvSpPr txBox="1">
            <a:spLocks noGrp="1"/>
          </p:cNvSpPr>
          <p:nvPr>
            <p:ph type="title"/>
          </p:nvPr>
        </p:nvSpPr>
        <p:spPr>
          <a:xfrm>
            <a:off x="736925" y="277750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Estereotipos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58"/>
          <p:cNvSpPr txBox="1">
            <a:spLocks noGrp="1"/>
          </p:cNvSpPr>
          <p:nvPr>
            <p:ph type="body" idx="4294967295"/>
          </p:nvPr>
        </p:nvSpPr>
        <p:spPr>
          <a:xfrm>
            <a:off x="171700" y="1477825"/>
            <a:ext cx="3583200" cy="12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entury Gothic"/>
                <a:ea typeface="Century Gothic"/>
                <a:cs typeface="Century Gothic"/>
                <a:sym typeface="Century Gothic"/>
              </a:rPr>
              <a:t>Percepción generada a partir de ciertas características, cualidades o habilidades, ya sea de manera individual o colectiva.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300">
                <a:latin typeface="Century Gothic"/>
                <a:ea typeface="Century Gothic"/>
                <a:cs typeface="Century Gothic"/>
                <a:sym typeface="Century Gothic"/>
              </a:rPr>
              <a:t>Los estereotipos de género crean una idea generalizada acerca de las características que las mujeres y los hombres deben o deberían poseer.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2" name="Google Shape;48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525" y="500175"/>
            <a:ext cx="4957025" cy="37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799" y="554251"/>
            <a:ext cx="5712624" cy="428445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9"/>
          <p:cNvSpPr txBox="1"/>
          <p:nvPr/>
        </p:nvSpPr>
        <p:spPr>
          <a:xfrm>
            <a:off x="931175" y="4838700"/>
            <a:ext cx="698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Fuente: </a:t>
            </a:r>
            <a:r>
              <a:rPr lang="es" sz="11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https://piedepagina.mx/alan-y-mariano-tejedores-indigenas-que-rompieron-estereotipos-de-genero/</a:t>
            </a:r>
            <a:r>
              <a:rPr lang="es" sz="1100"/>
              <a:t> </a:t>
            </a:r>
            <a:endParaRPr sz="1100"/>
          </a:p>
        </p:txBody>
      </p:sp>
      <p:pic>
        <p:nvPicPr>
          <p:cNvPr id="489" name="Google Shape;489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5" name="Google Shape;49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227" y="0"/>
            <a:ext cx="3343375" cy="47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0"/>
          <p:cNvSpPr txBox="1"/>
          <p:nvPr/>
        </p:nvSpPr>
        <p:spPr>
          <a:xfrm>
            <a:off x="462825" y="4852175"/>
            <a:ext cx="779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Fuente: </a:t>
            </a:r>
            <a:r>
              <a:rPr lang="es" sz="11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https://elpais.com/mexico/2021-08-05/soraya-jimenez-el-primer-oro-olimpico-de-una-deportista-mexicana.html</a:t>
            </a:r>
            <a:r>
              <a:rPr lang="es" sz="1100"/>
              <a:t> </a:t>
            </a:r>
            <a:endParaRPr sz="1100"/>
          </a:p>
        </p:txBody>
      </p:sp>
      <p:pic>
        <p:nvPicPr>
          <p:cNvPr id="497" name="Google Shape;497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400" y="186600"/>
            <a:ext cx="3687874" cy="525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3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Retomando…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63"/>
          <p:cNvSpPr txBox="1">
            <a:spLocks noGrp="1"/>
          </p:cNvSpPr>
          <p:nvPr>
            <p:ph type="body" idx="4294967295"/>
          </p:nvPr>
        </p:nvSpPr>
        <p:spPr>
          <a:xfrm>
            <a:off x="2028425" y="2036000"/>
            <a:ext cx="49260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El término género no es un sinónimo ni un equivalente de mujer o mujeres: se refiere a un sistema de relaciones sociales que involucra y afecta a mujeres y hombres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4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6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69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Es la categoría teórica que explica las relaciones entre mujeres y hombres como relaciones de poder asimétricas.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El término género no es un sinónimo ni un equivalente de mujer o mujeres: se refiere a un sistema de relaciones sociales que involucra y afecta a mujeres y hombres (Lamas, 2000).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64"/>
          <p:cNvSpPr/>
          <p:nvPr/>
        </p:nvSpPr>
        <p:spPr>
          <a:xfrm>
            <a:off x="5162604" y="260375"/>
            <a:ext cx="2531400" cy="2889000"/>
          </a:xfrm>
          <a:prstGeom prst="ellipse">
            <a:avLst/>
          </a:prstGeom>
          <a:solidFill>
            <a:srgbClr val="8E7CC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1" name="Google Shape;521;p64"/>
          <p:cNvSpPr txBox="1"/>
          <p:nvPr/>
        </p:nvSpPr>
        <p:spPr>
          <a:xfrm>
            <a:off x="5500139" y="765966"/>
            <a:ext cx="18564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" sz="1300">
                <a:solidFill>
                  <a:srgbClr val="000000"/>
                </a:solidFill>
              </a:rPr>
              <a:t> </a:t>
            </a:r>
            <a:r>
              <a:rPr lang="es" sz="13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Descriptiva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s" sz="13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Visibiliza las desigualdades entre mujeres y hombres.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64"/>
          <p:cNvSpPr/>
          <p:nvPr/>
        </p:nvSpPr>
        <p:spPr>
          <a:xfrm>
            <a:off x="6076058" y="2066055"/>
            <a:ext cx="2531400" cy="2889000"/>
          </a:xfrm>
          <a:prstGeom prst="ellipse">
            <a:avLst/>
          </a:prstGeom>
          <a:solidFill>
            <a:srgbClr val="8E7CC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3" name="Google Shape;523;p64"/>
          <p:cNvSpPr txBox="1"/>
          <p:nvPr/>
        </p:nvSpPr>
        <p:spPr>
          <a:xfrm>
            <a:off x="6850280" y="2812402"/>
            <a:ext cx="15189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" sz="13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Analítica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s" sz="13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Permite descubrir e interpretar las desigualdades que existen entre hombres y mujeres en una sociedad determinada</a:t>
            </a:r>
            <a:r>
              <a:rPr lang="es" sz="14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64"/>
          <p:cNvSpPr/>
          <p:nvPr/>
        </p:nvSpPr>
        <p:spPr>
          <a:xfrm>
            <a:off x="4249150" y="2066055"/>
            <a:ext cx="2531400" cy="2889000"/>
          </a:xfrm>
          <a:prstGeom prst="ellipse">
            <a:avLst/>
          </a:prstGeom>
          <a:solidFill>
            <a:srgbClr val="8E7CC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5" name="Google Shape;525;p64"/>
          <p:cNvSpPr txBox="1"/>
          <p:nvPr/>
        </p:nvSpPr>
        <p:spPr>
          <a:xfrm>
            <a:off x="4667378" y="2716147"/>
            <a:ext cx="15882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" sz="13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Política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s" sz="13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Contiene una opción política de compromisos con la eliminación de las desigualdades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64"/>
          <p:cNvSpPr txBox="1"/>
          <p:nvPr/>
        </p:nvSpPr>
        <p:spPr>
          <a:xfrm>
            <a:off x="53350" y="4791350"/>
            <a:ext cx="419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entury Gothic"/>
                <a:ea typeface="Century Gothic"/>
                <a:cs typeface="Century Gothic"/>
                <a:sym typeface="Century Gothic"/>
              </a:rPr>
              <a:t>Lamas, M. (2000). Diferencias de sexo, género y diferencia sexual. </a:t>
            </a:r>
            <a:r>
              <a:rPr lang="es" sz="800" i="1">
                <a:latin typeface="Century Gothic"/>
                <a:ea typeface="Century Gothic"/>
                <a:cs typeface="Century Gothic"/>
                <a:sym typeface="Century Gothic"/>
              </a:rPr>
              <a:t>Cuicuilco, 7</a:t>
            </a:r>
            <a:r>
              <a:rPr lang="es" sz="800">
                <a:latin typeface="Century Gothic"/>
                <a:ea typeface="Century Gothic"/>
                <a:cs typeface="Century Gothic"/>
                <a:sym typeface="Century Gothic"/>
              </a:rPr>
              <a:t>(18), 1-25. </a:t>
            </a:r>
            <a:r>
              <a:rPr lang="es" sz="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https://www.redalyc.org/pdf/351/35101807.pdf</a:t>
            </a:r>
            <a:r>
              <a:rPr lang="es" sz="8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>
            <a:spLocks noGrp="1"/>
          </p:cNvSpPr>
          <p:nvPr>
            <p:ph type="title"/>
          </p:nvPr>
        </p:nvSpPr>
        <p:spPr>
          <a:xfrm>
            <a:off x="250500" y="690250"/>
            <a:ext cx="478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latin typeface="Century Gothic"/>
                <a:ea typeface="Century Gothic"/>
                <a:cs typeface="Century Gothic"/>
                <a:sym typeface="Century Gothic"/>
              </a:rPr>
              <a:t>Objetivo del curso</a:t>
            </a:r>
            <a:endParaRPr sz="33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47"/>
          <p:cNvSpPr txBox="1">
            <a:spLocks noGrp="1"/>
          </p:cNvSpPr>
          <p:nvPr>
            <p:ph type="body" idx="4294967295"/>
          </p:nvPr>
        </p:nvSpPr>
        <p:spPr>
          <a:xfrm>
            <a:off x="1201900" y="1778625"/>
            <a:ext cx="7278600" cy="13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Propiciar que las personas participantes conozcan los conceptos básicos de género y se sensibilicen sobre la discriminación, la violencia y la importancia de construir espacios laborales libres de discriminación y violencias.</a:t>
            </a:r>
            <a:r>
              <a:rPr lang="es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5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sexo género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65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62010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Es el modo en que el sexo y la reproducción humana son convertidas por las relaciones sociales de desigualdad en un sistema de prohibiciones, obligaciones y derechos diferentes para hombres y mujeres.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33" name="Google Shape;533;p65"/>
          <p:cNvPicPr preferRelativeResize="0"/>
          <p:nvPr/>
        </p:nvPicPr>
        <p:blipFill rotWithShape="1">
          <a:blip r:embed="rId3">
            <a:alphaModFix/>
          </a:blip>
          <a:srcRect t="563" b="563"/>
          <a:stretch/>
        </p:blipFill>
        <p:spPr>
          <a:xfrm>
            <a:off x="4057200" y="2173375"/>
            <a:ext cx="3593349" cy="266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7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Perspectiva de género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67"/>
          <p:cNvSpPr txBox="1">
            <a:spLocks noGrp="1"/>
          </p:cNvSpPr>
          <p:nvPr>
            <p:ph type="body" idx="4294967295"/>
          </p:nvPr>
        </p:nvSpPr>
        <p:spPr>
          <a:xfrm>
            <a:off x="595100" y="1177500"/>
            <a:ext cx="7429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El enfoque o perspectiva de género es el marco de referencia filosófico, científico y político, desde el cual se conoce e interpreta la realidad, a partir de la consideración de las causas, procesos y efectos de las diferencias de género en los procesos sociales, culturales y personales.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5" name="Google Shape;54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0038">
            <a:off x="5431081" y="3077991"/>
            <a:ext cx="2759737" cy="1554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A7D85E-D85D-51FB-9DED-97449EB56CF7}"/>
              </a:ext>
            </a:extLst>
          </p:cNvPr>
          <p:cNvSpPr txBox="1"/>
          <p:nvPr/>
        </p:nvSpPr>
        <p:spPr>
          <a:xfrm>
            <a:off x="996176" y="3966000"/>
            <a:ext cx="3181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4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gafas violetas https://www.youtube.com/watch?v=E52SFoEDBGQ</a:t>
            </a:r>
            <a:endParaRPr lang="es-MX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8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68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69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Es la categoría teórica que explica las relaciones entre mujeres y hombres como relaciones de poder asimétricas.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latin typeface="Century Gothic"/>
                <a:ea typeface="Century Gothic"/>
                <a:cs typeface="Century Gothic"/>
                <a:sym typeface="Century Gothic"/>
              </a:rPr>
              <a:t>El término género no es un sinónimo ni un equivalente de mujer o mujeres: se refiere a un sistema de relaciones sociales que involucra y afecta a mujeres y hombres (Lamas, 2000).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68"/>
          <p:cNvSpPr/>
          <p:nvPr/>
        </p:nvSpPr>
        <p:spPr>
          <a:xfrm>
            <a:off x="5162604" y="260375"/>
            <a:ext cx="2531400" cy="2889000"/>
          </a:xfrm>
          <a:prstGeom prst="ellipse">
            <a:avLst/>
          </a:prstGeom>
          <a:solidFill>
            <a:srgbClr val="8E7CC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53" name="Google Shape;553;p68"/>
          <p:cNvSpPr txBox="1"/>
          <p:nvPr/>
        </p:nvSpPr>
        <p:spPr>
          <a:xfrm>
            <a:off x="5500139" y="765966"/>
            <a:ext cx="18564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" sz="1300">
                <a:solidFill>
                  <a:srgbClr val="000000"/>
                </a:solidFill>
              </a:rPr>
              <a:t> </a:t>
            </a:r>
            <a:r>
              <a:rPr lang="es" sz="13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Descriptiva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s" sz="13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Visibiliza las desigualdades entre mujeres y hombres.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68"/>
          <p:cNvSpPr/>
          <p:nvPr/>
        </p:nvSpPr>
        <p:spPr>
          <a:xfrm>
            <a:off x="6076058" y="2066055"/>
            <a:ext cx="2531400" cy="2889000"/>
          </a:xfrm>
          <a:prstGeom prst="ellipse">
            <a:avLst/>
          </a:prstGeom>
          <a:solidFill>
            <a:srgbClr val="8E7CC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55" name="Google Shape;555;p68"/>
          <p:cNvSpPr txBox="1"/>
          <p:nvPr/>
        </p:nvSpPr>
        <p:spPr>
          <a:xfrm>
            <a:off x="6850280" y="2812402"/>
            <a:ext cx="15189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" sz="13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Analítica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s" sz="13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Permite descubrir e interpretar las desigualdades que existen entre hombres y mujeres en una sociedad determinada</a:t>
            </a:r>
            <a:r>
              <a:rPr lang="es" sz="14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68"/>
          <p:cNvSpPr/>
          <p:nvPr/>
        </p:nvSpPr>
        <p:spPr>
          <a:xfrm>
            <a:off x="4249150" y="2066055"/>
            <a:ext cx="2531400" cy="2889000"/>
          </a:xfrm>
          <a:prstGeom prst="ellipse">
            <a:avLst/>
          </a:prstGeom>
          <a:solidFill>
            <a:srgbClr val="8E7CC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57" name="Google Shape;557;p68"/>
          <p:cNvSpPr txBox="1"/>
          <p:nvPr/>
        </p:nvSpPr>
        <p:spPr>
          <a:xfrm>
            <a:off x="4667378" y="2716147"/>
            <a:ext cx="15882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" sz="13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Política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s" sz="13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Contiene una opción política de compromisos con la eliminación de las desigualdades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68"/>
          <p:cNvSpPr txBox="1"/>
          <p:nvPr/>
        </p:nvSpPr>
        <p:spPr>
          <a:xfrm>
            <a:off x="53350" y="4791350"/>
            <a:ext cx="419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entury Gothic"/>
                <a:ea typeface="Century Gothic"/>
                <a:cs typeface="Century Gothic"/>
                <a:sym typeface="Century Gothic"/>
              </a:rPr>
              <a:t>Lamas, M. (2000). Diferencias de sexo, género y diferencia sexual. </a:t>
            </a:r>
            <a:r>
              <a:rPr lang="es" sz="800" i="1">
                <a:latin typeface="Century Gothic"/>
                <a:ea typeface="Century Gothic"/>
                <a:cs typeface="Century Gothic"/>
                <a:sym typeface="Century Gothic"/>
              </a:rPr>
              <a:t>Cuicuilco, 7</a:t>
            </a:r>
            <a:r>
              <a:rPr lang="es" sz="800">
                <a:latin typeface="Century Gothic"/>
                <a:ea typeface="Century Gothic"/>
                <a:cs typeface="Century Gothic"/>
                <a:sym typeface="Century Gothic"/>
              </a:rPr>
              <a:t>(18), 1-25. </a:t>
            </a:r>
            <a:r>
              <a:rPr lang="es" sz="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https://www.redalyc.org/pdf/351/35101807.pdf</a:t>
            </a:r>
            <a:r>
              <a:rPr lang="es" sz="8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9"/>
          <p:cNvSpPr txBox="1"/>
          <p:nvPr/>
        </p:nvSpPr>
        <p:spPr>
          <a:xfrm>
            <a:off x="469900" y="362542"/>
            <a:ext cx="821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Derechos humanos e Igualdad</a:t>
            </a:r>
            <a:endParaRPr sz="2500" b="1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69"/>
          <p:cNvSpPr txBox="1"/>
          <p:nvPr/>
        </p:nvSpPr>
        <p:spPr>
          <a:xfrm>
            <a:off x="3829625" y="912975"/>
            <a:ext cx="4971900" cy="3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7454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Derechos humanos</a:t>
            </a:r>
            <a:endParaRPr/>
          </a:p>
          <a:p>
            <a:pPr marL="298450" marR="745490" lvl="0" indent="-2730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 persona, por el solo hecho de serlo, posee una serie de derechos. </a:t>
            </a:r>
            <a:endParaRPr sz="1200"/>
          </a:p>
          <a:p>
            <a:pPr marL="298450" marR="745490" lvl="0" indent="-2730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requiere de prerrogativas indivisibles para una vida digna.</a:t>
            </a:r>
            <a:endParaRPr sz="1200"/>
          </a:p>
          <a:p>
            <a:pPr marL="298450" marR="745490" lvl="0" indent="-2730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 de los derechos humanos: equivalencia humana = igualdad</a:t>
            </a:r>
            <a:endParaRPr sz="1200"/>
          </a:p>
          <a:p>
            <a:pPr marL="298450" marR="745490" lvl="0" indent="-2730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“Mujeres y Hombres somos humanamente equivalentes” </a:t>
            </a:r>
            <a:endParaRPr sz="1200"/>
          </a:p>
          <a:p>
            <a:pPr marL="12700" marR="74549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</a:t>
            </a:r>
            <a:endParaRPr/>
          </a:p>
          <a:p>
            <a:pPr marL="298450" marR="745490" lvl="0" indent="-2730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igualdad, como la desigualdad entre los seres humanos y particularmente entre los géneros, es una construcción social.</a:t>
            </a:r>
            <a:endParaRPr sz="1200"/>
          </a:p>
          <a:p>
            <a:pPr marL="298450" marR="745490" lvl="0" indent="-2730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significado y contenidos han variado históricamente.</a:t>
            </a:r>
            <a:endParaRPr sz="1200"/>
          </a:p>
          <a:p>
            <a:pPr marL="298450" marR="745490" lvl="0" indent="-2730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término que admite varios abordajes sin que ello interfiera en su comprensión y significado. </a:t>
            </a:r>
            <a:endParaRPr sz="1200"/>
          </a:p>
        </p:txBody>
      </p:sp>
      <p:grpSp>
        <p:nvGrpSpPr>
          <p:cNvPr id="565" name="Google Shape;565;p69"/>
          <p:cNvGrpSpPr/>
          <p:nvPr/>
        </p:nvGrpSpPr>
        <p:grpSpPr>
          <a:xfrm>
            <a:off x="609601" y="1250044"/>
            <a:ext cx="2782184" cy="2596614"/>
            <a:chOff x="1" y="265777"/>
            <a:chExt cx="2782184" cy="3462152"/>
          </a:xfrm>
        </p:grpSpPr>
        <p:sp>
          <p:nvSpPr>
            <p:cNvPr id="566" name="Google Shape;566;p69"/>
            <p:cNvSpPr/>
            <p:nvPr/>
          </p:nvSpPr>
          <p:spPr>
            <a:xfrm rot="-5400000">
              <a:off x="-432749" y="1316985"/>
              <a:ext cx="2225700" cy="1360200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CC5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9"/>
            <p:cNvSpPr txBox="1"/>
            <p:nvPr/>
          </p:nvSpPr>
          <p:spPr>
            <a:xfrm>
              <a:off x="66413" y="950529"/>
              <a:ext cx="1293900" cy="20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139700" rIns="125725" bIns="139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Derechos humanos</a:t>
              </a:r>
              <a:endParaRPr sz="1300"/>
            </a:p>
          </p:txBody>
        </p:sp>
        <p:sp>
          <p:nvSpPr>
            <p:cNvPr id="568" name="Google Shape;568;p69"/>
            <p:cNvSpPr/>
            <p:nvPr/>
          </p:nvSpPr>
          <p:spPr>
            <a:xfrm rot="5400000">
              <a:off x="989235" y="1316867"/>
              <a:ext cx="2225700" cy="1360200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CC5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9"/>
            <p:cNvSpPr txBox="1"/>
            <p:nvPr/>
          </p:nvSpPr>
          <p:spPr>
            <a:xfrm>
              <a:off x="1421975" y="987879"/>
              <a:ext cx="1293900" cy="20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39700" rIns="83800" bIns="139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Igualdad entre mujeres y hombres</a:t>
              </a:r>
              <a:endParaRPr sz="1200"/>
            </a:p>
          </p:txBody>
        </p:sp>
        <p:sp>
          <p:nvSpPr>
            <p:cNvPr id="570" name="Google Shape;570;p69"/>
            <p:cNvSpPr/>
            <p:nvPr/>
          </p:nvSpPr>
          <p:spPr>
            <a:xfrm>
              <a:off x="679966" y="265777"/>
              <a:ext cx="1422000" cy="142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25" y="60000"/>
                  </a:moveTo>
                  <a:lnTo>
                    <a:pt x="5625" y="60000"/>
                  </a:lnTo>
                  <a:cubicBezTo>
                    <a:pt x="5625" y="34950"/>
                    <a:pt x="23954" y="13390"/>
                    <a:pt x="49401" y="8507"/>
                  </a:cubicBezTo>
                  <a:cubicBezTo>
                    <a:pt x="74847" y="3624"/>
                    <a:pt x="100322" y="16779"/>
                    <a:pt x="110243" y="39925"/>
                  </a:cubicBezTo>
                  <a:lnTo>
                    <a:pt x="114880" y="39925"/>
                  </a:lnTo>
                  <a:lnTo>
                    <a:pt x="108750" y="60000"/>
                  </a:lnTo>
                  <a:lnTo>
                    <a:pt x="92380" y="39925"/>
                  </a:lnTo>
                  <a:lnTo>
                    <a:pt x="96425" y="39925"/>
                  </a:lnTo>
                  <a:lnTo>
                    <a:pt x="96425" y="39925"/>
                  </a:lnTo>
                  <a:cubicBezTo>
                    <a:pt x="86153" y="25832"/>
                    <a:pt x="66409" y="19336"/>
                    <a:pt x="47981" y="23986"/>
                  </a:cubicBezTo>
                  <a:cubicBezTo>
                    <a:pt x="29553" y="28636"/>
                    <a:pt x="16875" y="43315"/>
                    <a:pt x="16875" y="6000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9"/>
            <p:cNvSpPr/>
            <p:nvPr/>
          </p:nvSpPr>
          <p:spPr>
            <a:xfrm rot="10800000">
              <a:off x="679941" y="2305929"/>
              <a:ext cx="1422000" cy="142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25" y="60000"/>
                  </a:moveTo>
                  <a:lnTo>
                    <a:pt x="5625" y="60000"/>
                  </a:lnTo>
                  <a:cubicBezTo>
                    <a:pt x="5625" y="34950"/>
                    <a:pt x="23954" y="13390"/>
                    <a:pt x="49401" y="8507"/>
                  </a:cubicBezTo>
                  <a:cubicBezTo>
                    <a:pt x="74847" y="3624"/>
                    <a:pt x="100322" y="16779"/>
                    <a:pt x="110243" y="39925"/>
                  </a:cubicBezTo>
                  <a:lnTo>
                    <a:pt x="114880" y="39925"/>
                  </a:lnTo>
                  <a:lnTo>
                    <a:pt x="108750" y="60000"/>
                  </a:lnTo>
                  <a:lnTo>
                    <a:pt x="92380" y="39925"/>
                  </a:lnTo>
                  <a:lnTo>
                    <a:pt x="96425" y="39925"/>
                  </a:lnTo>
                  <a:lnTo>
                    <a:pt x="96425" y="39925"/>
                  </a:lnTo>
                  <a:cubicBezTo>
                    <a:pt x="86153" y="25832"/>
                    <a:pt x="66409" y="19336"/>
                    <a:pt x="47981" y="23986"/>
                  </a:cubicBezTo>
                  <a:cubicBezTo>
                    <a:pt x="29553" y="28636"/>
                    <a:pt x="16875" y="43315"/>
                    <a:pt x="16875" y="6000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69"/>
          <p:cNvSpPr txBox="1"/>
          <p:nvPr/>
        </p:nvSpPr>
        <p:spPr>
          <a:xfrm>
            <a:off x="980785" y="3804782"/>
            <a:ext cx="203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Equivalencia humana</a:t>
            </a:r>
            <a:endParaRPr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75" name="Google Shape;57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0"/>
          <p:cNvSpPr txBox="1"/>
          <p:nvPr/>
        </p:nvSpPr>
        <p:spPr>
          <a:xfrm>
            <a:off x="469900" y="362542"/>
            <a:ext cx="821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Igualdad: abordajes </a:t>
            </a:r>
            <a:endParaRPr sz="3000" b="1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2" name="Google Shape;582;p70"/>
          <p:cNvGrpSpPr/>
          <p:nvPr/>
        </p:nvGrpSpPr>
        <p:grpSpPr>
          <a:xfrm>
            <a:off x="2310450" y="1382762"/>
            <a:ext cx="4522980" cy="3029159"/>
            <a:chOff x="1853250" y="243482"/>
            <a:chExt cx="4522980" cy="4038879"/>
          </a:xfrm>
        </p:grpSpPr>
        <p:sp>
          <p:nvSpPr>
            <p:cNvPr id="583" name="Google Shape;583;p70"/>
            <p:cNvSpPr/>
            <p:nvPr/>
          </p:nvSpPr>
          <p:spPr>
            <a:xfrm>
              <a:off x="3435905" y="2105633"/>
              <a:ext cx="1357800" cy="1357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0"/>
            <p:cNvSpPr txBox="1"/>
            <p:nvPr/>
          </p:nvSpPr>
          <p:spPr>
            <a:xfrm>
              <a:off x="3502187" y="2171915"/>
              <a:ext cx="1225200" cy="12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50" tIns="48250" rIns="48250" bIns="4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Igualdad</a:t>
              </a:r>
              <a:endParaRPr/>
            </a:p>
          </p:txBody>
        </p:sp>
        <p:sp>
          <p:nvSpPr>
            <p:cNvPr id="585" name="Google Shape;585;p70"/>
            <p:cNvSpPr/>
            <p:nvPr/>
          </p:nvSpPr>
          <p:spPr>
            <a:xfrm rot="-5400000">
              <a:off x="3638549" y="1629383"/>
              <a:ext cx="9525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654E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6" name="Google Shape;586;p70"/>
            <p:cNvSpPr/>
            <p:nvPr/>
          </p:nvSpPr>
          <p:spPr>
            <a:xfrm>
              <a:off x="3659940" y="243482"/>
              <a:ext cx="909600" cy="909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0"/>
            <p:cNvSpPr txBox="1"/>
            <p:nvPr/>
          </p:nvSpPr>
          <p:spPr>
            <a:xfrm>
              <a:off x="3704349" y="287891"/>
              <a:ext cx="8208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Principio</a:t>
              </a:r>
              <a:endParaRPr/>
            </a:p>
          </p:txBody>
        </p:sp>
        <p:sp>
          <p:nvSpPr>
            <p:cNvPr id="588" name="Google Shape;588;p70"/>
            <p:cNvSpPr/>
            <p:nvPr/>
          </p:nvSpPr>
          <p:spPr>
            <a:xfrm rot="1800004">
              <a:off x="4741645" y="3370737"/>
              <a:ext cx="776998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654E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9" name="Google Shape;589;p70"/>
            <p:cNvSpPr/>
            <p:nvPr/>
          </p:nvSpPr>
          <p:spPr>
            <a:xfrm>
              <a:off x="5466630" y="3372761"/>
              <a:ext cx="909600" cy="909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0"/>
            <p:cNvSpPr txBox="1"/>
            <p:nvPr/>
          </p:nvSpPr>
          <p:spPr>
            <a:xfrm>
              <a:off x="5511039" y="3417170"/>
              <a:ext cx="8208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lang="e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Derecho</a:t>
              </a:r>
              <a:endParaRPr/>
            </a:p>
          </p:txBody>
        </p:sp>
        <p:sp>
          <p:nvSpPr>
            <p:cNvPr id="591" name="Google Shape;591;p70"/>
            <p:cNvSpPr/>
            <p:nvPr/>
          </p:nvSpPr>
          <p:spPr>
            <a:xfrm rot="8999996">
              <a:off x="2710956" y="3370737"/>
              <a:ext cx="776998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654E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92" name="Google Shape;592;p70"/>
            <p:cNvSpPr/>
            <p:nvPr/>
          </p:nvSpPr>
          <p:spPr>
            <a:xfrm>
              <a:off x="1853250" y="3372761"/>
              <a:ext cx="909600" cy="909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0"/>
            <p:cNvSpPr txBox="1"/>
            <p:nvPr/>
          </p:nvSpPr>
          <p:spPr>
            <a:xfrm>
              <a:off x="1897659" y="3417170"/>
              <a:ext cx="8208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e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Concepto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1"/>
          <p:cNvSpPr txBox="1"/>
          <p:nvPr/>
        </p:nvSpPr>
        <p:spPr>
          <a:xfrm>
            <a:off x="469900" y="362542"/>
            <a:ext cx="821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igualdades</a:t>
            </a:r>
            <a:endParaRPr sz="3000" b="1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99" name="Google Shape;599;p71"/>
          <p:cNvGrpSpPr/>
          <p:nvPr/>
        </p:nvGrpSpPr>
        <p:grpSpPr>
          <a:xfrm>
            <a:off x="1765601" y="810243"/>
            <a:ext cx="1692900" cy="761850"/>
            <a:chOff x="254301" y="0"/>
            <a:chExt cx="1692900" cy="1015800"/>
          </a:xfrm>
        </p:grpSpPr>
        <p:sp>
          <p:nvSpPr>
            <p:cNvPr id="600" name="Google Shape;600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derecho</a:t>
              </a:r>
              <a:endParaRPr/>
            </a:p>
          </p:txBody>
        </p:sp>
      </p:grpSp>
      <p:grpSp>
        <p:nvGrpSpPr>
          <p:cNvPr id="602" name="Google Shape;602;p71"/>
          <p:cNvGrpSpPr/>
          <p:nvPr/>
        </p:nvGrpSpPr>
        <p:grpSpPr>
          <a:xfrm>
            <a:off x="6395232" y="4069497"/>
            <a:ext cx="1692900" cy="761850"/>
            <a:chOff x="254301" y="0"/>
            <a:chExt cx="1692900" cy="1015800"/>
          </a:xfrm>
        </p:grpSpPr>
        <p:sp>
          <p:nvSpPr>
            <p:cNvPr id="603" name="Google Shape;603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trato</a:t>
              </a:r>
              <a:endParaRPr/>
            </a:p>
          </p:txBody>
        </p:sp>
      </p:grpSp>
      <p:grpSp>
        <p:nvGrpSpPr>
          <p:cNvPr id="605" name="Google Shape;605;p71"/>
          <p:cNvGrpSpPr/>
          <p:nvPr/>
        </p:nvGrpSpPr>
        <p:grpSpPr>
          <a:xfrm>
            <a:off x="464885" y="2861150"/>
            <a:ext cx="1692900" cy="761850"/>
            <a:chOff x="254301" y="0"/>
            <a:chExt cx="1692900" cy="1015800"/>
          </a:xfrm>
        </p:grpSpPr>
        <p:sp>
          <p:nvSpPr>
            <p:cNvPr id="606" name="Google Shape;606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sustantiva</a:t>
              </a:r>
              <a:endParaRPr/>
            </a:p>
          </p:txBody>
        </p:sp>
      </p:grpSp>
      <p:grpSp>
        <p:nvGrpSpPr>
          <p:cNvPr id="608" name="Google Shape;608;p71"/>
          <p:cNvGrpSpPr/>
          <p:nvPr/>
        </p:nvGrpSpPr>
        <p:grpSpPr>
          <a:xfrm>
            <a:off x="2818232" y="1924933"/>
            <a:ext cx="1692900" cy="761850"/>
            <a:chOff x="254301" y="0"/>
            <a:chExt cx="1692900" cy="1015800"/>
          </a:xfrm>
        </p:grpSpPr>
        <p:sp>
          <p:nvSpPr>
            <p:cNvPr id="609" name="Google Shape;609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resultados</a:t>
              </a:r>
              <a:endParaRPr/>
            </a:p>
          </p:txBody>
        </p:sp>
      </p:grpSp>
      <p:grpSp>
        <p:nvGrpSpPr>
          <p:cNvPr id="611" name="Google Shape;611;p71"/>
          <p:cNvGrpSpPr/>
          <p:nvPr/>
        </p:nvGrpSpPr>
        <p:grpSpPr>
          <a:xfrm>
            <a:off x="5657856" y="2857874"/>
            <a:ext cx="1692900" cy="761850"/>
            <a:chOff x="254301" y="0"/>
            <a:chExt cx="1692900" cy="1015800"/>
          </a:xfrm>
        </p:grpSpPr>
        <p:sp>
          <p:nvSpPr>
            <p:cNvPr id="612" name="Google Shape;612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oportunidades</a:t>
              </a:r>
              <a:endParaRPr/>
            </a:p>
          </p:txBody>
        </p:sp>
      </p:grpSp>
      <p:grpSp>
        <p:nvGrpSpPr>
          <p:cNvPr id="614" name="Google Shape;614;p71"/>
          <p:cNvGrpSpPr/>
          <p:nvPr/>
        </p:nvGrpSpPr>
        <p:grpSpPr>
          <a:xfrm>
            <a:off x="6980871" y="714558"/>
            <a:ext cx="1692900" cy="761850"/>
            <a:chOff x="254301" y="0"/>
            <a:chExt cx="1692900" cy="1015800"/>
          </a:xfrm>
        </p:grpSpPr>
        <p:sp>
          <p:nvSpPr>
            <p:cNvPr id="615" name="Google Shape;615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</a:t>
              </a:r>
              <a:r>
                <a:rPr lang="es" sz="2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jure</a:t>
              </a:r>
              <a:endParaRPr/>
            </a:p>
          </p:txBody>
        </p:sp>
      </p:grpSp>
      <p:grpSp>
        <p:nvGrpSpPr>
          <p:cNvPr id="617" name="Google Shape;617;p71"/>
          <p:cNvGrpSpPr/>
          <p:nvPr/>
        </p:nvGrpSpPr>
        <p:grpSpPr>
          <a:xfrm>
            <a:off x="4832651" y="1312035"/>
            <a:ext cx="1692900" cy="761850"/>
            <a:chOff x="254301" y="0"/>
            <a:chExt cx="1692900" cy="1015800"/>
          </a:xfrm>
        </p:grpSpPr>
        <p:sp>
          <p:nvSpPr>
            <p:cNvPr id="618" name="Google Shape;618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</a:t>
              </a:r>
              <a:r>
                <a:rPr lang="es" sz="2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facto</a:t>
              </a:r>
              <a:endParaRPr/>
            </a:p>
          </p:txBody>
        </p:sp>
      </p:grpSp>
      <p:grpSp>
        <p:nvGrpSpPr>
          <p:cNvPr id="620" name="Google Shape;620;p71"/>
          <p:cNvGrpSpPr/>
          <p:nvPr/>
        </p:nvGrpSpPr>
        <p:grpSpPr>
          <a:xfrm>
            <a:off x="2889181" y="3510820"/>
            <a:ext cx="1692900" cy="761850"/>
            <a:chOff x="254301" y="0"/>
            <a:chExt cx="1692900" cy="1015800"/>
          </a:xfrm>
        </p:grpSpPr>
        <p:sp>
          <p:nvSpPr>
            <p:cNvPr id="621" name="Google Shape;621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acceso</a:t>
              </a:r>
              <a:endParaRPr/>
            </a:p>
          </p:txBody>
        </p:sp>
      </p:grpSp>
      <p:grpSp>
        <p:nvGrpSpPr>
          <p:cNvPr id="623" name="Google Shape;623;p71"/>
          <p:cNvGrpSpPr/>
          <p:nvPr/>
        </p:nvGrpSpPr>
        <p:grpSpPr>
          <a:xfrm>
            <a:off x="354646" y="1801004"/>
            <a:ext cx="1692900" cy="761850"/>
            <a:chOff x="254301" y="0"/>
            <a:chExt cx="1692900" cy="1015800"/>
          </a:xfrm>
        </p:grpSpPr>
        <p:sp>
          <p:nvSpPr>
            <p:cNvPr id="624" name="Google Shape;624;p71"/>
            <p:cNvSpPr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1"/>
            <p:cNvSpPr txBox="1"/>
            <p:nvPr/>
          </p:nvSpPr>
          <p:spPr>
            <a:xfrm>
              <a:off x="254301" y="0"/>
              <a:ext cx="1692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Igualdad sustantiva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2"/>
          <p:cNvSpPr txBox="1"/>
          <p:nvPr/>
        </p:nvSpPr>
        <p:spPr>
          <a:xfrm>
            <a:off x="469900" y="362542"/>
            <a:ext cx="821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</a:t>
            </a:r>
            <a:endParaRPr sz="3000" b="1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31" name="Google Shape;631;p72"/>
          <p:cNvGrpSpPr/>
          <p:nvPr/>
        </p:nvGrpSpPr>
        <p:grpSpPr>
          <a:xfrm>
            <a:off x="447526" y="3296660"/>
            <a:ext cx="8223465" cy="1122188"/>
            <a:chOff x="3026" y="506516"/>
            <a:chExt cx="8223465" cy="1496251"/>
          </a:xfrm>
        </p:grpSpPr>
        <p:sp>
          <p:nvSpPr>
            <p:cNvPr id="632" name="Google Shape;632;p72"/>
            <p:cNvSpPr/>
            <p:nvPr/>
          </p:nvSpPr>
          <p:spPr>
            <a:xfrm>
              <a:off x="3026" y="506516"/>
              <a:ext cx="2885100" cy="1026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2"/>
            <p:cNvSpPr txBox="1"/>
            <p:nvPr/>
          </p:nvSpPr>
          <p:spPr>
            <a:xfrm>
              <a:off x="516026" y="506516"/>
              <a:ext cx="18591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Igualdad de trato</a:t>
              </a:r>
              <a:endParaRPr/>
            </a:p>
          </p:txBody>
        </p:sp>
        <p:sp>
          <p:nvSpPr>
            <p:cNvPr id="634" name="Google Shape;634;p72"/>
            <p:cNvSpPr/>
            <p:nvPr/>
          </p:nvSpPr>
          <p:spPr>
            <a:xfrm>
              <a:off x="3026" y="1660767"/>
              <a:ext cx="23082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2"/>
            <p:cNvSpPr txBox="1"/>
            <p:nvPr/>
          </p:nvSpPr>
          <p:spPr>
            <a:xfrm>
              <a:off x="3026" y="1660767"/>
              <a:ext cx="23082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entury Gothic"/>
                <a:buChar char="•"/>
              </a:pPr>
              <a:r>
                <a:rPr lang="es" sz="19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Acceso</a:t>
              </a:r>
              <a:endParaRPr/>
            </a:p>
          </p:txBody>
        </p:sp>
        <p:sp>
          <p:nvSpPr>
            <p:cNvPr id="636" name="Google Shape;636;p72"/>
            <p:cNvSpPr/>
            <p:nvPr/>
          </p:nvSpPr>
          <p:spPr>
            <a:xfrm>
              <a:off x="2672208" y="506516"/>
              <a:ext cx="2885100" cy="1026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2"/>
            <p:cNvSpPr txBox="1"/>
            <p:nvPr/>
          </p:nvSpPr>
          <p:spPr>
            <a:xfrm>
              <a:off x="3185208" y="506516"/>
              <a:ext cx="18591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Igualdad de oportunidades</a:t>
              </a:r>
              <a:endParaRPr/>
            </a:p>
          </p:txBody>
        </p:sp>
        <p:sp>
          <p:nvSpPr>
            <p:cNvPr id="638" name="Google Shape;638;p72"/>
            <p:cNvSpPr/>
            <p:nvPr/>
          </p:nvSpPr>
          <p:spPr>
            <a:xfrm>
              <a:off x="2672208" y="1660767"/>
              <a:ext cx="23082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2"/>
            <p:cNvSpPr txBox="1"/>
            <p:nvPr/>
          </p:nvSpPr>
          <p:spPr>
            <a:xfrm>
              <a:off x="2672208" y="1660767"/>
              <a:ext cx="23082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entury Gothic"/>
                <a:buChar char="•"/>
              </a:pPr>
              <a:r>
                <a:rPr lang="es" sz="19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Trayecto</a:t>
              </a:r>
              <a:endParaRPr/>
            </a:p>
          </p:txBody>
        </p:sp>
        <p:sp>
          <p:nvSpPr>
            <p:cNvPr id="640" name="Google Shape;640;p72"/>
            <p:cNvSpPr/>
            <p:nvPr/>
          </p:nvSpPr>
          <p:spPr>
            <a:xfrm>
              <a:off x="5341391" y="506516"/>
              <a:ext cx="2885100" cy="1026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2"/>
            <p:cNvSpPr txBox="1"/>
            <p:nvPr/>
          </p:nvSpPr>
          <p:spPr>
            <a:xfrm>
              <a:off x="5854391" y="506516"/>
              <a:ext cx="18591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Igualdad sustantiva</a:t>
              </a:r>
              <a:endParaRPr/>
            </a:p>
          </p:txBody>
        </p:sp>
        <p:sp>
          <p:nvSpPr>
            <p:cNvPr id="642" name="Google Shape;642;p72"/>
            <p:cNvSpPr/>
            <p:nvPr/>
          </p:nvSpPr>
          <p:spPr>
            <a:xfrm>
              <a:off x="5341391" y="1660767"/>
              <a:ext cx="23082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2"/>
            <p:cNvSpPr txBox="1"/>
            <p:nvPr/>
          </p:nvSpPr>
          <p:spPr>
            <a:xfrm>
              <a:off x="5341391" y="1660767"/>
              <a:ext cx="23082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entury Gothic"/>
                <a:buChar char="•"/>
              </a:pPr>
              <a:r>
                <a:rPr lang="es" sz="19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Resultados</a:t>
              </a:r>
              <a:endParaRPr/>
            </a:p>
          </p:txBody>
        </p:sp>
      </p:grpSp>
      <p:sp>
        <p:nvSpPr>
          <p:cNvPr id="644" name="Google Shape;644;p72"/>
          <p:cNvSpPr/>
          <p:nvPr/>
        </p:nvSpPr>
        <p:spPr>
          <a:xfrm>
            <a:off x="3718819" y="612609"/>
            <a:ext cx="1693800" cy="7620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</a:rPr>
              <a:t>Igualdad</a:t>
            </a:r>
            <a:endParaRPr sz="1700" b="1">
              <a:solidFill>
                <a:schemeClr val="lt1"/>
              </a:solidFill>
            </a:endParaRPr>
          </a:p>
        </p:txBody>
      </p:sp>
      <p:grpSp>
        <p:nvGrpSpPr>
          <p:cNvPr id="645" name="Google Shape;645;p72"/>
          <p:cNvGrpSpPr/>
          <p:nvPr/>
        </p:nvGrpSpPr>
        <p:grpSpPr>
          <a:xfrm>
            <a:off x="489821" y="1946525"/>
            <a:ext cx="8202416" cy="971325"/>
            <a:chOff x="7221" y="607079"/>
            <a:chExt cx="8202416" cy="1295100"/>
          </a:xfrm>
        </p:grpSpPr>
        <p:sp>
          <p:nvSpPr>
            <p:cNvPr id="646" name="Google Shape;646;p72"/>
            <p:cNvSpPr/>
            <p:nvPr/>
          </p:nvSpPr>
          <p:spPr>
            <a:xfrm>
              <a:off x="7221" y="607079"/>
              <a:ext cx="2158500" cy="12951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15A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2"/>
            <p:cNvSpPr txBox="1"/>
            <p:nvPr/>
          </p:nvSpPr>
          <p:spPr>
            <a:xfrm>
              <a:off x="45154" y="645012"/>
              <a:ext cx="20826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derecho, formal, </a:t>
              </a:r>
              <a:r>
                <a:rPr lang="es" sz="2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jure</a:t>
              </a:r>
              <a:r>
                <a:rPr lang="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2"/>
            <p:cNvSpPr/>
            <p:nvPr/>
          </p:nvSpPr>
          <p:spPr>
            <a:xfrm>
              <a:off x="2381617" y="986982"/>
              <a:ext cx="457500" cy="5352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2"/>
            <p:cNvSpPr txBox="1"/>
            <p:nvPr/>
          </p:nvSpPr>
          <p:spPr>
            <a:xfrm>
              <a:off x="2381617" y="1094046"/>
              <a:ext cx="3204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2"/>
            <p:cNvSpPr/>
            <p:nvPr/>
          </p:nvSpPr>
          <p:spPr>
            <a:xfrm>
              <a:off x="3029179" y="607079"/>
              <a:ext cx="2158500" cy="12951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15A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2"/>
            <p:cNvSpPr txBox="1"/>
            <p:nvPr/>
          </p:nvSpPr>
          <p:spPr>
            <a:xfrm>
              <a:off x="3067112" y="645012"/>
              <a:ext cx="20826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Equidad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72"/>
            <p:cNvSpPr/>
            <p:nvPr/>
          </p:nvSpPr>
          <p:spPr>
            <a:xfrm>
              <a:off x="5403574" y="986982"/>
              <a:ext cx="457500" cy="5352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2"/>
            <p:cNvSpPr txBox="1"/>
            <p:nvPr/>
          </p:nvSpPr>
          <p:spPr>
            <a:xfrm>
              <a:off x="5403574" y="1094046"/>
              <a:ext cx="3204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72"/>
            <p:cNvSpPr/>
            <p:nvPr/>
          </p:nvSpPr>
          <p:spPr>
            <a:xfrm>
              <a:off x="6051137" y="607079"/>
              <a:ext cx="2158500" cy="12951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15A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2"/>
            <p:cNvSpPr txBox="1"/>
            <p:nvPr/>
          </p:nvSpPr>
          <p:spPr>
            <a:xfrm>
              <a:off x="6089070" y="645012"/>
              <a:ext cx="20826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Igualdad de hecho o </a:t>
              </a:r>
              <a:r>
                <a:rPr lang="es" sz="2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facto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625" y="1147225"/>
            <a:ext cx="6007100" cy="33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3"/>
          <p:cNvSpPr txBox="1"/>
          <p:nvPr/>
        </p:nvSpPr>
        <p:spPr>
          <a:xfrm>
            <a:off x="1947350" y="476250"/>
            <a:ext cx="47625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 formal/equidad</a:t>
            </a:r>
            <a:endParaRPr b="1">
              <a:solidFill>
                <a:srgbClr val="573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4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Diferentes pero iguales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74"/>
          <p:cNvSpPr txBox="1">
            <a:spLocks noGrp="1"/>
          </p:cNvSpPr>
          <p:nvPr>
            <p:ph type="body" idx="4294967295"/>
          </p:nvPr>
        </p:nvSpPr>
        <p:spPr>
          <a:xfrm>
            <a:off x="595100" y="1177500"/>
            <a:ext cx="7429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3D3D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Actividad:</a:t>
            </a:r>
            <a:endParaRPr sz="1600">
              <a:solidFill>
                <a:srgbClr val="3D3D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3D3D3D"/>
              </a:buClr>
              <a:buSzPts val="1600"/>
              <a:buFont typeface="Century Gothic"/>
              <a:buAutoNum type="arabicPeriod"/>
            </a:pPr>
            <a:r>
              <a:rPr lang="es" sz="1600">
                <a:solidFill>
                  <a:srgbClr val="3D3D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Escojan a su pareja (la que tienen junto) </a:t>
            </a:r>
            <a:endParaRPr sz="1600">
              <a:solidFill>
                <a:srgbClr val="3D3D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Font typeface="Century Gothic"/>
              <a:buAutoNum type="arabicPeriod"/>
            </a:pPr>
            <a:r>
              <a:rPr lang="es" sz="1600">
                <a:solidFill>
                  <a:srgbClr val="3D3D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3 minutos dialoguen y digan en qué son qué son diferentes ( “¿De qué color es el pelo y los ojos de cada uno?”, “¿Cuántas orejas tienen?”, “¿Usan espejuelos?”, “¿Cuál es el color preferido de cada uno?”)</a:t>
            </a:r>
            <a:endParaRPr sz="1600">
              <a:solidFill>
                <a:srgbClr val="3D3D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Font typeface="Century Gothic"/>
              <a:buAutoNum type="arabicPeriod"/>
            </a:pPr>
            <a:r>
              <a:rPr lang="es" sz="1600">
                <a:solidFill>
                  <a:srgbClr val="3D3D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Preguntense si esas diferencias deberían ser obstáculos para acceder a sus derechos (trabajar, estudiar, votar, etc.)</a:t>
            </a:r>
            <a:endParaRPr sz="1600">
              <a:solidFill>
                <a:srgbClr val="3D3D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Font typeface="Century Gothic"/>
              <a:buAutoNum type="arabicPeriod"/>
            </a:pPr>
            <a:r>
              <a:rPr lang="es" sz="1600">
                <a:solidFill>
                  <a:srgbClr val="3D3D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par de parejas expondrá al grupo lo que dialogaron</a:t>
            </a:r>
            <a:endParaRPr sz="1600">
              <a:solidFill>
                <a:srgbClr val="3D3D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>
            <a:spLocks noGrp="1"/>
          </p:cNvSpPr>
          <p:nvPr>
            <p:ph type="subTitle" idx="1"/>
          </p:nvPr>
        </p:nvSpPr>
        <p:spPr>
          <a:xfrm>
            <a:off x="1634400" y="1866175"/>
            <a:ext cx="2431800" cy="802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Conceptos básicos de género.</a:t>
            </a:r>
            <a:endParaRPr/>
          </a:p>
        </p:txBody>
      </p:sp>
      <p:sp>
        <p:nvSpPr>
          <p:cNvPr id="382" name="Google Shape;382;p48"/>
          <p:cNvSpPr txBox="1">
            <a:spLocks noGrp="1"/>
          </p:cNvSpPr>
          <p:nvPr>
            <p:ph type="subTitle" idx="5"/>
          </p:nvPr>
        </p:nvSpPr>
        <p:spPr>
          <a:xfrm>
            <a:off x="4572000" y="1922138"/>
            <a:ext cx="2431800" cy="802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s"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II. Igualdad de género y no discriminación.</a:t>
            </a:r>
            <a:endParaRPr/>
          </a:p>
        </p:txBody>
      </p:sp>
      <p:sp>
        <p:nvSpPr>
          <p:cNvPr id="383" name="Google Shape;383;p48"/>
          <p:cNvSpPr txBox="1">
            <a:spLocks noGrp="1"/>
          </p:cNvSpPr>
          <p:nvPr>
            <p:ph type="subTitle" idx="7"/>
          </p:nvPr>
        </p:nvSpPr>
        <p:spPr>
          <a:xfrm>
            <a:off x="1605000" y="3131450"/>
            <a:ext cx="2490600" cy="150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Tipos y modalidades de violencia.</a:t>
            </a:r>
            <a:endParaRPr sz="15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ts val="1100"/>
              <a:buFont typeface="Arial"/>
              <a:buNone/>
            </a:pPr>
            <a:endParaRPr sz="15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48"/>
          <p:cNvSpPr txBox="1">
            <a:spLocks noGrp="1"/>
          </p:cNvSpPr>
          <p:nvPr>
            <p:ph type="title" idx="1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520" b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Contenido temático</a:t>
            </a:r>
            <a:endParaRPr/>
          </a:p>
        </p:txBody>
      </p:sp>
      <p:sp>
        <p:nvSpPr>
          <p:cNvPr id="385" name="Google Shape;385;p48"/>
          <p:cNvSpPr txBox="1">
            <a:spLocks noGrp="1"/>
          </p:cNvSpPr>
          <p:nvPr>
            <p:ph type="subTitle" idx="7"/>
          </p:nvPr>
        </p:nvSpPr>
        <p:spPr>
          <a:xfrm>
            <a:off x="4542600" y="3176250"/>
            <a:ext cx="2490600" cy="150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IV. Espacios laborales libres de violencia.</a:t>
            </a:r>
            <a:endParaRPr sz="15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  <p:pic>
        <p:nvPicPr>
          <p:cNvPr id="386" name="Google Shape;3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75"/>
          <p:cNvGrpSpPr/>
          <p:nvPr/>
        </p:nvGrpSpPr>
        <p:grpSpPr>
          <a:xfrm>
            <a:off x="134417" y="624250"/>
            <a:ext cx="6451780" cy="2841891"/>
            <a:chOff x="1301047" y="8944"/>
            <a:chExt cx="5627370" cy="3270300"/>
          </a:xfrm>
        </p:grpSpPr>
        <p:sp>
          <p:nvSpPr>
            <p:cNvPr id="673" name="Google Shape;673;p75"/>
            <p:cNvSpPr/>
            <p:nvPr/>
          </p:nvSpPr>
          <p:spPr>
            <a:xfrm>
              <a:off x="1301047" y="8944"/>
              <a:ext cx="3270300" cy="3270300"/>
            </a:xfrm>
            <a:prstGeom prst="ellipse">
              <a:avLst/>
            </a:prstGeom>
            <a:solidFill>
              <a:schemeClr val="accent4">
                <a:alpha val="498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5"/>
            <p:cNvSpPr txBox="1"/>
            <p:nvPr/>
          </p:nvSpPr>
          <p:spPr>
            <a:xfrm>
              <a:off x="1757730" y="394598"/>
              <a:ext cx="1885800" cy="249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e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igualdad </a:t>
              </a:r>
              <a:r>
                <a:rPr lang="es" i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 jure </a:t>
              </a:r>
              <a:r>
                <a:rPr lang="e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supone una titularidad de derechos que opera legítimamente al margen de las diferencias y diversidades que puedan ser socio culturalmente significativas. </a:t>
              </a:r>
              <a:endParaRPr sz="1200"/>
            </a:p>
          </p:txBody>
        </p:sp>
        <p:sp>
          <p:nvSpPr>
            <p:cNvPr id="675" name="Google Shape;675;p75"/>
            <p:cNvSpPr/>
            <p:nvPr/>
          </p:nvSpPr>
          <p:spPr>
            <a:xfrm>
              <a:off x="3658117" y="8944"/>
              <a:ext cx="3270300" cy="3270300"/>
            </a:xfrm>
            <a:prstGeom prst="ellipse">
              <a:avLst/>
            </a:prstGeom>
            <a:solidFill>
              <a:schemeClr val="accent4">
                <a:alpha val="498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5"/>
            <p:cNvSpPr txBox="1"/>
            <p:nvPr/>
          </p:nvSpPr>
          <p:spPr>
            <a:xfrm>
              <a:off x="4586213" y="394598"/>
              <a:ext cx="1885800" cy="249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e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Como la existencia del derecho no supone automáticamente su ejercicio, la igualdad de hecho o </a:t>
              </a:r>
              <a:r>
                <a:rPr lang="es" i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 facto</a:t>
              </a:r>
              <a:r>
                <a:rPr lang="e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es la efectuación real de los derechos consagrados como iguales para todas y todos.</a:t>
              </a:r>
              <a:endParaRPr sz="1200"/>
            </a:p>
          </p:txBody>
        </p:sp>
      </p:grpSp>
      <p:sp>
        <p:nvSpPr>
          <p:cNvPr id="677" name="Google Shape;677;p75"/>
          <p:cNvSpPr txBox="1"/>
          <p:nvPr/>
        </p:nvSpPr>
        <p:spPr>
          <a:xfrm>
            <a:off x="469900" y="57742"/>
            <a:ext cx="821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 </a:t>
            </a:r>
            <a:r>
              <a:rPr lang="es" sz="3000" b="1" i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jure </a:t>
            </a:r>
            <a:r>
              <a:rPr lang="es" sz="3000" b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s" sz="3000" b="1" i="1">
                <a:solidFill>
                  <a:srgbClr val="5833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facto</a:t>
            </a:r>
            <a:endParaRPr sz="3000" b="1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8" name="Google Shape;678;p75"/>
          <p:cNvGrpSpPr/>
          <p:nvPr/>
        </p:nvGrpSpPr>
        <p:grpSpPr>
          <a:xfrm>
            <a:off x="3482267" y="3100282"/>
            <a:ext cx="5604725" cy="1881082"/>
            <a:chOff x="1199784" y="1437"/>
            <a:chExt cx="5604725" cy="2508110"/>
          </a:xfrm>
        </p:grpSpPr>
        <p:sp>
          <p:nvSpPr>
            <p:cNvPr id="679" name="Google Shape;679;p75"/>
            <p:cNvSpPr/>
            <p:nvPr/>
          </p:nvSpPr>
          <p:spPr>
            <a:xfrm rot="5400000">
              <a:off x="1547934" y="607599"/>
              <a:ext cx="1048500" cy="174480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5"/>
            <p:cNvSpPr/>
            <p:nvPr/>
          </p:nvSpPr>
          <p:spPr>
            <a:xfrm>
              <a:off x="1372934" y="1128947"/>
              <a:ext cx="15750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5"/>
            <p:cNvSpPr txBox="1"/>
            <p:nvPr/>
          </p:nvSpPr>
          <p:spPr>
            <a:xfrm>
              <a:off x="1372934" y="1128947"/>
              <a:ext cx="15750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entury Gothic"/>
                <a:buNone/>
              </a:pPr>
              <a:r>
                <a:rPr lang="es" sz="105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Las personas, en tanto ciudadanas, son titulares del derecho. </a:t>
              </a:r>
              <a:endParaRPr/>
            </a:p>
          </p:txBody>
        </p:sp>
        <p:sp>
          <p:nvSpPr>
            <p:cNvPr id="682" name="Google Shape;682;p75"/>
            <p:cNvSpPr/>
            <p:nvPr/>
          </p:nvSpPr>
          <p:spPr>
            <a:xfrm>
              <a:off x="2650883" y="479202"/>
              <a:ext cx="297300" cy="297300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5"/>
            <p:cNvSpPr/>
            <p:nvPr/>
          </p:nvSpPr>
          <p:spPr>
            <a:xfrm rot="5400000">
              <a:off x="3476222" y="130443"/>
              <a:ext cx="1048500" cy="174480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5"/>
            <p:cNvSpPr/>
            <p:nvPr/>
          </p:nvSpPr>
          <p:spPr>
            <a:xfrm>
              <a:off x="3301221" y="651790"/>
              <a:ext cx="15750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5"/>
            <p:cNvSpPr txBox="1"/>
            <p:nvPr/>
          </p:nvSpPr>
          <p:spPr>
            <a:xfrm>
              <a:off x="3301221" y="651790"/>
              <a:ext cx="15750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entury Gothic"/>
                <a:buNone/>
              </a:pPr>
              <a:r>
                <a:rPr lang="es" sz="105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Los derechos son capacidades refrendadas legalmente por el Estado. </a:t>
              </a:r>
              <a:endParaRPr/>
            </a:p>
          </p:txBody>
        </p:sp>
        <p:sp>
          <p:nvSpPr>
            <p:cNvPr id="686" name="Google Shape;686;p75"/>
            <p:cNvSpPr/>
            <p:nvPr/>
          </p:nvSpPr>
          <p:spPr>
            <a:xfrm>
              <a:off x="4579171" y="2045"/>
              <a:ext cx="297300" cy="297300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5"/>
            <p:cNvSpPr/>
            <p:nvPr/>
          </p:nvSpPr>
          <p:spPr>
            <a:xfrm rot="5400000">
              <a:off x="5404509" y="-346713"/>
              <a:ext cx="1048500" cy="174480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5"/>
            <p:cNvSpPr/>
            <p:nvPr/>
          </p:nvSpPr>
          <p:spPr>
            <a:xfrm>
              <a:off x="5229509" y="174634"/>
              <a:ext cx="15750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5"/>
            <p:cNvSpPr txBox="1"/>
            <p:nvPr/>
          </p:nvSpPr>
          <p:spPr>
            <a:xfrm>
              <a:off x="5229509" y="174634"/>
              <a:ext cx="15750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entury Gothic"/>
                <a:buNone/>
              </a:pPr>
              <a:r>
                <a:rPr lang="es" sz="105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Para poder ejercer efectivamente el derecho requiere que la o el ciudadano posea las condiciones concretas, reales o sustantivas para ejercer esa capacidad.</a:t>
              </a:r>
              <a:endParaRPr/>
            </a:p>
          </p:txBody>
        </p:sp>
      </p:grpSp>
      <p:pic>
        <p:nvPicPr>
          <p:cNvPr id="690" name="Google Shape;69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8577" y="4618752"/>
            <a:ext cx="1225426" cy="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6"/>
          <p:cNvSpPr txBox="1"/>
          <p:nvPr/>
        </p:nvSpPr>
        <p:spPr>
          <a:xfrm>
            <a:off x="513525" y="467850"/>
            <a:ext cx="7332300" cy="1592400"/>
          </a:xfrm>
          <a:prstGeom prst="rect">
            <a:avLst/>
          </a:prstGeom>
          <a:noFill/>
          <a:ln w="19050" cap="flat" cmpd="sng">
            <a:solidFill>
              <a:srgbClr val="BA2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 DE GÉNERO</a:t>
            </a:r>
            <a:endParaRPr sz="1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principio constitucional que estipula que hombres y mujeres son iguales ante la ley”, lo que significa que todas las personas, sin distingo alguno, tenemos los mismos derechos y deberes frente al Estado y la sociedad en su conjunto.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96" name="Google Shape;696;p76"/>
          <p:cNvSpPr txBox="1"/>
          <p:nvPr/>
        </p:nvSpPr>
        <p:spPr>
          <a:xfrm>
            <a:off x="480575" y="2179850"/>
            <a:ext cx="3967500" cy="2570100"/>
          </a:xfrm>
          <a:prstGeom prst="rect">
            <a:avLst/>
          </a:prstGeom>
          <a:noFill/>
          <a:ln w="19050" cap="flat" cmpd="sng">
            <a:solidFill>
              <a:srgbClr val="BA2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 de igualdad sustantiva entre mujeres y hombres de la Ciudad de México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Artículo 1.- ... regular, proteger y garantizar el cumplimiento de obligaciones en materia de igualdad sustantiva entre el hombre y la mujer, mediante la eliminación de todas las formas de discriminación contra la mujer en los ámbitos público y privado; así como el establecimiento de acciones afirmativas a favor de las mujeres y de mecanismos que establezcan criterios y orienten a las autoridades competentes de la Ciudad de México en el cumplimiento de esta Ley.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697" name="Google Shape;697;p76"/>
          <p:cNvSpPr txBox="1"/>
          <p:nvPr/>
        </p:nvSpPr>
        <p:spPr>
          <a:xfrm>
            <a:off x="4741325" y="2179850"/>
            <a:ext cx="4026600" cy="2167500"/>
          </a:xfrm>
          <a:prstGeom prst="rect">
            <a:avLst/>
          </a:prstGeom>
          <a:noFill/>
          <a:ln w="19050" cap="flat" cmpd="sng">
            <a:solidFill>
              <a:srgbClr val="BA2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Artículo 6: La igualdad entre mujeres y hombres implica la </a:t>
            </a:r>
            <a:r>
              <a:rPr lang="es"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eliminación de toda forma de discriminación</a:t>
            </a: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directa e indirecta, motivada por identidad de género y por pertenecer a cualquier sexo, misma que vulnera y transgrede los derechos humanos y sus garantías, ello con el fin de anular o menoscabar la dignidad humana; especialmente, las derivadas de la maternidad, la ocupación de deberes familiares y el estado civil…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7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latin typeface="Century Gothic"/>
                <a:ea typeface="Century Gothic"/>
                <a:cs typeface="Century Gothic"/>
                <a:sym typeface="Century Gothic"/>
              </a:rPr>
              <a:t>PRINCIPIO DE NO DISCRIMINACIÓN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 txBox="1"/>
          <p:nvPr/>
        </p:nvSpPr>
        <p:spPr>
          <a:xfrm>
            <a:off x="645325" y="962975"/>
            <a:ext cx="68913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diferencia sexual no debería implicar un trato desigual y discriminatorio, por ello, existe una estrecha relación entre el principio de igualdad y la no discriminación.</a:t>
            </a:r>
            <a:endParaRPr sz="1300" b="1" i="0" u="none" strike="noStrike" cap="none">
              <a:solidFill>
                <a:srgbClr val="59348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77"/>
          <p:cNvSpPr txBox="1"/>
          <p:nvPr/>
        </p:nvSpPr>
        <p:spPr>
          <a:xfrm>
            <a:off x="4867300" y="1804100"/>
            <a:ext cx="3561600" cy="2749800"/>
          </a:xfrm>
          <a:prstGeom prst="rect">
            <a:avLst/>
          </a:prstGeom>
          <a:noFill/>
          <a:ln w="19050" cap="flat" cmpd="sng">
            <a:solidFill>
              <a:srgbClr val="BA2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artículo primero Constitucional, párrafo tercero señala que: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Queda prohibida toda discriminación motivada por origen étnico o nacional, el género, la edad, las capacidades diferentes, la condición social, las condiciones de salud, la religión, las opiniones, las preferencias, el estado civil o cualquier otra que atente contra la dignidad humana y tenga por objeto anular o menoscabar los derechos y libertades de las personas.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05" name="Google Shape;705;p77"/>
          <p:cNvSpPr txBox="1"/>
          <p:nvPr/>
        </p:nvSpPr>
        <p:spPr>
          <a:xfrm>
            <a:off x="595100" y="1725075"/>
            <a:ext cx="3624900" cy="2709300"/>
          </a:xfrm>
          <a:prstGeom prst="rect">
            <a:avLst/>
          </a:prstGeom>
          <a:noFill/>
          <a:ln w="19050" cap="flat" cmpd="sng">
            <a:solidFill>
              <a:srgbClr val="BA2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Convención sobre la Eliminación de todas las formas de discriminación contra la Mujer (CEDAW por sus siglas en inglés), define la discriminación contra la mujer como “toda distinción, exclusión o restricción basada en el sexo que tenga por objeto o resultado [reducir] menoscabar o anular el reconocimiento, goce o ejercicio de los derechos y libertades fundamentales de la mujer” (CEDAW, 1979, art. 1).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8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latin typeface="Century Gothic"/>
                <a:ea typeface="Century Gothic"/>
                <a:cs typeface="Century Gothic"/>
                <a:sym typeface="Century Gothic"/>
              </a:rPr>
              <a:t>DISCRIMINACIÓN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8"/>
          <p:cNvSpPr txBox="1"/>
          <p:nvPr/>
        </p:nvSpPr>
        <p:spPr>
          <a:xfrm>
            <a:off x="746500" y="997875"/>
            <a:ext cx="3374400" cy="3615600"/>
          </a:xfrm>
          <a:prstGeom prst="rect">
            <a:avLst/>
          </a:prstGeom>
          <a:noFill/>
          <a:ln w="19050" cap="flat" cmpd="sng">
            <a:solidFill>
              <a:srgbClr val="BA2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 existe igualdad formal (de jure), se está frente a una </a:t>
            </a:r>
            <a:r>
              <a:rPr lang="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discriminación directa</a:t>
            </a:r>
            <a:r>
              <a:rPr lang="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es decir, esta ocurre “cuando la norma, política o programa explícitamente hace una distinción no justificada; es decir, restringe o excluye el goce o ejercicio de un derecho a una persona sin que exista una razón objetiva que sea necesaria en un Estado democrático y sea proporcional en relación con el alcance del derecho y el beneficio pretendido”.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12" name="Google Shape;712;p78"/>
          <p:cNvSpPr txBox="1"/>
          <p:nvPr/>
        </p:nvSpPr>
        <p:spPr>
          <a:xfrm flipH="1">
            <a:off x="4456225" y="997875"/>
            <a:ext cx="4412400" cy="3685800"/>
          </a:xfrm>
          <a:prstGeom prst="rect">
            <a:avLst/>
          </a:prstGeom>
          <a:noFill/>
          <a:ln w="19050" cap="flat" cmpd="sng">
            <a:solidFill>
              <a:srgbClr val="BA2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no existe igualdad sustantiva (de facto) se está frente a una </a:t>
            </a:r>
            <a:r>
              <a:rPr lang="es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discriminación indirecta,</a:t>
            </a: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ocurre “cuando una norma, política pública o programa es aparentemente neutral pero sus consecuencias son particularmente adversas para cierto grupo social; es decir, cuando su vigencia o aplicación provoca un impacto diferenciado, generando distinciones, restricciones o exclusiones no previstas de forma directa por la ley, política pública o programa, en virtud de las diversas posiciones que las personas ocupan en el orden social”. </a:t>
            </a:r>
            <a:b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Tomado del Protocolo para fortalecer la igualdad sustantiva y no discriminación en razón de género en el Congreso de la Ciudad de México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9"/>
          <p:cNvSpPr txBox="1"/>
          <p:nvPr/>
        </p:nvSpPr>
        <p:spPr>
          <a:xfrm>
            <a:off x="295450" y="1053525"/>
            <a:ext cx="8424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Divisiones: roles y estereotipos de género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 en el ámbito privado y rol reproductivo</a:t>
            </a:r>
            <a:endParaRPr sz="1600" b="0" i="0" u="none" strike="noStrike" cap="none">
              <a:solidFill>
                <a:srgbClr val="573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Hombres en el ámbito público y rol productivo</a:t>
            </a:r>
            <a:endParaRPr sz="1600" b="0" i="0" u="none" strike="noStrike" cap="none">
              <a:solidFill>
                <a:srgbClr val="573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Jerarquización de mujeres y hombres y de las características asociadas y asignadas socialmente</a:t>
            </a:r>
            <a:endParaRPr sz="1600" b="0" i="0" u="none" strike="noStrike" cap="none">
              <a:solidFill>
                <a:srgbClr val="573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Desigualdades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 / sobre representación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Diferencia en el trato y oportunidades</a:t>
            </a:r>
            <a:endParaRPr sz="1600" b="0" i="0" u="none" strike="noStrike" cap="none">
              <a:solidFill>
                <a:srgbClr val="573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Diferencia en el acceso a derechos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Discriminaciones y violencias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Exclusión, limitación, opresión</a:t>
            </a:r>
            <a:endParaRPr sz="1600" b="0" i="0" u="none" strike="noStrike" cap="none">
              <a:solidFill>
                <a:srgbClr val="573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3C81"/>
              </a:buClr>
              <a:buSzPts val="1600"/>
              <a:buFont typeface="Century Gothic"/>
              <a:buChar char="●"/>
            </a:pPr>
            <a:r>
              <a:rPr lang="es" sz="1600" b="0" i="0" u="none" strike="noStrike" cap="none">
                <a:solidFill>
                  <a:srgbClr val="573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Prácticas y comportamientos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79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sociocultural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1"/>
          <p:cNvSpPr txBox="1"/>
          <p:nvPr/>
        </p:nvSpPr>
        <p:spPr>
          <a:xfrm>
            <a:off x="247350" y="441275"/>
            <a:ext cx="8649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Protocolo para fortalecer la igualdad sustantiva y </a:t>
            </a:r>
            <a:endParaRPr sz="1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discriminación en razón de género en el Congreso de la Ciudad de México</a:t>
            </a:r>
            <a:endParaRPr sz="1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81"/>
          <p:cNvSpPr txBox="1"/>
          <p:nvPr/>
        </p:nvSpPr>
        <p:spPr>
          <a:xfrm>
            <a:off x="362375" y="1320950"/>
            <a:ext cx="83115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730" name="Google Shape;730;p81"/>
          <p:cNvSpPr txBox="1"/>
          <p:nvPr/>
        </p:nvSpPr>
        <p:spPr>
          <a:xfrm>
            <a:off x="235050" y="1174200"/>
            <a:ext cx="8673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Century Gothic"/>
                <a:ea typeface="Century Gothic"/>
                <a:cs typeface="Century Gothic"/>
                <a:sym typeface="Century Gothic"/>
              </a:rPr>
              <a:t>Objetivo general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Institucionalizar la perspectiva de género en la estructura y prácticas institucionales del Congreso de la Ciudad de México, para avanzar en la igualdad sustantiva y la no discriminación en razón de género.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Century Gothic"/>
                <a:ea typeface="Century Gothic"/>
                <a:cs typeface="Century Gothic"/>
                <a:sym typeface="Century Gothic"/>
              </a:rPr>
              <a:t>Objetivos específicos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Objetivo específico 1. Promover el principio de igualdad de género en todos los órganos y estructura del Congreso de la Ciudad de México.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Objetivo específico 2. Promover una cultura e infraestructura institucional a favor de la igualdad sustantiva y no discriminación, a través de transversalizar la perspectiva de género en el Congreso de la Ciudad de México.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Objetivo específico 3. Implementar acciones para prevenir y atender la violencia por razón de género.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2"/>
          <p:cNvSpPr txBox="1"/>
          <p:nvPr/>
        </p:nvSpPr>
        <p:spPr>
          <a:xfrm>
            <a:off x="292150" y="456200"/>
            <a:ext cx="8649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Protocolo para fortalecer la igualdad sustantiva y </a:t>
            </a:r>
            <a:endParaRPr sz="1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discriminación en razón de género en el Congreso de la Ciudad de México</a:t>
            </a:r>
            <a:endParaRPr sz="1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82"/>
          <p:cNvSpPr txBox="1"/>
          <p:nvPr/>
        </p:nvSpPr>
        <p:spPr>
          <a:xfrm>
            <a:off x="362375" y="1320950"/>
            <a:ext cx="83115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737" name="Google Shape;737;p82" descr="Imagen que contiene Interfaz de usuario gráfic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23492" t="21828" r="7915" b="28481"/>
          <a:stretch/>
        </p:blipFill>
        <p:spPr>
          <a:xfrm>
            <a:off x="1213075" y="1188000"/>
            <a:ext cx="6717850" cy="27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3"/>
          <p:cNvSpPr txBox="1">
            <a:spLocks noGrp="1"/>
          </p:cNvSpPr>
          <p:nvPr>
            <p:ph type="title"/>
          </p:nvPr>
        </p:nvSpPr>
        <p:spPr>
          <a:xfrm>
            <a:off x="814525" y="4641000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988" b="1">
                <a:latin typeface="Century Gothic"/>
                <a:ea typeface="Century Gothic"/>
                <a:cs typeface="Century Gothic"/>
                <a:sym typeface="Century Gothic"/>
              </a:rPr>
              <a:t>Fuente: </a:t>
            </a:r>
            <a:r>
              <a:rPr lang="es" sz="988">
                <a:latin typeface="Century Gothic"/>
                <a:ea typeface="Century Gothic"/>
                <a:cs typeface="Century Gothic"/>
                <a:sym typeface="Century Gothic"/>
              </a:rPr>
              <a:t>212._Oficio_Remisión_MD_Acdo_045ProtocoloIgualdad.pdf </a:t>
            </a:r>
            <a:endParaRPr sz="98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3" name="Google Shape;743;p83" descr="Imagen que contiene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23489" t="21834" r="7320" b="14564"/>
          <a:stretch/>
        </p:blipFill>
        <p:spPr>
          <a:xfrm>
            <a:off x="1733550" y="0"/>
            <a:ext cx="567690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3" descr="Text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 l="22860" t="45162" r="7273" b="18681"/>
          <a:stretch/>
        </p:blipFill>
        <p:spPr>
          <a:xfrm>
            <a:off x="1733550" y="2894400"/>
            <a:ext cx="57531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5"/>
          <p:cNvSpPr txBox="1">
            <a:spLocks noGrp="1"/>
          </p:cNvSpPr>
          <p:nvPr>
            <p:ph type="title"/>
          </p:nvPr>
        </p:nvSpPr>
        <p:spPr>
          <a:xfrm>
            <a:off x="213360" y="58655"/>
            <a:ext cx="45987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</a:t>
            </a: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complementaria</a:t>
            </a: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Elementos multimedia en línea 1" title="Campaña de Tecate, por un México sin violencia contra las mujeres">
            <a:hlinkClick r:id="" action="ppaction://media"/>
            <a:extLst>
              <a:ext uri="{FF2B5EF4-FFF2-40B4-BE49-F238E27FC236}">
                <a16:creationId xmlns:a16="http://schemas.microsoft.com/office/drawing/2014/main" id="{10097627-1865-1AC4-A063-7A6BC3C5D8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53640" y="2026123"/>
            <a:ext cx="4927918" cy="27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5"/>
          <p:cNvSpPr txBox="1">
            <a:spLocks noGrp="1"/>
          </p:cNvSpPr>
          <p:nvPr>
            <p:ph type="title"/>
          </p:nvPr>
        </p:nvSpPr>
        <p:spPr>
          <a:xfrm>
            <a:off x="259080" y="300450"/>
            <a:ext cx="45987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</a:t>
            </a: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complementaria</a:t>
            </a: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Video:</a:t>
            </a:r>
            <a:br>
              <a:rPr lang="es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Elementos multimedia en línea 1" title="Nike presenta las historias de futbol femenil">
            <a:hlinkClick r:id="" action="ppaction://media"/>
            <a:extLst>
              <a:ext uri="{FF2B5EF4-FFF2-40B4-BE49-F238E27FC236}">
                <a16:creationId xmlns:a16="http://schemas.microsoft.com/office/drawing/2014/main" id="{8E71C838-A18E-7748-B4ED-28FEBCCCEF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76600" y="1840870"/>
            <a:ext cx="5849938" cy="33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5"/>
          <p:cNvSpPr txBox="1">
            <a:spLocks noGrp="1"/>
          </p:cNvSpPr>
          <p:nvPr>
            <p:ph type="title"/>
          </p:nvPr>
        </p:nvSpPr>
        <p:spPr>
          <a:xfrm>
            <a:off x="0" y="1666475"/>
            <a:ext cx="45987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</a:t>
            </a: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complementaria</a:t>
            </a: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Vídeo: </a:t>
            </a:r>
            <a:r>
              <a:rPr lang="es-MX" sz="20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https://www.youtube.com/watch?v=ttI7fzr2-6M</a:t>
            </a:r>
            <a:r>
              <a:rPr lang="es-MX" sz="20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s-MX" sz="20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20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https://www.youtube.com/watch?v=9mc2ACfaMwI</a:t>
            </a:r>
            <a:br>
              <a:rPr lang="es-MX" sz="20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20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https://www.youtube.com/watch?v=DLdfBwOYJGQ</a:t>
            </a:r>
            <a:r>
              <a:rPr lang="es-MX" sz="2000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9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6" name="Google Shape;766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5062" y="1"/>
            <a:ext cx="3687863" cy="521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48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6"/>
          <p:cNvSpPr txBox="1">
            <a:spLocks noGrp="1"/>
          </p:cNvSpPr>
          <p:nvPr>
            <p:ph type="title"/>
          </p:nvPr>
        </p:nvSpPr>
        <p:spPr>
          <a:xfrm>
            <a:off x="2310850" y="95325"/>
            <a:ext cx="30345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72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</a:t>
            </a:r>
            <a:endParaRPr sz="2720"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86"/>
          <p:cNvSpPr txBox="1">
            <a:spLocks noGrp="1"/>
          </p:cNvSpPr>
          <p:nvPr>
            <p:ph type="body" idx="4294967295"/>
          </p:nvPr>
        </p:nvSpPr>
        <p:spPr>
          <a:xfrm>
            <a:off x="303175" y="860200"/>
            <a:ext cx="79737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Desafiar estereotipos de género</a:t>
            </a:r>
            <a:endParaRPr sz="14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seleccionarán varios anuncios publicitarios impresos </a:t>
            </a: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visibilicen estos estereotipos de género.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Se solicitará analizar ¿</a:t>
            </a: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roles de género ve presentes en las imágenes</a:t>
            </a: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lphaLcPeriod"/>
            </a:pP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 representan hombres y mujeres en términos de apariencia, comportamiento y roles sociales?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lphaLcPeriod"/>
            </a:pP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mensajes implícitos o explícitos sobre género transmiten estos anuncios?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lphaLcPeriod"/>
            </a:pP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impacto creen que pueden tener estos estereotipos en las personas que los ven?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21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Posteriormente, se les pedirá pensar en </a:t>
            </a: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posibles formas de desafiar y cambiar los roles y</a:t>
            </a: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 estereotipos </a:t>
            </a: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género representados en la publicidad y en la sociedad en general.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>
            <a:spLocks noGrp="1"/>
          </p:cNvSpPr>
          <p:nvPr>
            <p:ph type="title" idx="4"/>
          </p:nvPr>
        </p:nvSpPr>
        <p:spPr>
          <a:xfrm>
            <a:off x="1532200" y="412525"/>
            <a:ext cx="6244200" cy="5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000" b="1">
                <a:solidFill>
                  <a:srgbClr val="D786E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de presentación</a:t>
            </a:r>
            <a:endParaRPr>
              <a:solidFill>
                <a:srgbClr val="D786E4"/>
              </a:solidFill>
            </a:endParaRPr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4294967295"/>
          </p:nvPr>
        </p:nvSpPr>
        <p:spPr>
          <a:xfrm>
            <a:off x="601600" y="1220050"/>
            <a:ext cx="8105400" cy="30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●"/>
            </a:pPr>
            <a:r>
              <a:rPr lang="es" sz="1300" b="1" u="sng">
                <a:latin typeface="Century Gothic"/>
                <a:ea typeface="Century Gothic"/>
                <a:cs typeface="Century Gothic"/>
                <a:sym typeface="Century Gothic"/>
              </a:rPr>
              <a:t>Nube de nombres</a:t>
            </a:r>
            <a:endParaRPr sz="13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participante deberá inflar un globo y escribir en este su nombre 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AutoNum type="arabicPeriod"/>
            </a:pP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Formarán </a:t>
            </a: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círculo y aventarán  los globos al aire</a:t>
            </a: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, la instrucción es </a:t>
            </a: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ningún globo </a:t>
            </a: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aiga al suelo. 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AutoNum type="arabicPeriod"/>
            </a:pP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20 segundos </a:t>
            </a: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la actividad se detiene y todos los globos caen al suelo.</a:t>
            </a: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AutoNum type="arabicPeriod"/>
            </a:pP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Se les pide que tomen el globo más cercano a su lugar y busquen a esa persona. 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 de 3 personas se presentarán diciendo: 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Char char="-"/>
            </a:pP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Nombre 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Char char="-"/>
            </a:pP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3 cualidades </a:t>
            </a:r>
            <a:endParaRPr sz="94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Char char="-"/>
            </a:pPr>
            <a:r>
              <a:rPr lang="es" sz="945">
                <a:latin typeface="Century Gothic"/>
                <a:ea typeface="Century Gothic"/>
                <a:cs typeface="Century Gothic"/>
                <a:sym typeface="Century Gothic"/>
              </a:rPr>
              <a:t>y 3 actividades que realizan </a:t>
            </a: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su tiempo libre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Posteriormente, en forma grupal comentarán 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Char char="-"/>
            </a:pP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¿Tienes algo en común con tus compañeros?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862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Font typeface="Century Gothic"/>
              <a:buChar char="-"/>
            </a:pPr>
            <a:r>
              <a:rPr lang="es" sz="94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te sentiste?</a:t>
            </a:r>
            <a:endParaRPr sz="94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2"/>
          <p:cNvSpPr txBox="1">
            <a:spLocks noGrp="1"/>
          </p:cNvSpPr>
          <p:nvPr>
            <p:ph type="title"/>
          </p:nvPr>
        </p:nvSpPr>
        <p:spPr>
          <a:xfrm>
            <a:off x="595100" y="357525"/>
            <a:ext cx="45132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72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Conceptos básicos de género</a:t>
            </a:r>
            <a:endParaRPr sz="272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8" name="Google Shape;408;p52"/>
          <p:cNvGrpSpPr/>
          <p:nvPr/>
        </p:nvGrpSpPr>
        <p:grpSpPr>
          <a:xfrm>
            <a:off x="2237126" y="973050"/>
            <a:ext cx="5967085" cy="4170438"/>
            <a:chOff x="1816621" y="0"/>
            <a:chExt cx="6589823" cy="5720765"/>
          </a:xfrm>
        </p:grpSpPr>
        <p:sp>
          <p:nvSpPr>
            <p:cNvPr id="409" name="Google Shape;409;p52"/>
            <p:cNvSpPr/>
            <p:nvPr/>
          </p:nvSpPr>
          <p:spPr>
            <a:xfrm>
              <a:off x="3302456" y="1301405"/>
              <a:ext cx="2837700" cy="2991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2"/>
            <p:cNvSpPr txBox="1"/>
            <p:nvPr/>
          </p:nvSpPr>
          <p:spPr>
            <a:xfrm>
              <a:off x="3597503" y="1683292"/>
              <a:ext cx="2263200" cy="22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Perspectiva de género</a:t>
              </a:r>
              <a:endParaRPr/>
            </a:p>
          </p:txBody>
        </p:sp>
        <p:sp>
          <p:nvSpPr>
            <p:cNvPr id="411" name="Google Shape;411;p52"/>
            <p:cNvSpPr/>
            <p:nvPr/>
          </p:nvSpPr>
          <p:spPr>
            <a:xfrm>
              <a:off x="3923597" y="4054374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2"/>
            <p:cNvSpPr/>
            <p:nvPr/>
          </p:nvSpPr>
          <p:spPr>
            <a:xfrm>
              <a:off x="6346390" y="2390176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2"/>
            <p:cNvSpPr/>
            <p:nvPr/>
          </p:nvSpPr>
          <p:spPr>
            <a:xfrm>
              <a:off x="5113326" y="4328976"/>
              <a:ext cx="355800" cy="3564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2"/>
            <p:cNvSpPr/>
            <p:nvPr/>
          </p:nvSpPr>
          <p:spPr>
            <a:xfrm>
              <a:off x="3995821" y="1450810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2"/>
            <p:cNvSpPr/>
            <p:nvPr/>
          </p:nvSpPr>
          <p:spPr>
            <a:xfrm>
              <a:off x="3183628" y="2927365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2"/>
            <p:cNvSpPr/>
            <p:nvPr/>
          </p:nvSpPr>
          <p:spPr>
            <a:xfrm>
              <a:off x="1938746" y="1668775"/>
              <a:ext cx="1301400" cy="13014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2"/>
            <p:cNvSpPr txBox="1"/>
            <p:nvPr/>
          </p:nvSpPr>
          <p:spPr>
            <a:xfrm>
              <a:off x="2129324" y="1859375"/>
              <a:ext cx="920100" cy="9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Género</a:t>
              </a:r>
              <a:endParaRPr/>
            </a:p>
          </p:txBody>
        </p:sp>
        <p:sp>
          <p:nvSpPr>
            <p:cNvPr id="418" name="Google Shape;418;p52"/>
            <p:cNvSpPr/>
            <p:nvPr/>
          </p:nvSpPr>
          <p:spPr>
            <a:xfrm>
              <a:off x="4406186" y="1462252"/>
              <a:ext cx="355800" cy="3564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2"/>
            <p:cNvSpPr/>
            <p:nvPr/>
          </p:nvSpPr>
          <p:spPr>
            <a:xfrm>
              <a:off x="2061548" y="3351269"/>
              <a:ext cx="1050300" cy="6435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Sexo</a:t>
              </a: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2"/>
            <p:cNvSpPr/>
            <p:nvPr/>
          </p:nvSpPr>
          <p:spPr>
            <a:xfrm>
              <a:off x="6469171" y="1056643"/>
              <a:ext cx="1301400" cy="13014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2"/>
            <p:cNvSpPr txBox="1"/>
            <p:nvPr/>
          </p:nvSpPr>
          <p:spPr>
            <a:xfrm>
              <a:off x="6659749" y="1247243"/>
              <a:ext cx="920100" cy="9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Igualdad </a:t>
              </a:r>
              <a:r>
                <a:rPr lang="es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 inclusión</a:t>
              </a:r>
              <a:endParaRPr/>
            </a:p>
          </p:txBody>
        </p:sp>
        <p:sp>
          <p:nvSpPr>
            <p:cNvPr id="422" name="Google Shape;422;p52"/>
            <p:cNvSpPr/>
            <p:nvPr/>
          </p:nvSpPr>
          <p:spPr>
            <a:xfrm>
              <a:off x="5888095" y="1954818"/>
              <a:ext cx="355800" cy="3564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2"/>
            <p:cNvSpPr/>
            <p:nvPr/>
          </p:nvSpPr>
          <p:spPr>
            <a:xfrm>
              <a:off x="1816621" y="4117304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2"/>
            <p:cNvSpPr/>
            <p:nvPr/>
          </p:nvSpPr>
          <p:spPr>
            <a:xfrm>
              <a:off x="4387802" y="3750025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2"/>
            <p:cNvSpPr/>
            <p:nvPr/>
          </p:nvSpPr>
          <p:spPr>
            <a:xfrm>
              <a:off x="6287685" y="2884225"/>
              <a:ext cx="2036400" cy="18546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2"/>
            <p:cNvSpPr txBox="1"/>
            <p:nvPr/>
          </p:nvSpPr>
          <p:spPr>
            <a:xfrm>
              <a:off x="6434844" y="2927363"/>
              <a:ext cx="1971600" cy="15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s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Espacios laborales libres de violencia</a:t>
              </a:r>
              <a:endParaRPr/>
            </a:p>
          </p:txBody>
        </p:sp>
        <p:sp>
          <p:nvSpPr>
            <p:cNvPr id="427" name="Google Shape;427;p52"/>
            <p:cNvSpPr/>
            <p:nvPr/>
          </p:nvSpPr>
          <p:spPr>
            <a:xfrm>
              <a:off x="6469156" y="3274379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2"/>
            <p:cNvSpPr/>
            <p:nvPr/>
          </p:nvSpPr>
          <p:spPr>
            <a:xfrm>
              <a:off x="3345804" y="4419365"/>
              <a:ext cx="1301400" cy="13014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2"/>
            <p:cNvSpPr txBox="1"/>
            <p:nvPr/>
          </p:nvSpPr>
          <p:spPr>
            <a:xfrm>
              <a:off x="3536382" y="4609965"/>
              <a:ext cx="920100" cy="9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Derechos humanos</a:t>
              </a:r>
              <a:endParaRPr/>
            </a:p>
          </p:txBody>
        </p:sp>
        <p:sp>
          <p:nvSpPr>
            <p:cNvPr id="430" name="Google Shape;430;p52"/>
            <p:cNvSpPr/>
            <p:nvPr/>
          </p:nvSpPr>
          <p:spPr>
            <a:xfrm>
              <a:off x="4507956" y="4375315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2"/>
            <p:cNvSpPr/>
            <p:nvPr/>
          </p:nvSpPr>
          <p:spPr>
            <a:xfrm>
              <a:off x="4586746" y="0"/>
              <a:ext cx="1301400" cy="13014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2"/>
            <p:cNvSpPr txBox="1"/>
            <p:nvPr/>
          </p:nvSpPr>
          <p:spPr>
            <a:xfrm>
              <a:off x="4766083" y="115929"/>
              <a:ext cx="1050300" cy="9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es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Discriminación y violencias</a:t>
              </a:r>
              <a:endParaRPr/>
            </a:p>
          </p:txBody>
        </p:sp>
        <p:sp>
          <p:nvSpPr>
            <p:cNvPr id="433" name="Google Shape;433;p52"/>
            <p:cNvSpPr/>
            <p:nvPr/>
          </p:nvSpPr>
          <p:spPr>
            <a:xfrm>
              <a:off x="2982057" y="1410764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2"/>
            <p:cNvSpPr/>
            <p:nvPr/>
          </p:nvSpPr>
          <p:spPr>
            <a:xfrm>
              <a:off x="5986582" y="320368"/>
              <a:ext cx="258000" cy="258000"/>
            </a:xfrm>
            <a:prstGeom prst="ellipse">
              <a:avLst/>
            </a:prstGeom>
            <a:solidFill>
              <a:srgbClr val="8064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3"/>
          <p:cNvSpPr txBox="1">
            <a:spLocks noGrp="1"/>
          </p:cNvSpPr>
          <p:nvPr>
            <p:ph type="title"/>
          </p:nvPr>
        </p:nvSpPr>
        <p:spPr>
          <a:xfrm>
            <a:off x="656550" y="313650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0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40" name="Google Shape;440;p53"/>
          <p:cNvSpPr txBox="1">
            <a:spLocks noGrp="1"/>
          </p:cNvSpPr>
          <p:nvPr>
            <p:ph type="body" idx="4294967295"/>
          </p:nvPr>
        </p:nvSpPr>
        <p:spPr>
          <a:xfrm>
            <a:off x="1171800" y="1177500"/>
            <a:ext cx="68004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●"/>
            </a:pPr>
            <a:r>
              <a:rPr lang="es" sz="1300" b="1" u="sng">
                <a:latin typeface="Century Gothic"/>
                <a:ea typeface="Century Gothic"/>
                <a:cs typeface="Century Gothic"/>
                <a:sym typeface="Century Gothic"/>
              </a:rPr>
              <a:t>Cadena de asociaciones</a:t>
            </a:r>
            <a:endParaRPr sz="13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45" b="1">
                <a:latin typeface="Century Gothic"/>
                <a:ea typeface="Century Gothic"/>
                <a:cs typeface="Century Gothic"/>
                <a:sym typeface="Century Gothic"/>
              </a:rPr>
              <a:t>En grupos de 5 personas designan una persona que escribirá las respuestas del grupo.</a:t>
            </a:r>
            <a:endParaRPr sz="10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497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45"/>
              <a:buFont typeface="Century Gothic"/>
              <a:buAutoNum type="arabicPeriod"/>
            </a:pPr>
            <a:r>
              <a:rPr lang="es" sz="1045" b="1">
                <a:latin typeface="Century Gothic"/>
                <a:ea typeface="Century Gothic"/>
                <a:cs typeface="Century Gothic"/>
                <a:sym typeface="Century Gothic"/>
              </a:rPr>
              <a:t>Cada participante dirá las primeras dos palabras que le vienen a la mente o que tenga relación cuando escucha la palabra “GÉNERO”. </a:t>
            </a:r>
            <a:endParaRPr sz="10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497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45"/>
              <a:buFont typeface="Century Gothic"/>
              <a:buAutoNum type="arabicPeriod"/>
            </a:pPr>
            <a:r>
              <a:rPr lang="es" sz="1045" b="1">
                <a:latin typeface="Century Gothic"/>
                <a:ea typeface="Century Gothic"/>
                <a:cs typeface="Century Gothic"/>
                <a:sym typeface="Century Gothic"/>
              </a:rPr>
              <a:t>En plenaria, se revisan las palabras anotadas en los grupos y se discute:</a:t>
            </a:r>
            <a:endParaRPr sz="10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29497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45"/>
              <a:buFont typeface="Century Gothic"/>
              <a:buAutoNum type="alphaLcPeriod"/>
            </a:pPr>
            <a:r>
              <a:rPr lang="es" sz="1045" b="1">
                <a:latin typeface="Century Gothic"/>
                <a:ea typeface="Century Gothic"/>
                <a:cs typeface="Century Gothic"/>
                <a:sym typeface="Century Gothic"/>
              </a:rPr>
              <a:t>¿Qué es lo que más se repite?</a:t>
            </a:r>
            <a:endParaRPr sz="10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29497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45"/>
              <a:buFont typeface="Century Gothic"/>
              <a:buAutoNum type="alphaLcPeriod"/>
            </a:pPr>
            <a:r>
              <a:rPr lang="es" sz="1045" b="1">
                <a:latin typeface="Century Gothic"/>
                <a:ea typeface="Century Gothic"/>
                <a:cs typeface="Century Gothic"/>
                <a:sym typeface="Century Gothic"/>
              </a:rPr>
              <a:t>¿Qué palabra es menos común?</a:t>
            </a:r>
            <a:endParaRPr sz="10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29497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45"/>
              <a:buFont typeface="Century Gothic"/>
              <a:buAutoNum type="alphaLcPeriod"/>
            </a:pPr>
            <a:r>
              <a:rPr lang="es" sz="1045" b="1">
                <a:latin typeface="Century Gothic"/>
                <a:ea typeface="Century Gothic"/>
                <a:cs typeface="Century Gothic"/>
                <a:sym typeface="Century Gothic"/>
              </a:rPr>
              <a:t>¿Hay alguna diferencia entre personas de diferentes grupos de edad o entre hombres y mujeres?</a:t>
            </a:r>
            <a:endParaRPr sz="1045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5" name="Google Shape;445;p54"/>
          <p:cNvGraphicFramePr/>
          <p:nvPr/>
        </p:nvGraphicFramePr>
        <p:xfrm>
          <a:off x="583850" y="678238"/>
          <a:ext cx="7239000" cy="3789620"/>
        </p:xfrm>
        <a:graphic>
          <a:graphicData uri="http://schemas.openxmlformats.org/drawingml/2006/table">
            <a:tbl>
              <a:tblPr>
                <a:noFill/>
                <a:tableStyleId>{305BF8CE-060D-47F3-A000-D6454F6AB759}</a:tableStyleId>
              </a:tblPr>
              <a:tblGrid>
                <a:gridCol w="316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SEXO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GÉNERO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●"/>
                      </a:pPr>
                      <a:r>
                        <a:rPr lang="e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Características biológicas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●"/>
                      </a:pPr>
                      <a:r>
                        <a:rPr lang="e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Diferencias expresadas en el dimorfismo entre mujeres y hombres.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●"/>
                      </a:pPr>
                      <a:r>
                        <a:rPr lang="e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Incluyen la anatomía, fisiología, aspectos estructurales y funcionales del organismo (sexo genético, sexo cromosómico, sexo hormonal).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entury Gothic"/>
                        <a:buChar char="●"/>
                      </a:pPr>
                      <a:r>
                        <a:rPr lang="es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Construcción socio-histórica de acuerdo con una época y sociedad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111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entury Gothic"/>
                        <a:buChar char="●"/>
                      </a:pPr>
                      <a:r>
                        <a:rPr lang="es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 “propio” o “apropiado” para el ser y quehacer de hombres y mujeres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111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entury Gothic"/>
                        <a:buChar char="●"/>
                      </a:pPr>
                      <a:r>
                        <a:rPr lang="es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 aprenden en la sociedad y mediante la experiencia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111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entury Gothic"/>
                        <a:buChar char="●"/>
                      </a:pPr>
                      <a:r>
                        <a:rPr lang="es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Contiene asignaciones, roles relacionales, actitudes, valores, símbolos culturales, patrones institucionales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111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entury Gothic"/>
                        <a:buChar char="●"/>
                      </a:pPr>
                      <a:r>
                        <a:rPr lang="es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 generan en un marco de vínculos jerárquicos de poder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1115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1300"/>
                        <a:buFont typeface="Century Gothic"/>
                        <a:buChar char="●"/>
                      </a:pPr>
                      <a:r>
                        <a:rPr lang="es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 expresan en todos los espacios y esferas del comportamiento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orld Creativity Day by Slidesgo">
  <a:themeElements>
    <a:clrScheme name="Simple Light">
      <a:dk1>
        <a:srgbClr val="300D59"/>
      </a:dk1>
      <a:lt1>
        <a:srgbClr val="F3F3F3"/>
      </a:lt1>
      <a:dk2>
        <a:srgbClr val="CCDBDE"/>
      </a:dk2>
      <a:lt2>
        <a:srgbClr val="F9E8D0"/>
      </a:lt2>
      <a:accent1>
        <a:srgbClr val="6634C3"/>
      </a:accent1>
      <a:accent2>
        <a:srgbClr val="FF59D6"/>
      </a:accent2>
      <a:accent3>
        <a:srgbClr val="C08CFF"/>
      </a:accent3>
      <a:accent4>
        <a:srgbClr val="FFBDF2"/>
      </a:accent4>
      <a:accent5>
        <a:srgbClr val="EDB636"/>
      </a:accent5>
      <a:accent6>
        <a:srgbClr val="9E641B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2613</Words>
  <Application>Microsoft Office PowerPoint</Application>
  <PresentationFormat>Presentación en pantalla (16:9)</PresentationFormat>
  <Paragraphs>234</Paragraphs>
  <Slides>41</Slides>
  <Notes>41</Notes>
  <HiddenSlides>4</HiddenSlides>
  <MMClips>2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Arial</vt:lpstr>
      <vt:lpstr>Nunito Light</vt:lpstr>
      <vt:lpstr>Roboto</vt:lpstr>
      <vt:lpstr>Calibri</vt:lpstr>
      <vt:lpstr>Barlow</vt:lpstr>
      <vt:lpstr>Fira Sans Extra Condensed Medium</vt:lpstr>
      <vt:lpstr>Kodchasan Medium</vt:lpstr>
      <vt:lpstr>Raleway SemiBold</vt:lpstr>
      <vt:lpstr>Roboto Condensed Light</vt:lpstr>
      <vt:lpstr>Century Gothic</vt:lpstr>
      <vt:lpstr>World Creativity Day by Slidesgo</vt:lpstr>
      <vt:lpstr>Office Theme</vt:lpstr>
      <vt:lpstr>Presentación de PowerPoint</vt:lpstr>
      <vt:lpstr>Objetivo del curso</vt:lpstr>
      <vt:lpstr>Contenido temático</vt:lpstr>
      <vt:lpstr>Presentación de PowerPoint</vt:lpstr>
      <vt:lpstr>Actividad de presentación</vt:lpstr>
      <vt:lpstr>Presentación de PowerPoint</vt:lpstr>
      <vt:lpstr>Conceptos básicos de género</vt:lpstr>
      <vt:lpstr>Actividad</vt:lpstr>
      <vt:lpstr>Presentación de PowerPoint</vt:lpstr>
      <vt:lpstr>Diferencias sexo-género</vt:lpstr>
      <vt:lpstr>Roles de género</vt:lpstr>
      <vt:lpstr>Presentación de PowerPoint</vt:lpstr>
      <vt:lpstr>Estereotipos</vt:lpstr>
      <vt:lpstr>Presentación de PowerPoint</vt:lpstr>
      <vt:lpstr>Presentación de PowerPoint</vt:lpstr>
      <vt:lpstr>Presentación de PowerPoint</vt:lpstr>
      <vt:lpstr>Presentación de PowerPoint</vt:lpstr>
      <vt:lpstr>Retomando…</vt:lpstr>
      <vt:lpstr>Género</vt:lpstr>
      <vt:lpstr>Sistema sexo género</vt:lpstr>
      <vt:lpstr>Presentación de PowerPoint</vt:lpstr>
      <vt:lpstr>Perspectiva de género</vt:lpstr>
      <vt:lpstr>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Diferentes pero iguales</vt:lpstr>
      <vt:lpstr>Presentación de PowerPoint</vt:lpstr>
      <vt:lpstr>Presentación de PowerPoint</vt:lpstr>
      <vt:lpstr>PRINCIPIO DE NO DISCRIMINACIÓN </vt:lpstr>
      <vt:lpstr>DISCRIMINACIÓN </vt:lpstr>
      <vt:lpstr>Sistema sociocultural</vt:lpstr>
      <vt:lpstr>Presentación de PowerPoint</vt:lpstr>
      <vt:lpstr>Presentación de PowerPoint</vt:lpstr>
      <vt:lpstr>Fuente: 212._Oficio_Remisión_MD_Acdo_045ProtocoloIgualdad.pdf </vt:lpstr>
      <vt:lpstr>Actividad  complementaria</vt:lpstr>
      <vt:lpstr>Actividad  complementaria Video: </vt:lpstr>
      <vt:lpstr>Actividad  complementaria Vídeo: https://www.youtube.com/watch?v=ttI7fzr2-6M  https://www.youtube.com/watch?v=9mc2ACfaMwI https://www.youtube.com/watch?v=DLdfBwOYJGQ 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SESIONES</dc:title>
  <dc:creator>Hortensia Vásquez</dc:creator>
  <cp:lastModifiedBy>Martha María Juárez Pérez</cp:lastModifiedBy>
  <cp:revision>3</cp:revision>
  <dcterms:modified xsi:type="dcterms:W3CDTF">2024-04-17T18:36:27Z</dcterms:modified>
</cp:coreProperties>
</file>