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crdownload"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4"/>
  </p:notesMasterIdLst>
  <p:handoutMasterIdLst>
    <p:handoutMasterId r:id="rId35"/>
  </p:handoutMasterIdLst>
  <p:sldIdLst>
    <p:sldId id="256" r:id="rId2"/>
    <p:sldId id="334" r:id="rId3"/>
    <p:sldId id="277" r:id="rId4"/>
    <p:sldId id="309" r:id="rId5"/>
    <p:sldId id="279" r:id="rId6"/>
    <p:sldId id="264" r:id="rId7"/>
    <p:sldId id="305" r:id="rId8"/>
    <p:sldId id="306" r:id="rId9"/>
    <p:sldId id="307" r:id="rId10"/>
    <p:sldId id="308" r:id="rId11"/>
    <p:sldId id="262" r:id="rId12"/>
    <p:sldId id="263" r:id="rId13"/>
    <p:sldId id="283" r:id="rId14"/>
    <p:sldId id="323" r:id="rId15"/>
    <p:sldId id="317" r:id="rId16"/>
    <p:sldId id="318" r:id="rId17"/>
    <p:sldId id="319" r:id="rId18"/>
    <p:sldId id="259" r:id="rId19"/>
    <p:sldId id="321" r:id="rId20"/>
    <p:sldId id="326" r:id="rId21"/>
    <p:sldId id="327" r:id="rId22"/>
    <p:sldId id="329" r:id="rId23"/>
    <p:sldId id="331" r:id="rId24"/>
    <p:sldId id="332" r:id="rId25"/>
    <p:sldId id="333" r:id="rId26"/>
    <p:sldId id="325" r:id="rId27"/>
    <p:sldId id="296" r:id="rId28"/>
    <p:sldId id="310" r:id="rId29"/>
    <p:sldId id="313" r:id="rId30"/>
    <p:sldId id="314" r:id="rId31"/>
    <p:sldId id="315" r:id="rId32"/>
    <p:sldId id="286"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1" d="100"/>
          <a:sy n="151" d="100"/>
        </p:scale>
        <p:origin x="456" y="138"/>
      </p:cViewPr>
      <p:guideLst>
        <p:guide orient="horz" pos="1620"/>
        <p:guide pos="2880"/>
      </p:guideLst>
    </p:cSldViewPr>
  </p:slideViewPr>
  <p:notesTextViewPr>
    <p:cViewPr>
      <p:scale>
        <a:sx n="1" d="1"/>
        <a:sy n="1" d="1"/>
      </p:scale>
      <p:origin x="0" y="0"/>
    </p:cViewPr>
  </p:notesTextViewPr>
  <p:notesViewPr>
    <p:cSldViewPr snapToGrid="0">
      <p:cViewPr varScale="1">
        <p:scale>
          <a:sx n="54" d="100"/>
          <a:sy n="54" d="100"/>
        </p:scale>
        <p:origin x="21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A57D2-97F8-45DE-A046-A44A19ED3263}" type="datetimeFigureOut">
              <a:rPr lang="id-ID" smtClean="0"/>
              <a:t>07/03/2024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3FB35B-0EF4-4DF7-A453-616E705A387B}" type="slidenum">
              <a:rPr lang="id-ID" smtClean="0"/>
              <a:t>‹Nº›</a:t>
            </a:fld>
            <a:endParaRPr lang="id-ID"/>
          </a:p>
        </p:txBody>
      </p:sp>
    </p:spTree>
    <p:extLst>
      <p:ext uri="{BB962C8B-B14F-4D97-AF65-F5344CB8AC3E}">
        <p14:creationId xmlns:p14="http://schemas.microsoft.com/office/powerpoint/2010/main" val="26339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EDC7E-5773-4865-929D-C834445627CE}" type="datetimeFigureOut">
              <a:rPr lang="es-MX" smtClean="0"/>
              <a:t>07/03/2024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61134-17D6-4491-ADA1-902948C9ACCA}" type="slidenum">
              <a:rPr lang="es-MX" smtClean="0"/>
              <a:t>‹Nº›</a:t>
            </a:fld>
            <a:endParaRPr lang="es-MX"/>
          </a:p>
        </p:txBody>
      </p:sp>
    </p:spTree>
    <p:extLst>
      <p:ext uri="{BB962C8B-B14F-4D97-AF65-F5344CB8AC3E}">
        <p14:creationId xmlns:p14="http://schemas.microsoft.com/office/powerpoint/2010/main" val="323181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BD6D1999-FA9A-6A53-84A1-9875C86FB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40808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7" name="Gráfico 6">
            <a:extLst>
              <a:ext uri="{FF2B5EF4-FFF2-40B4-BE49-F238E27FC236}">
                <a16:creationId xmlns:a16="http://schemas.microsoft.com/office/drawing/2014/main" id="{868F8E2D-4B9C-177B-DFFE-B46EB9867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155220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10589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1" y="0"/>
            <a:ext cx="9143999" cy="5143500"/>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27984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CA6A8AE6-6A2D-8E8A-9C18-CD9C518BE9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6940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9B452E-C772-4AB0-BFA5-88BF384E3CED}"/>
              </a:ext>
            </a:extLst>
          </p:cNvPr>
          <p:cNvSpPr/>
          <p:nvPr userDrawn="1"/>
        </p:nvSpPr>
        <p:spPr>
          <a:xfrm>
            <a:off x="5634204" y="0"/>
            <a:ext cx="2900097" cy="51435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Picture Placeholder 4">
            <a:extLst>
              <a:ext uri="{FF2B5EF4-FFF2-40B4-BE49-F238E27FC236}">
                <a16:creationId xmlns:a16="http://schemas.microsoft.com/office/drawing/2014/main" id="{1DEB04BA-C453-4F08-87A0-0A2FC0018C12}"/>
              </a:ext>
            </a:extLst>
          </p:cNvPr>
          <p:cNvSpPr>
            <a:spLocks noGrp="1"/>
          </p:cNvSpPr>
          <p:nvPr>
            <p:ph type="pic" sz="quarter" idx="18"/>
          </p:nvPr>
        </p:nvSpPr>
        <p:spPr>
          <a:xfrm>
            <a:off x="5025788" y="468352"/>
            <a:ext cx="2359107" cy="4215161"/>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4" name="Gráfico 3">
            <a:extLst>
              <a:ext uri="{FF2B5EF4-FFF2-40B4-BE49-F238E27FC236}">
                <a16:creationId xmlns:a16="http://schemas.microsoft.com/office/drawing/2014/main" id="{4F802C15-5C9E-C167-B9BD-E3B8D77FF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0902" y="255419"/>
            <a:ext cx="1423986" cy="425865"/>
          </a:xfrm>
          <a:prstGeom prst="rect">
            <a:avLst/>
          </a:prstGeom>
        </p:spPr>
      </p:pic>
    </p:spTree>
    <p:extLst>
      <p:ext uri="{BB962C8B-B14F-4D97-AF65-F5344CB8AC3E}">
        <p14:creationId xmlns:p14="http://schemas.microsoft.com/office/powerpoint/2010/main" val="162244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0D4BEC90-40B1-432A-8912-297F7BDCD0DD}"/>
              </a:ext>
            </a:extLst>
          </p:cNvPr>
          <p:cNvSpPr>
            <a:spLocks noGrp="1"/>
          </p:cNvSpPr>
          <p:nvPr>
            <p:ph type="pic" sz="quarter" idx="15"/>
          </p:nvPr>
        </p:nvSpPr>
        <p:spPr>
          <a:xfrm>
            <a:off x="983974" y="683241"/>
            <a:ext cx="3151298" cy="3777019"/>
          </a:xfrm>
          <a:prstGeom prst="rect">
            <a:avLst/>
          </a:prstGeom>
          <a:solidFill>
            <a:schemeClr val="bg1">
              <a:lumMod val="95000"/>
            </a:schemeClr>
          </a:solidFill>
        </p:spPr>
        <p:txBody>
          <a:bodyPr/>
          <a:lstStyle/>
          <a:p>
            <a:r>
              <a:rPr lang="es-ES"/>
              <a:t>Haga clic en el icono para agregar una imagen</a:t>
            </a:r>
            <a:endParaRPr lang="id-ID" dirty="0"/>
          </a:p>
        </p:txBody>
      </p:sp>
      <p:pic>
        <p:nvPicPr>
          <p:cNvPr id="4" name="Gráfico 3">
            <a:extLst>
              <a:ext uri="{FF2B5EF4-FFF2-40B4-BE49-F238E27FC236}">
                <a16:creationId xmlns:a16="http://schemas.microsoft.com/office/drawing/2014/main" id="{C1F21AE6-45AB-8D2F-2F3F-9BA92EA18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38514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0860B9-213B-421C-B448-89503C2B641B}"/>
              </a:ext>
            </a:extLst>
          </p:cNvPr>
          <p:cNvSpPr>
            <a:spLocks noGrp="1"/>
          </p:cNvSpPr>
          <p:nvPr>
            <p:ph type="pic" sz="quarter" idx="18"/>
          </p:nvPr>
        </p:nvSpPr>
        <p:spPr>
          <a:xfrm>
            <a:off x="4978616" y="1"/>
            <a:ext cx="3204118" cy="4415459"/>
          </a:xfrm>
          <a:prstGeom prst="rect">
            <a:avLst/>
          </a:prstGeom>
          <a:solidFill>
            <a:schemeClr val="bg1">
              <a:lumMod val="95000"/>
            </a:schemeClr>
          </a:solidFill>
        </p:spPr>
        <p:txBody>
          <a:bodyPr/>
          <a:lstStyle/>
          <a:p>
            <a:r>
              <a:rPr lang="es-ES"/>
              <a:t>Haga clic en el icono para agregar una imagen</a:t>
            </a:r>
            <a:endParaRPr lang="id-ID" dirty="0"/>
          </a:p>
        </p:txBody>
      </p:sp>
    </p:spTree>
    <p:extLst>
      <p:ext uri="{BB962C8B-B14F-4D97-AF65-F5344CB8AC3E}">
        <p14:creationId xmlns:p14="http://schemas.microsoft.com/office/powerpoint/2010/main" val="35859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3310A7-A858-42DE-886E-D5B96A02CF93}"/>
              </a:ext>
            </a:extLst>
          </p:cNvPr>
          <p:cNvSpPr>
            <a:spLocks noGrp="1"/>
          </p:cNvSpPr>
          <p:nvPr>
            <p:ph type="pic" sz="quarter" idx="18"/>
          </p:nvPr>
        </p:nvSpPr>
        <p:spPr>
          <a:xfrm>
            <a:off x="4985118" y="0"/>
            <a:ext cx="3039766" cy="5143500"/>
          </a:xfrm>
          <a:prstGeom prst="rect">
            <a:avLst/>
          </a:prstGeom>
          <a:solidFill>
            <a:schemeClr val="bg1">
              <a:lumMod val="95000"/>
            </a:schemeClr>
          </a:solidFill>
        </p:spPr>
        <p:txBody>
          <a:bodyPr/>
          <a:lstStyle/>
          <a:p>
            <a:r>
              <a:rPr lang="es-ES"/>
              <a:t>Haga clic en el icono para agregar una imagen</a:t>
            </a:r>
            <a:endParaRPr lang="id-ID" dirty="0"/>
          </a:p>
        </p:txBody>
      </p:sp>
    </p:spTree>
    <p:extLst>
      <p:ext uri="{BB962C8B-B14F-4D97-AF65-F5344CB8AC3E}">
        <p14:creationId xmlns:p14="http://schemas.microsoft.com/office/powerpoint/2010/main" val="6557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F43B17DD-AAB0-475E-3303-C3B3BEB0ED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106727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4" name="Freeform 3"/>
          <p:cNvSpPr/>
          <p:nvPr userDrawn="1"/>
        </p:nvSpPr>
        <p:spPr>
          <a:xfrm>
            <a:off x="0" y="1806622"/>
            <a:ext cx="2620370" cy="3336878"/>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lvl="0" algn="l" defTabSz="2166938">
              <a:lnSpc>
                <a:spcPct val="90000"/>
              </a:lnSpc>
              <a:spcBef>
                <a:spcPct val="0"/>
              </a:spcBef>
              <a:spcAft>
                <a:spcPct val="35000"/>
              </a:spcAft>
            </a:pPr>
            <a:endParaRPr lang="en-US" sz="4875" kern="1200"/>
          </a:p>
        </p:txBody>
      </p:sp>
      <p:sp>
        <p:nvSpPr>
          <p:cNvPr id="3"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859810" y="626945"/>
            <a:ext cx="3623480" cy="3889612"/>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5" name="Gráfico 4">
            <a:extLst>
              <a:ext uri="{FF2B5EF4-FFF2-40B4-BE49-F238E27FC236}">
                <a16:creationId xmlns:a16="http://schemas.microsoft.com/office/drawing/2014/main" id="{6C1FFE0C-A613-2B0D-AEB2-93FD5D21D0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423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A84B2EE4-7E79-13EA-6530-5DE6E34B02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6738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4" name="Freeform 3"/>
          <p:cNvSpPr/>
          <p:nvPr userDrawn="1"/>
        </p:nvSpPr>
        <p:spPr>
          <a:xfrm>
            <a:off x="6439340" y="1678675"/>
            <a:ext cx="1468253" cy="3070746"/>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7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lvl="0" algn="l" defTabSz="2166938">
              <a:lnSpc>
                <a:spcPct val="90000"/>
              </a:lnSpc>
              <a:spcBef>
                <a:spcPct val="0"/>
              </a:spcBef>
              <a:spcAft>
                <a:spcPct val="35000"/>
              </a:spcAft>
            </a:pPr>
            <a:endParaRPr lang="en-US" sz="4875" kern="1200"/>
          </a:p>
        </p:txBody>
      </p:sp>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5384042" y="85981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
        <p:nvSpPr>
          <p:cNvPr id="14"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5384042" y="2661315"/>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5" name="Gráfico 4">
            <a:extLst>
              <a:ext uri="{FF2B5EF4-FFF2-40B4-BE49-F238E27FC236}">
                <a16:creationId xmlns:a16="http://schemas.microsoft.com/office/drawing/2014/main" id="{273C7469-90E3-2161-3AC0-12C72C39A7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207" y="4536488"/>
            <a:ext cx="1423986" cy="425865"/>
          </a:xfrm>
          <a:prstGeom prst="rect">
            <a:avLst/>
          </a:prstGeom>
        </p:spPr>
      </p:pic>
    </p:spTree>
    <p:extLst>
      <p:ext uri="{BB962C8B-B14F-4D97-AF65-F5344CB8AC3E}">
        <p14:creationId xmlns:p14="http://schemas.microsoft.com/office/powerpoint/2010/main" val="22879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4084093" y="93146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sp>
        <p:nvSpPr>
          <p:cNvPr id="8"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6194687" y="2569191"/>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r>
              <a:rPr lang="es-ES"/>
              <a:t>Haga clic en el icono para agregar una imagen</a:t>
            </a:r>
            <a:endParaRPr lang="en-US"/>
          </a:p>
        </p:txBody>
      </p:sp>
      <p:pic>
        <p:nvPicPr>
          <p:cNvPr id="4" name="Gráfico 3">
            <a:extLst>
              <a:ext uri="{FF2B5EF4-FFF2-40B4-BE49-F238E27FC236}">
                <a16:creationId xmlns:a16="http://schemas.microsoft.com/office/drawing/2014/main" id="{30CE4CC5-9410-ED59-8A7A-44DAA383EB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207" y="4536488"/>
            <a:ext cx="1423986" cy="425865"/>
          </a:xfrm>
          <a:prstGeom prst="rect">
            <a:avLst/>
          </a:prstGeom>
        </p:spPr>
      </p:pic>
    </p:spTree>
    <p:extLst>
      <p:ext uri="{BB962C8B-B14F-4D97-AF65-F5344CB8AC3E}">
        <p14:creationId xmlns:p14="http://schemas.microsoft.com/office/powerpoint/2010/main" val="15554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8" name="Rectangle 7"/>
          <p:cNvSpPr/>
          <p:nvPr userDrawn="1"/>
        </p:nvSpPr>
        <p:spPr>
          <a:xfrm>
            <a:off x="0" y="2256091"/>
            <a:ext cx="9144000" cy="24220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Oval 6"/>
          <p:cNvSpPr/>
          <p:nvPr userDrawn="1"/>
        </p:nvSpPr>
        <p:spPr>
          <a:xfrm>
            <a:off x="1058468" y="851532"/>
            <a:ext cx="2799498" cy="2799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Picture Placeholder 5"/>
          <p:cNvSpPr>
            <a:spLocks noGrp="1"/>
          </p:cNvSpPr>
          <p:nvPr>
            <p:ph type="pic" sz="quarter" idx="10"/>
          </p:nvPr>
        </p:nvSpPr>
        <p:spPr>
          <a:xfrm>
            <a:off x="1132679" y="925743"/>
            <a:ext cx="2651078" cy="2651078"/>
          </a:xfrm>
          <a:custGeom>
            <a:avLst/>
            <a:gdLst>
              <a:gd name="connsiteX0" fmla="*/ 1624084 w 3248168"/>
              <a:gd name="connsiteY0" fmla="*/ 0 h 3248168"/>
              <a:gd name="connsiteX1" fmla="*/ 3248168 w 3248168"/>
              <a:gd name="connsiteY1" fmla="*/ 1624084 h 3248168"/>
              <a:gd name="connsiteX2" fmla="*/ 1624084 w 3248168"/>
              <a:gd name="connsiteY2" fmla="*/ 3248168 h 3248168"/>
              <a:gd name="connsiteX3" fmla="*/ 0 w 3248168"/>
              <a:gd name="connsiteY3" fmla="*/ 1624084 h 3248168"/>
              <a:gd name="connsiteX4" fmla="*/ 1624084 w 3248168"/>
              <a:gd name="connsiteY4" fmla="*/ 0 h 3248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168" h="3248168">
                <a:moveTo>
                  <a:pt x="1624084" y="0"/>
                </a:moveTo>
                <a:cubicBezTo>
                  <a:pt x="2521041" y="0"/>
                  <a:pt x="3248168" y="727127"/>
                  <a:pt x="3248168" y="1624084"/>
                </a:cubicBezTo>
                <a:cubicBezTo>
                  <a:pt x="3248168" y="2521041"/>
                  <a:pt x="2521041" y="3248168"/>
                  <a:pt x="1624084" y="3248168"/>
                </a:cubicBezTo>
                <a:cubicBezTo>
                  <a:pt x="727127" y="3248168"/>
                  <a:pt x="0" y="2521041"/>
                  <a:pt x="0" y="1624084"/>
                </a:cubicBezTo>
                <a:cubicBezTo>
                  <a:pt x="0" y="727127"/>
                  <a:pt x="727127" y="0"/>
                  <a:pt x="1624084" y="0"/>
                </a:cubicBezTo>
                <a:close/>
              </a:path>
            </a:pathLst>
          </a:custGeom>
          <a:solidFill>
            <a:schemeClr val="bg1">
              <a:lumMod val="95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15956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pic>
        <p:nvPicPr>
          <p:cNvPr id="7" name="Gráfico 6">
            <a:extLst>
              <a:ext uri="{FF2B5EF4-FFF2-40B4-BE49-F238E27FC236}">
                <a16:creationId xmlns:a16="http://schemas.microsoft.com/office/drawing/2014/main" id="{F4CF69C5-66B2-0FF7-1F00-3EAF8442F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4541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7238CCD9-17E0-3CD8-AE36-B34196FE1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56202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pic>
        <p:nvPicPr>
          <p:cNvPr id="10" name="Gráfico 9">
            <a:extLst>
              <a:ext uri="{FF2B5EF4-FFF2-40B4-BE49-F238E27FC236}">
                <a16:creationId xmlns:a16="http://schemas.microsoft.com/office/drawing/2014/main" id="{A6E3DD57-8A55-9540-9903-CC7214870F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694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pic>
        <p:nvPicPr>
          <p:cNvPr id="6" name="Gráfico 5">
            <a:extLst>
              <a:ext uri="{FF2B5EF4-FFF2-40B4-BE49-F238E27FC236}">
                <a16:creationId xmlns:a16="http://schemas.microsoft.com/office/drawing/2014/main" id="{59BB2E38-6DB5-100F-8042-10BCFB374C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72001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pic>
        <p:nvPicPr>
          <p:cNvPr id="5" name="Gráfico 4">
            <a:extLst>
              <a:ext uri="{FF2B5EF4-FFF2-40B4-BE49-F238E27FC236}">
                <a16:creationId xmlns:a16="http://schemas.microsoft.com/office/drawing/2014/main" id="{8D58BEF9-AAAE-67FB-53C4-11549292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5882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4E265CF9-44FC-721C-8E60-4716AD13CB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206828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pic>
        <p:nvPicPr>
          <p:cNvPr id="8" name="Gráfico 7">
            <a:extLst>
              <a:ext uri="{FF2B5EF4-FFF2-40B4-BE49-F238E27FC236}">
                <a16:creationId xmlns:a16="http://schemas.microsoft.com/office/drawing/2014/main" id="{42D395ED-5126-D22B-70C8-7E83DF6C64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6650" y="4341398"/>
            <a:ext cx="1423986" cy="425865"/>
          </a:xfrm>
          <a:prstGeom prst="rect">
            <a:avLst/>
          </a:prstGeom>
        </p:spPr>
      </p:pic>
    </p:spTree>
    <p:extLst>
      <p:ext uri="{BB962C8B-B14F-4D97-AF65-F5344CB8AC3E}">
        <p14:creationId xmlns:p14="http://schemas.microsoft.com/office/powerpoint/2010/main" val="84670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3/7/2024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5519964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3" r:id="rId14"/>
    <p:sldLayoutId id="2147483705" r:id="rId15"/>
    <p:sldLayoutId id="2147483706" r:id="rId16"/>
    <p:sldLayoutId id="2147483711" r:id="rId17"/>
    <p:sldLayoutId id="2147483719" r:id="rId18"/>
    <p:sldLayoutId id="2147483722" r:id="rId19"/>
    <p:sldLayoutId id="2147483723" r:id="rId20"/>
    <p:sldLayoutId id="2147483680" r:id="rId21"/>
    <p:sldLayoutId id="2147483724"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cutt.ly/bJS8oNh"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crdownload"/><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hyperlink" Target="https://comunicacionsocial.senado.gob.mx/informacion/comunicados/8200-avala-senado-reforma-para-garantizar-derechos-laborales-de-trabajadores-del-arte"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genero.congresocdmx.gob.mx/" TargetMode="External"/><Relationship Id="rId2" Type="http://schemas.openxmlformats.org/officeDocument/2006/relationships/hyperlink" Target="mailto:celig@congresocdmx.gob.mx" TargetMode="External"/><Relationship Id="rId1" Type="http://schemas.openxmlformats.org/officeDocument/2006/relationships/slideLayout" Target="../slideLayouts/slideLayout18.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92D2736-48C3-4AEC-8FC0-33051F5F20B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p:spPr>
      </p:pic>
      <p:sp>
        <p:nvSpPr>
          <p:cNvPr id="22" name="Rectangle 21">
            <a:extLst>
              <a:ext uri="{FF2B5EF4-FFF2-40B4-BE49-F238E27FC236}">
                <a16:creationId xmlns:a16="http://schemas.microsoft.com/office/drawing/2014/main" id="{C9F3E972-2179-4F31-8285-CB09F61D1DB3}"/>
              </a:ext>
            </a:extLst>
          </p:cNvPr>
          <p:cNvSpPr/>
          <p:nvPr/>
        </p:nvSpPr>
        <p:spPr>
          <a:xfrm>
            <a:off x="0" y="-534887"/>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Rectangle 4">
            <a:extLst>
              <a:ext uri="{FF2B5EF4-FFF2-40B4-BE49-F238E27FC236}">
                <a16:creationId xmlns:a16="http://schemas.microsoft.com/office/drawing/2014/main" id="{C843C891-99BD-4FAF-BAC0-3777E01E5C32}"/>
              </a:ext>
            </a:extLst>
          </p:cNvPr>
          <p:cNvSpPr/>
          <p:nvPr/>
        </p:nvSpPr>
        <p:spPr>
          <a:xfrm>
            <a:off x="1479550" y="222251"/>
            <a:ext cx="6110887" cy="1446550"/>
          </a:xfrm>
          <a:prstGeom prst="rect">
            <a:avLst/>
          </a:prstGeom>
        </p:spPr>
        <p:txBody>
          <a:bodyPr wrap="square">
            <a:spAutoFit/>
          </a:bodyPr>
          <a:lstStyle/>
          <a:p>
            <a:pPr algn="ctr"/>
            <a:r>
              <a:rPr lang="es-MX" sz="2200" b="1" dirty="0">
                <a:solidFill>
                  <a:schemeClr val="bg1"/>
                </a:solidFill>
              </a:rPr>
              <a:t>Presentación del estudio: Las mujeres en el arte y la cultura en México: análisis y propuestas para el fortalecimiento de sus derechos (2022)</a:t>
            </a:r>
            <a:endParaRPr lang="en-US" sz="2200" b="1" dirty="0">
              <a:solidFill>
                <a:schemeClr val="bg1"/>
              </a:solidFill>
              <a:latin typeface="+mj-lt"/>
              <a:cs typeface="Segoe UI" panose="020B0502040204020203" pitchFamily="34" charset="0"/>
            </a:endParaRPr>
          </a:p>
        </p:txBody>
      </p:sp>
      <p:sp>
        <p:nvSpPr>
          <p:cNvPr id="6" name="Rectángulo 5">
            <a:extLst>
              <a:ext uri="{FF2B5EF4-FFF2-40B4-BE49-F238E27FC236}">
                <a16:creationId xmlns:a16="http://schemas.microsoft.com/office/drawing/2014/main" id="{D198936A-9EB8-4DCD-81FC-3D0477A3CD69}"/>
              </a:ext>
            </a:extLst>
          </p:cNvPr>
          <p:cNvSpPr/>
          <p:nvPr/>
        </p:nvSpPr>
        <p:spPr>
          <a:xfrm>
            <a:off x="-9939" y="4304398"/>
            <a:ext cx="9195912" cy="107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Gráfico 2">
            <a:extLst>
              <a:ext uri="{FF2B5EF4-FFF2-40B4-BE49-F238E27FC236}">
                <a16:creationId xmlns:a16="http://schemas.microsoft.com/office/drawing/2014/main" id="{89BA561E-43DA-75ED-B506-7732478AB1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8976" y="4532244"/>
            <a:ext cx="2706049" cy="609970"/>
          </a:xfrm>
          <a:prstGeom prst="rect">
            <a:avLst/>
          </a:prstGeom>
        </p:spPr>
      </p:pic>
      <p:sp>
        <p:nvSpPr>
          <p:cNvPr id="8" name="CuadroTexto 7">
            <a:extLst>
              <a:ext uri="{FF2B5EF4-FFF2-40B4-BE49-F238E27FC236}">
                <a16:creationId xmlns:a16="http://schemas.microsoft.com/office/drawing/2014/main" id="{9242B78B-CEB8-42BA-9F89-7D3806B9B154}"/>
              </a:ext>
            </a:extLst>
          </p:cNvPr>
          <p:cNvSpPr txBox="1"/>
          <p:nvPr/>
        </p:nvSpPr>
        <p:spPr>
          <a:xfrm>
            <a:off x="1073150" y="2549049"/>
            <a:ext cx="7308850" cy="1600438"/>
          </a:xfrm>
          <a:prstGeom prst="rect">
            <a:avLst/>
          </a:prstGeom>
          <a:solidFill>
            <a:schemeClr val="accent5">
              <a:lumMod val="50000"/>
            </a:schemeClr>
          </a:solidFill>
        </p:spPr>
        <p:txBody>
          <a:bodyPr wrap="square">
            <a:spAutoFit/>
          </a:bodyPr>
          <a:lstStyle/>
          <a:p>
            <a:pPr algn="ctr"/>
            <a:r>
              <a:rPr lang="es-MX" sz="1400" b="1" dirty="0">
                <a:solidFill>
                  <a:schemeClr val="bg1"/>
                </a:solidFill>
              </a:rPr>
              <a:t>Cátedra de investigación: Producción empresarial en artes y diseño </a:t>
            </a:r>
          </a:p>
          <a:p>
            <a:pPr algn="ctr"/>
            <a:endParaRPr lang="es-MX" sz="1400" dirty="0">
              <a:solidFill>
                <a:schemeClr val="bg1"/>
              </a:solidFill>
            </a:endParaRPr>
          </a:p>
          <a:p>
            <a:pPr algn="ctr"/>
            <a:r>
              <a:rPr lang="es-MX" sz="1400" b="1" dirty="0">
                <a:solidFill>
                  <a:schemeClr val="bg1"/>
                </a:solidFill>
              </a:rPr>
              <a:t>Tema: Derechos, legislación y trabajo de mujeres creadoras</a:t>
            </a:r>
          </a:p>
          <a:p>
            <a:pPr algn="ctr"/>
            <a:endParaRPr lang="es-MX" sz="1400" dirty="0">
              <a:solidFill>
                <a:schemeClr val="bg1"/>
              </a:solidFill>
            </a:endParaRPr>
          </a:p>
          <a:p>
            <a:pPr algn="ctr"/>
            <a:r>
              <a:rPr lang="es-MX" sz="1400" b="1" dirty="0">
                <a:solidFill>
                  <a:schemeClr val="bg1"/>
                </a:solidFill>
              </a:rPr>
              <a:t>UNAM. Facultad de Artes y Diseño  </a:t>
            </a:r>
          </a:p>
          <a:p>
            <a:pPr algn="ctr"/>
            <a:endParaRPr lang="es-MX" sz="1400" b="1" dirty="0">
              <a:solidFill>
                <a:schemeClr val="bg1"/>
              </a:solidFill>
            </a:endParaRPr>
          </a:p>
          <a:p>
            <a:pPr algn="ctr"/>
            <a:r>
              <a:rPr lang="es-MX" sz="1400" b="1" dirty="0">
                <a:solidFill>
                  <a:schemeClr val="bg1"/>
                </a:solidFill>
              </a:rPr>
              <a:t>7 de marzo de 2024</a:t>
            </a:r>
          </a:p>
        </p:txBody>
      </p:sp>
    </p:spTree>
    <p:extLst>
      <p:ext uri="{BB962C8B-B14F-4D97-AF65-F5344CB8AC3E}">
        <p14:creationId xmlns:p14="http://schemas.microsoft.com/office/powerpoint/2010/main" val="13746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634621" y="330200"/>
            <a:ext cx="5340729" cy="3108543"/>
          </a:xfrm>
          <a:prstGeom prst="rect">
            <a:avLst/>
          </a:prstGeom>
          <a:noFill/>
        </p:spPr>
        <p:txBody>
          <a:bodyPr wrap="square" rtlCol="0">
            <a:spAutoFit/>
          </a:bodyPr>
          <a:lstStyle/>
          <a:p>
            <a:r>
              <a:rPr lang="es-MX" b="1" dirty="0"/>
              <a:t>Diagnóstico</a:t>
            </a:r>
          </a:p>
          <a:p>
            <a:endParaRPr lang="es-MX" b="1" dirty="0"/>
          </a:p>
          <a:p>
            <a:r>
              <a:rPr lang="es-MX" b="1" i="1" dirty="0"/>
              <a:t>Tendencias del Empleo Profesional. Segundo trimestre 2021</a:t>
            </a:r>
          </a:p>
          <a:p>
            <a:endParaRPr lang="es-MX" b="1" i="1" dirty="0"/>
          </a:p>
          <a:p>
            <a:r>
              <a:rPr lang="es-MX" dirty="0"/>
              <a:t>Observatorio Laboral del gobierno federal:</a:t>
            </a:r>
          </a:p>
          <a:p>
            <a:r>
              <a:rPr lang="es-MX" dirty="0"/>
              <a:t>las áreas profesionales que presentan </a:t>
            </a:r>
            <a:r>
              <a:rPr lang="es-MX" b="1" i="1" dirty="0"/>
              <a:t>los niveles de ingreso mensuales más bajos</a:t>
            </a:r>
            <a:r>
              <a:rPr lang="es-MX" dirty="0"/>
              <a:t> son </a:t>
            </a:r>
            <a:r>
              <a:rPr lang="es-MX" b="1" dirty="0"/>
              <a:t>Artes $11,171 </a:t>
            </a:r>
            <a:r>
              <a:rPr lang="es-MX" dirty="0"/>
              <a:t> y Educación  $10,857</a:t>
            </a:r>
            <a:endParaRPr lang="es-MX" sz="1600" dirty="0"/>
          </a:p>
          <a:p>
            <a:endParaRPr lang="es-MX" sz="1600" dirty="0"/>
          </a:p>
          <a:p>
            <a:endParaRPr lang="es-MX" dirty="0"/>
          </a:p>
        </p:txBody>
      </p:sp>
    </p:spTree>
    <p:extLst>
      <p:ext uri="{BB962C8B-B14F-4D97-AF65-F5344CB8AC3E}">
        <p14:creationId xmlns:p14="http://schemas.microsoft.com/office/powerpoint/2010/main" val="1259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92C883F-D244-47CC-A871-2CC2756A0A22}"/>
              </a:ext>
            </a:extLst>
          </p:cNvPr>
          <p:cNvPicPr>
            <a:picLocks noChangeAspect="1"/>
          </p:cNvPicPr>
          <p:nvPr/>
        </p:nvPicPr>
        <p:blipFill>
          <a:blip r:embed="rId2"/>
          <a:stretch>
            <a:fillRect/>
          </a:stretch>
        </p:blipFill>
        <p:spPr>
          <a:xfrm>
            <a:off x="890125" y="750018"/>
            <a:ext cx="4304176" cy="3358057"/>
          </a:xfrm>
          <a:prstGeom prst="rect">
            <a:avLst/>
          </a:prstGeom>
        </p:spPr>
      </p:pic>
      <p:sp>
        <p:nvSpPr>
          <p:cNvPr id="7" name="CuadroTexto 6">
            <a:extLst>
              <a:ext uri="{FF2B5EF4-FFF2-40B4-BE49-F238E27FC236}">
                <a16:creationId xmlns:a16="http://schemas.microsoft.com/office/drawing/2014/main" id="{3CE53D8D-C83F-4E68-ADAD-345313A232A6}"/>
              </a:ext>
            </a:extLst>
          </p:cNvPr>
          <p:cNvSpPr txBox="1"/>
          <p:nvPr/>
        </p:nvSpPr>
        <p:spPr>
          <a:xfrm>
            <a:off x="260350" y="4343400"/>
            <a:ext cx="6263253" cy="523220"/>
          </a:xfrm>
          <a:prstGeom prst="rect">
            <a:avLst/>
          </a:prstGeom>
          <a:noFill/>
        </p:spPr>
        <p:txBody>
          <a:bodyPr wrap="none" rtlCol="0">
            <a:spAutoFit/>
          </a:bodyPr>
          <a:lstStyle/>
          <a:p>
            <a:r>
              <a:rPr lang="es-MX" sz="1000" dirty="0"/>
              <a:t>Cuadro tomado de: Sánchez G., Romero J. y Reyes, J. (2019) elaborado con datos del INEGI de 2017 y 2018. </a:t>
            </a:r>
          </a:p>
          <a:p>
            <a:endParaRPr lang="es-MX" dirty="0"/>
          </a:p>
        </p:txBody>
      </p:sp>
    </p:spTree>
    <p:extLst>
      <p:ext uri="{BB962C8B-B14F-4D97-AF65-F5344CB8AC3E}">
        <p14:creationId xmlns:p14="http://schemas.microsoft.com/office/powerpoint/2010/main" val="288778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9B452E-C772-4AB0-BFA5-88BF384E3CED}"/>
              </a:ext>
            </a:extLst>
          </p:cNvPr>
          <p:cNvSpPr/>
          <p:nvPr/>
        </p:nvSpPr>
        <p:spPr>
          <a:xfrm>
            <a:off x="1" y="2221173"/>
            <a:ext cx="900752" cy="22390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CuadroTexto 3">
            <a:extLst>
              <a:ext uri="{FF2B5EF4-FFF2-40B4-BE49-F238E27FC236}">
                <a16:creationId xmlns:a16="http://schemas.microsoft.com/office/drawing/2014/main" id="{657B8EED-2BC8-45CA-91AE-0AC7596822DB}"/>
              </a:ext>
            </a:extLst>
          </p:cNvPr>
          <p:cNvSpPr txBox="1"/>
          <p:nvPr/>
        </p:nvSpPr>
        <p:spPr>
          <a:xfrm>
            <a:off x="611706" y="123659"/>
            <a:ext cx="8365110" cy="369332"/>
          </a:xfrm>
          <a:prstGeom prst="rect">
            <a:avLst/>
          </a:prstGeom>
          <a:noFill/>
        </p:spPr>
        <p:txBody>
          <a:bodyPr wrap="none" rtlCol="0">
            <a:spAutoFit/>
          </a:bodyPr>
          <a:lstStyle/>
          <a:p>
            <a:r>
              <a:rPr lang="es-MX" b="1" dirty="0"/>
              <a:t>Indicadores sociodemográficos y educativos de los artistas en México, 2018</a:t>
            </a:r>
            <a:endParaRPr lang="es-MX" dirty="0"/>
          </a:p>
        </p:txBody>
      </p:sp>
      <p:sp>
        <p:nvSpPr>
          <p:cNvPr id="5" name="CuadroTexto 4">
            <a:extLst>
              <a:ext uri="{FF2B5EF4-FFF2-40B4-BE49-F238E27FC236}">
                <a16:creationId xmlns:a16="http://schemas.microsoft.com/office/drawing/2014/main" id="{3D04CAB3-0DFF-4013-98A1-EA0AEFFC4A7B}"/>
              </a:ext>
            </a:extLst>
          </p:cNvPr>
          <p:cNvSpPr txBox="1"/>
          <p:nvPr/>
        </p:nvSpPr>
        <p:spPr>
          <a:xfrm>
            <a:off x="1114023" y="4650509"/>
            <a:ext cx="5705340" cy="369332"/>
          </a:xfrm>
          <a:prstGeom prst="rect">
            <a:avLst/>
          </a:prstGeom>
          <a:noFill/>
        </p:spPr>
        <p:txBody>
          <a:bodyPr wrap="square" rtlCol="0">
            <a:spAutoFit/>
          </a:bodyPr>
          <a:lstStyle/>
          <a:p>
            <a:r>
              <a:rPr lang="es-ES" sz="1000" dirty="0"/>
              <a:t>Cuadro tomado de: Sánchez G., Romero J. y Reyes, J. (2019) elaborado con datos del INEGI 2018</a:t>
            </a:r>
            <a:r>
              <a:rPr lang="es-ES" dirty="0"/>
              <a:t>. </a:t>
            </a:r>
            <a:endParaRPr lang="es-MX" dirty="0"/>
          </a:p>
        </p:txBody>
      </p:sp>
      <p:pic>
        <p:nvPicPr>
          <p:cNvPr id="8" name="Imagen 7">
            <a:extLst>
              <a:ext uri="{FF2B5EF4-FFF2-40B4-BE49-F238E27FC236}">
                <a16:creationId xmlns:a16="http://schemas.microsoft.com/office/drawing/2014/main" id="{D617138C-5673-4E52-8487-84FA22D9B5AB}"/>
              </a:ext>
            </a:extLst>
          </p:cNvPr>
          <p:cNvPicPr>
            <a:picLocks noChangeAspect="1"/>
          </p:cNvPicPr>
          <p:nvPr/>
        </p:nvPicPr>
        <p:blipFill>
          <a:blip r:embed="rId2"/>
          <a:stretch>
            <a:fillRect/>
          </a:stretch>
        </p:blipFill>
        <p:spPr>
          <a:xfrm>
            <a:off x="1205508" y="879936"/>
            <a:ext cx="5868392" cy="2971337"/>
          </a:xfrm>
          <a:prstGeom prst="rect">
            <a:avLst/>
          </a:prstGeom>
        </p:spPr>
      </p:pic>
    </p:spTree>
    <p:extLst>
      <p:ext uri="{BB962C8B-B14F-4D97-AF65-F5344CB8AC3E}">
        <p14:creationId xmlns:p14="http://schemas.microsoft.com/office/powerpoint/2010/main" val="32381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79BAF8B1-C280-44A7-8B82-FDDCDD860FB3}"/>
              </a:ext>
            </a:extLst>
          </p:cNvPr>
          <p:cNvSpPr txBox="1"/>
          <p:nvPr/>
        </p:nvSpPr>
        <p:spPr>
          <a:xfrm>
            <a:off x="3009900" y="1016000"/>
            <a:ext cx="5296974" cy="2862322"/>
          </a:xfrm>
          <a:prstGeom prst="rect">
            <a:avLst/>
          </a:prstGeom>
          <a:noFill/>
        </p:spPr>
        <p:txBody>
          <a:bodyPr wrap="square" rtlCol="0">
            <a:spAutoFit/>
          </a:bodyPr>
          <a:lstStyle/>
          <a:p>
            <a:r>
              <a:rPr lang="es-MX" dirty="0"/>
              <a:t>Bailarinas y coreógrafas, (74%), </a:t>
            </a:r>
          </a:p>
          <a:p>
            <a:r>
              <a:rPr lang="es-MX" dirty="0"/>
              <a:t>Escenógrafas (55%), </a:t>
            </a:r>
          </a:p>
          <a:p>
            <a:r>
              <a:rPr lang="es-MX" dirty="0"/>
              <a:t>Dibujantes y diseñadoras (54.6) </a:t>
            </a:r>
          </a:p>
          <a:p>
            <a:r>
              <a:rPr lang="es-MX" dirty="0"/>
              <a:t>Pintoras (52.8). </a:t>
            </a:r>
          </a:p>
          <a:p>
            <a:endParaRPr lang="es-MX" dirty="0"/>
          </a:p>
          <a:p>
            <a:r>
              <a:rPr lang="es-MX" dirty="0"/>
              <a:t>En contraste </a:t>
            </a:r>
            <a:r>
              <a:rPr lang="es-MX" i="1" dirty="0"/>
              <a:t>Compositores y arreglistas </a:t>
            </a:r>
            <a:r>
              <a:rPr lang="es-MX" dirty="0"/>
              <a:t>no registra participación de mujeres en esas actividades, y resulta mínima en la de </a:t>
            </a:r>
            <a:r>
              <a:rPr lang="es-MX" i="1" dirty="0"/>
              <a:t>Músicos, Escultores, Escritores y </a:t>
            </a:r>
            <a:r>
              <a:rPr lang="es-MX" b="1" i="1" dirty="0"/>
              <a:t>críticos (as) literarios</a:t>
            </a:r>
            <a:r>
              <a:rPr lang="es-MX" dirty="0"/>
              <a:t>. </a:t>
            </a:r>
          </a:p>
          <a:p>
            <a:endParaRPr lang="es-MX" dirty="0"/>
          </a:p>
        </p:txBody>
      </p:sp>
      <p:sp>
        <p:nvSpPr>
          <p:cNvPr id="4" name="CuadroTexto 3">
            <a:extLst>
              <a:ext uri="{FF2B5EF4-FFF2-40B4-BE49-F238E27FC236}">
                <a16:creationId xmlns:a16="http://schemas.microsoft.com/office/drawing/2014/main" id="{036D2A0E-E07F-459F-923D-523C92E57C89}"/>
              </a:ext>
            </a:extLst>
          </p:cNvPr>
          <p:cNvSpPr txBox="1"/>
          <p:nvPr/>
        </p:nvSpPr>
        <p:spPr>
          <a:xfrm>
            <a:off x="3987800" y="488950"/>
            <a:ext cx="2624436" cy="369332"/>
          </a:xfrm>
          <a:prstGeom prst="rect">
            <a:avLst/>
          </a:prstGeom>
          <a:noFill/>
        </p:spPr>
        <p:txBody>
          <a:bodyPr wrap="none" rtlCol="0">
            <a:spAutoFit/>
          </a:bodyPr>
          <a:lstStyle/>
          <a:p>
            <a:r>
              <a:rPr lang="es-MX" b="1" dirty="0"/>
              <a:t>Índice de feminización</a:t>
            </a:r>
          </a:p>
        </p:txBody>
      </p:sp>
    </p:spTree>
    <p:extLst>
      <p:ext uri="{BB962C8B-B14F-4D97-AF65-F5344CB8AC3E}">
        <p14:creationId xmlns:p14="http://schemas.microsoft.com/office/powerpoint/2010/main" val="34767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a:extLst>
              <a:ext uri="{FF2B5EF4-FFF2-40B4-BE49-F238E27FC236}">
                <a16:creationId xmlns:a16="http://schemas.microsoft.com/office/drawing/2014/main" id="{C9E78765-4457-24E7-231E-84E508E55B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pic>
      <p:sp>
        <p:nvSpPr>
          <p:cNvPr id="13" name="Rectangle 21">
            <a:extLst>
              <a:ext uri="{FF2B5EF4-FFF2-40B4-BE49-F238E27FC236}">
                <a16:creationId xmlns:a16="http://schemas.microsoft.com/office/drawing/2014/main" id="{37238C85-7D30-F5CB-8835-DE45729FD6C1}"/>
              </a:ext>
            </a:extLst>
          </p:cNvPr>
          <p:cNvSpPr/>
          <p:nvPr/>
        </p:nvSpPr>
        <p:spPr>
          <a:xfrm>
            <a:off x="-6976" y="-424045"/>
            <a:ext cx="9166468" cy="557899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Rounded Corners 7">
            <a:extLst>
              <a:ext uri="{FF2B5EF4-FFF2-40B4-BE49-F238E27FC236}">
                <a16:creationId xmlns:a16="http://schemas.microsoft.com/office/drawing/2014/main" id="{A29B452E-C772-4AB0-BFA5-88BF384E3CED}"/>
              </a:ext>
            </a:extLst>
          </p:cNvPr>
          <p:cNvSpPr/>
          <p:nvPr/>
        </p:nvSpPr>
        <p:spPr>
          <a:xfrm>
            <a:off x="400050" y="1977431"/>
            <a:ext cx="3457280" cy="1493438"/>
          </a:xfrm>
          <a:prstGeom prst="roundRect">
            <a:avLst>
              <a:gd name="adj" fmla="val 483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accent2"/>
                </a:solidFill>
              </a:rPr>
              <a:t>Marco legal</a:t>
            </a:r>
            <a:endParaRPr lang="es-MX" sz="1050" dirty="0"/>
          </a:p>
        </p:txBody>
      </p:sp>
      <p:sp>
        <p:nvSpPr>
          <p:cNvPr id="24" name="Rectangle 23">
            <a:extLst>
              <a:ext uri="{FF2B5EF4-FFF2-40B4-BE49-F238E27FC236}">
                <a16:creationId xmlns:a16="http://schemas.microsoft.com/office/drawing/2014/main" id="{A29B452E-C772-4AB0-BFA5-88BF384E3CED}"/>
              </a:ext>
            </a:extLst>
          </p:cNvPr>
          <p:cNvSpPr/>
          <p:nvPr/>
        </p:nvSpPr>
        <p:spPr>
          <a:xfrm>
            <a:off x="8669741" y="4708478"/>
            <a:ext cx="474258" cy="44647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100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3">
            <a:extLst>
              <a:ext uri="{FF2B5EF4-FFF2-40B4-BE49-F238E27FC236}">
                <a16:creationId xmlns:a16="http://schemas.microsoft.com/office/drawing/2014/main" id="{987FDF49-3D48-43FE-BDBF-BA1B4CDEF898}"/>
              </a:ext>
            </a:extLst>
          </p:cNvPr>
          <p:cNvSpPr/>
          <p:nvPr/>
        </p:nvSpPr>
        <p:spPr>
          <a:xfrm>
            <a:off x="2929003" y="1369756"/>
            <a:ext cx="1573595" cy="3032858"/>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600" dirty="0" err="1">
                <a:solidFill>
                  <a:schemeClr val="tx1">
                    <a:lumMod val="65000"/>
                    <a:lumOff val="35000"/>
                  </a:schemeClr>
                </a:solidFill>
              </a:rPr>
              <a:t>Articulo</a:t>
            </a:r>
            <a:r>
              <a:rPr lang="en-US" sz="600" dirty="0">
                <a:solidFill>
                  <a:schemeClr val="tx1">
                    <a:lumMod val="65000"/>
                    <a:lumOff val="35000"/>
                  </a:schemeClr>
                </a:solidFill>
              </a:rPr>
              <a:t> 15</a:t>
            </a:r>
            <a:r>
              <a:rPr lang="es-ES" sz="600" dirty="0">
                <a:solidFill>
                  <a:schemeClr val="tx1">
                    <a:lumMod val="65000"/>
                    <a:lumOff val="35000"/>
                  </a:schemeClr>
                </a:solidFill>
              </a:rPr>
              <a:t> 1. Los Estados Partes en el presente Pacto reconocen el derecho de toda persona a:</a:t>
            </a:r>
          </a:p>
          <a:p>
            <a:r>
              <a:rPr lang="es-ES" sz="600" dirty="0">
                <a:solidFill>
                  <a:schemeClr val="tx1">
                    <a:lumMod val="65000"/>
                    <a:lumOff val="35000"/>
                  </a:schemeClr>
                </a:solidFill>
              </a:rPr>
              <a:t> </a:t>
            </a:r>
            <a:endParaRPr lang="es-MX" sz="600" dirty="0">
              <a:solidFill>
                <a:schemeClr val="tx1">
                  <a:lumMod val="65000"/>
                  <a:lumOff val="35000"/>
                </a:schemeClr>
              </a:solidFill>
            </a:endParaRPr>
          </a:p>
          <a:p>
            <a:r>
              <a:rPr lang="es-ES" sz="600" dirty="0">
                <a:solidFill>
                  <a:schemeClr val="tx1">
                    <a:lumMod val="65000"/>
                    <a:lumOff val="35000"/>
                  </a:schemeClr>
                </a:solidFill>
              </a:rPr>
              <a:t>a) Participar en la vida cultural; </a:t>
            </a:r>
            <a:endParaRPr lang="es-MX" sz="600" dirty="0">
              <a:solidFill>
                <a:schemeClr val="tx1">
                  <a:lumMod val="65000"/>
                  <a:lumOff val="35000"/>
                </a:schemeClr>
              </a:solidFill>
            </a:endParaRPr>
          </a:p>
          <a:p>
            <a:r>
              <a:rPr lang="es-ES" sz="600" dirty="0">
                <a:solidFill>
                  <a:schemeClr val="tx1">
                    <a:lumMod val="65000"/>
                    <a:lumOff val="35000"/>
                  </a:schemeClr>
                </a:solidFill>
              </a:rPr>
              <a:t>b) Gozar de los beneficios del progreso científico y de sus aplicaciones; </a:t>
            </a:r>
            <a:endParaRPr lang="es-MX" sz="600" dirty="0">
              <a:solidFill>
                <a:schemeClr val="tx1">
                  <a:lumMod val="65000"/>
                  <a:lumOff val="35000"/>
                </a:schemeClr>
              </a:solidFill>
            </a:endParaRPr>
          </a:p>
          <a:p>
            <a:r>
              <a:rPr lang="es-ES" sz="600" dirty="0">
                <a:solidFill>
                  <a:schemeClr val="tx1">
                    <a:lumMod val="65000"/>
                    <a:lumOff val="35000"/>
                  </a:schemeClr>
                </a:solidFill>
              </a:rPr>
              <a:t>c) Beneficiarse de la protección de los intereses morales y materiales que le correspondan por razón de las producciones científicas, literarias o artísticas de que sea autora. </a:t>
            </a:r>
          </a:p>
          <a:p>
            <a:endParaRPr lang="es-MX" sz="600" dirty="0">
              <a:solidFill>
                <a:schemeClr val="tx1">
                  <a:lumMod val="65000"/>
                  <a:lumOff val="35000"/>
                </a:schemeClr>
              </a:solidFill>
            </a:endParaRPr>
          </a:p>
          <a:p>
            <a:r>
              <a:rPr lang="es-ES" sz="600" dirty="0">
                <a:solidFill>
                  <a:schemeClr val="tx1">
                    <a:lumMod val="65000"/>
                    <a:lumOff val="35000"/>
                  </a:schemeClr>
                </a:solidFill>
              </a:rPr>
              <a:t>2. Entre las medidas que los Estados Partes en el presente Pacto deberán adoptar para asegurar el pleno ejercicio de este derecho, figurarán las necesarias para la conservación, el desarrollo y la difusión de la ciencia y de la cultura. </a:t>
            </a:r>
          </a:p>
          <a:p>
            <a:endParaRPr lang="es-MX" sz="600" dirty="0">
              <a:solidFill>
                <a:schemeClr val="tx1">
                  <a:lumMod val="65000"/>
                  <a:lumOff val="35000"/>
                </a:schemeClr>
              </a:solidFill>
            </a:endParaRPr>
          </a:p>
          <a:p>
            <a:r>
              <a:rPr lang="es-ES" sz="600" dirty="0">
                <a:solidFill>
                  <a:schemeClr val="tx1">
                    <a:lumMod val="65000"/>
                    <a:lumOff val="35000"/>
                  </a:schemeClr>
                </a:solidFill>
              </a:rPr>
              <a:t>3. Los Estados Partes en el presente Pacto se comprometen a respetar la indispensable libertad para la investigación científica y para la actividad creadora. </a:t>
            </a:r>
          </a:p>
          <a:p>
            <a:endParaRPr lang="es-MX" sz="600" dirty="0">
              <a:solidFill>
                <a:schemeClr val="tx1">
                  <a:lumMod val="65000"/>
                  <a:lumOff val="35000"/>
                </a:schemeClr>
              </a:solidFill>
            </a:endParaRPr>
          </a:p>
          <a:p>
            <a:r>
              <a:rPr lang="es-ES" sz="600" dirty="0">
                <a:solidFill>
                  <a:schemeClr val="tx1">
                    <a:lumMod val="65000"/>
                    <a:lumOff val="35000"/>
                  </a:schemeClr>
                </a:solidFill>
              </a:rPr>
              <a:t>4. Los Estados Partes en el presente Pacto reconocen los beneficios que derivan del fomento y desarrollo de la cooperación y de las relaciones internacionales en cuestiones científicas y culturales.</a:t>
            </a:r>
            <a:endParaRPr lang="es-MX" sz="600" dirty="0">
              <a:solidFill>
                <a:schemeClr val="tx1">
                  <a:lumMod val="65000"/>
                  <a:lumOff val="35000"/>
                </a:schemeClr>
              </a:solidFill>
            </a:endParaRPr>
          </a:p>
          <a:p>
            <a:endParaRPr lang="es-MX" dirty="0"/>
          </a:p>
        </p:txBody>
      </p:sp>
      <p:sp>
        <p:nvSpPr>
          <p:cNvPr id="31" name="Rounded Rectangle 3">
            <a:extLst>
              <a:ext uri="{FF2B5EF4-FFF2-40B4-BE49-F238E27FC236}">
                <a16:creationId xmlns:a16="http://schemas.microsoft.com/office/drawing/2014/main" id="{9FF0E967-56EF-4118-A636-97C56B85A4BA}"/>
              </a:ext>
            </a:extLst>
          </p:cNvPr>
          <p:cNvSpPr/>
          <p:nvPr/>
        </p:nvSpPr>
        <p:spPr>
          <a:xfrm>
            <a:off x="6630652" y="1281316"/>
            <a:ext cx="1573595" cy="3116505"/>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900" dirty="0">
                <a:solidFill>
                  <a:schemeClr val="tx1"/>
                </a:solidFill>
              </a:rPr>
              <a:t>9 objetivos estratégicos:</a:t>
            </a:r>
          </a:p>
          <a:p>
            <a:endParaRPr lang="en-US" sz="900" dirty="0">
              <a:solidFill>
                <a:schemeClr val="tx1"/>
              </a:solidFill>
            </a:endParaRPr>
          </a:p>
          <a:p>
            <a:pPr marL="228600" indent="-228600">
              <a:buAutoNum type="arabicPeriod"/>
            </a:pPr>
            <a:r>
              <a:rPr lang="en-US" sz="900" dirty="0">
                <a:solidFill>
                  <a:schemeClr val="tx1"/>
                </a:solidFill>
              </a:rPr>
              <a:t>Educación</a:t>
            </a:r>
          </a:p>
          <a:p>
            <a:pPr marL="228600" indent="-228600">
              <a:buAutoNum type="arabicPeriod"/>
            </a:pPr>
            <a:r>
              <a:rPr lang="en-US" sz="900" dirty="0">
                <a:solidFill>
                  <a:schemeClr val="tx1"/>
                </a:solidFill>
              </a:rPr>
              <a:t>Ciencia</a:t>
            </a:r>
          </a:p>
          <a:p>
            <a:pPr marL="228600" indent="-228600">
              <a:buAutoNum type="arabicPeriod"/>
            </a:pPr>
            <a:r>
              <a:rPr lang="en-US" sz="800" dirty="0">
                <a:solidFill>
                  <a:schemeClr val="tx1"/>
                </a:solidFill>
              </a:rPr>
              <a:t>Tecnología</a:t>
            </a:r>
            <a:r>
              <a:rPr lang="es-MX" sz="800" dirty="0">
                <a:solidFill>
                  <a:schemeClr val="tx1"/>
                </a:solidFill>
              </a:rPr>
              <a:t> e innovación</a:t>
            </a:r>
          </a:p>
          <a:p>
            <a:pPr marL="228600" indent="-228600">
              <a:buAutoNum type="arabicPeriod"/>
            </a:pPr>
            <a:r>
              <a:rPr lang="en-US" sz="900" dirty="0">
                <a:solidFill>
                  <a:schemeClr val="tx1"/>
                </a:solidFill>
              </a:rPr>
              <a:t>Cooperación Científica</a:t>
            </a:r>
          </a:p>
          <a:p>
            <a:pPr marL="228600" indent="-228600">
              <a:buAutoNum type="arabicPeriod"/>
            </a:pPr>
            <a:r>
              <a:rPr lang="en-US" sz="800" dirty="0">
                <a:solidFill>
                  <a:schemeClr val="tx1"/>
                </a:solidFill>
              </a:rPr>
              <a:t>Desarrollo social inclusivo</a:t>
            </a:r>
          </a:p>
          <a:p>
            <a:pPr marL="228600" indent="-228600">
              <a:buAutoNum type="arabicPeriod"/>
            </a:pPr>
            <a:r>
              <a:rPr lang="en-US" sz="900" dirty="0">
                <a:solidFill>
                  <a:schemeClr val="tx1"/>
                </a:solidFill>
              </a:rPr>
              <a:t>Diálogo intercultural</a:t>
            </a:r>
          </a:p>
          <a:p>
            <a:pPr marL="228600" indent="-228600">
              <a:buAutoNum type="arabicPeriod"/>
            </a:pPr>
            <a:r>
              <a:rPr lang="en-US" sz="900" dirty="0">
                <a:solidFill>
                  <a:schemeClr val="tx1"/>
                </a:solidFill>
              </a:rPr>
              <a:t>Protección y </a:t>
            </a:r>
            <a:r>
              <a:rPr lang="en-US" sz="900" b="1" dirty="0">
                <a:solidFill>
                  <a:schemeClr val="tx1"/>
                </a:solidFill>
              </a:rPr>
              <a:t>Promoción del patrimonio cultural</a:t>
            </a:r>
          </a:p>
          <a:p>
            <a:pPr marL="228600" indent="-228600">
              <a:buAutoNum type="arabicPeriod"/>
            </a:pPr>
            <a:r>
              <a:rPr lang="en-US" sz="900" b="1" dirty="0">
                <a:solidFill>
                  <a:schemeClr val="tx1">
                    <a:lumMod val="65000"/>
                    <a:lumOff val="35000"/>
                  </a:schemeClr>
                </a:solidFill>
              </a:rPr>
              <a:t>Promoción de la libertad de expresión</a:t>
            </a:r>
          </a:p>
          <a:p>
            <a:pPr marL="228600" indent="-228600">
              <a:buAutoNum type="arabicPeriod"/>
            </a:pPr>
            <a:r>
              <a:rPr lang="en-US" sz="900" dirty="0">
                <a:solidFill>
                  <a:schemeClr val="tx1"/>
                </a:solidFill>
              </a:rPr>
              <a:t>Acceso a la información y medios de comunicación.</a:t>
            </a:r>
          </a:p>
        </p:txBody>
      </p:sp>
      <p:sp>
        <p:nvSpPr>
          <p:cNvPr id="4" name="Rounded Rectangle 3"/>
          <p:cNvSpPr/>
          <p:nvPr/>
        </p:nvSpPr>
        <p:spPr>
          <a:xfrm>
            <a:off x="1188671" y="1237758"/>
            <a:ext cx="1573595" cy="3194353"/>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000" dirty="0">
                <a:solidFill>
                  <a:schemeClr val="tx1"/>
                </a:solidFill>
              </a:rPr>
              <a:t>Art. 27.</a:t>
            </a:r>
          </a:p>
          <a:p>
            <a:pPr marL="228600" indent="-228600">
              <a:buAutoNum type="arabicPeriod"/>
            </a:pPr>
            <a:r>
              <a:rPr lang="es-ES" sz="900" dirty="0">
                <a:solidFill>
                  <a:schemeClr val="tx1"/>
                </a:solidFill>
              </a:rPr>
              <a:t>Toda persona tiene derecho a tomar parte libremente en la vida cultural de la comunidad, a gozar de las artes y a participar en el progreso científico y en los beneficios que de él resulten. </a:t>
            </a:r>
          </a:p>
          <a:p>
            <a:endParaRPr lang="es-ES" sz="900" dirty="0">
              <a:solidFill>
                <a:schemeClr val="tx1"/>
              </a:solidFill>
            </a:endParaRPr>
          </a:p>
          <a:p>
            <a:r>
              <a:rPr lang="es-ES" sz="900" dirty="0">
                <a:solidFill>
                  <a:schemeClr val="tx1"/>
                </a:solidFill>
              </a:rPr>
              <a:t>2. Toda persona tiene derecho a la protección de los intereses morales y materiales que le correspondan por razón de las producciones científicas, literarias o artísticas de que sea autora.</a:t>
            </a:r>
            <a:endParaRPr lang="es-MX" sz="900" dirty="0">
              <a:solidFill>
                <a:schemeClr val="tx1"/>
              </a:solidFill>
            </a:endParaRPr>
          </a:p>
        </p:txBody>
      </p:sp>
      <p:sp>
        <p:nvSpPr>
          <p:cNvPr id="34" name="Rounded Rectangle 33"/>
          <p:cNvSpPr/>
          <p:nvPr/>
        </p:nvSpPr>
        <p:spPr>
          <a:xfrm>
            <a:off x="1188670" y="843608"/>
            <a:ext cx="1573595" cy="402866"/>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800" dirty="0"/>
              <a:t>Declaración</a:t>
            </a:r>
            <a:r>
              <a:rPr lang="en-US" sz="800" dirty="0"/>
              <a:t> Universal de los Derechos Humanos </a:t>
            </a:r>
            <a:r>
              <a:rPr lang="en-US" sz="800" b="1" dirty="0"/>
              <a:t>(1948)</a:t>
            </a:r>
            <a:endParaRPr lang="es-MX" sz="800" b="1" dirty="0"/>
          </a:p>
        </p:txBody>
      </p:sp>
      <p:grpSp>
        <p:nvGrpSpPr>
          <p:cNvPr id="2" name="Grupo 1">
            <a:extLst>
              <a:ext uri="{FF2B5EF4-FFF2-40B4-BE49-F238E27FC236}">
                <a16:creationId xmlns:a16="http://schemas.microsoft.com/office/drawing/2014/main" id="{97F61482-018C-48BA-9364-92D84DA41443}"/>
              </a:ext>
            </a:extLst>
          </p:cNvPr>
          <p:cNvGrpSpPr/>
          <p:nvPr/>
        </p:nvGrpSpPr>
        <p:grpSpPr>
          <a:xfrm>
            <a:off x="4714818" y="861306"/>
            <a:ext cx="1578422" cy="3536516"/>
            <a:chOff x="-81357" y="-68661"/>
            <a:chExt cx="1578422" cy="3369925"/>
          </a:xfrm>
        </p:grpSpPr>
        <p:sp>
          <p:nvSpPr>
            <p:cNvPr id="28" name="Rounded Rectangle 3">
              <a:extLst>
                <a:ext uri="{FF2B5EF4-FFF2-40B4-BE49-F238E27FC236}">
                  <a16:creationId xmlns:a16="http://schemas.microsoft.com/office/drawing/2014/main" id="{19F23101-837B-4677-8A78-B1E9C1B0BAEB}"/>
                </a:ext>
              </a:extLst>
            </p:cNvPr>
            <p:cNvSpPr/>
            <p:nvPr/>
          </p:nvSpPr>
          <p:spPr>
            <a:xfrm>
              <a:off x="-76530" y="149916"/>
              <a:ext cx="1573595" cy="3151348"/>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180000" indent="-228600">
                <a:buAutoNum type="alphaLcParenR"/>
              </a:pPr>
              <a:endParaRPr lang="en-US" sz="1000" dirty="0">
                <a:solidFill>
                  <a:schemeClr val="tx1"/>
                </a:solidFill>
              </a:endParaRPr>
            </a:p>
            <a:p>
              <a:pPr algn="ctr"/>
              <a:r>
                <a:rPr lang="en-US" sz="1000" dirty="0">
                  <a:solidFill>
                    <a:schemeClr val="tx1"/>
                  </a:solidFill>
                </a:rPr>
                <a:t>Convención sobre la proteción y la promoción de la diversidad de las expresiones culturales</a:t>
              </a:r>
              <a:endParaRPr lang="es-MX" sz="1000" dirty="0">
                <a:solidFill>
                  <a:schemeClr val="tx1"/>
                </a:solidFill>
              </a:endParaRPr>
            </a:p>
            <a:p>
              <a:pPr marL="180000" indent="-228600">
                <a:buFontTx/>
                <a:buAutoNum type="alphaLcParenR"/>
              </a:pPr>
              <a:r>
                <a:rPr lang="en-US" sz="1000" dirty="0"/>
                <a:t>.</a:t>
              </a:r>
              <a:r>
                <a:rPr lang="en-US" sz="1000" b="1" dirty="0">
                  <a:solidFill>
                    <a:schemeClr val="tx1"/>
                  </a:solidFill>
                </a:rPr>
                <a:t> </a:t>
              </a:r>
            </a:p>
            <a:p>
              <a:endParaRPr lang="en-US" sz="1000" b="1" dirty="0">
                <a:solidFill>
                  <a:schemeClr val="tx1"/>
                </a:solidFill>
              </a:endParaRPr>
            </a:p>
            <a:p>
              <a:pPr marL="180000" indent="-228600">
                <a:buFontTx/>
                <a:buAutoNum type="alphaLcParenR"/>
              </a:pPr>
              <a:endParaRPr lang="en-US" sz="1000" b="1" dirty="0">
                <a:solidFill>
                  <a:schemeClr val="tx1"/>
                </a:solidFill>
              </a:endParaRPr>
            </a:p>
            <a:p>
              <a:pPr algn="ctr"/>
              <a:r>
                <a:rPr lang="en-US" sz="1000" b="1" dirty="0">
                  <a:solidFill>
                    <a:schemeClr val="tx1"/>
                  </a:solidFill>
                </a:rPr>
                <a:t>Declaración </a:t>
              </a:r>
              <a:r>
                <a:rPr lang="en-US" sz="1000" b="1" dirty="0"/>
                <a:t>d</a:t>
              </a:r>
              <a:r>
                <a:rPr lang="en-US" sz="1000" b="1" dirty="0">
                  <a:solidFill>
                    <a:schemeClr val="tx1"/>
                  </a:solidFill>
                </a:rPr>
                <a:t> Friburgo 2007</a:t>
              </a:r>
            </a:p>
            <a:p>
              <a:pPr algn="ctr"/>
              <a:r>
                <a:rPr lang="en-US" sz="1000" b="1" dirty="0"/>
                <a:t>7 </a:t>
              </a:r>
            </a:p>
            <a:p>
              <a:pPr algn="ctr"/>
              <a:r>
                <a:rPr lang="en-US" sz="1000" dirty="0">
                  <a:solidFill>
                    <a:schemeClr val="tx1"/>
                  </a:solidFill>
                </a:rPr>
                <a:t>Definición de </a:t>
              </a:r>
            </a:p>
            <a:p>
              <a:pPr algn="ctr"/>
              <a:endParaRPr lang="en-US" sz="1000" dirty="0">
                <a:solidFill>
                  <a:schemeClr val="tx1"/>
                </a:solidFill>
              </a:endParaRPr>
            </a:p>
            <a:p>
              <a:pPr marL="228600" indent="-228600">
                <a:buAutoNum type="alphaLcParenR"/>
              </a:pPr>
              <a:r>
                <a:rPr lang="en-US" sz="1000" dirty="0">
                  <a:solidFill>
                    <a:schemeClr val="tx1"/>
                  </a:solidFill>
                </a:rPr>
                <a:t>Cultura, </a:t>
              </a:r>
            </a:p>
            <a:p>
              <a:pPr marL="180000" indent="-228600">
                <a:buAutoNum type="alphaLcParenR"/>
              </a:pPr>
              <a:r>
                <a:rPr lang="en-US" sz="1000" dirty="0">
                  <a:solidFill>
                    <a:schemeClr val="tx1"/>
                  </a:solidFill>
                </a:rPr>
                <a:t>identidad cultural</a:t>
              </a:r>
            </a:p>
            <a:p>
              <a:pPr marL="180000" indent="-228600">
                <a:buAutoNum type="alphaLcParenR"/>
              </a:pPr>
              <a:r>
                <a:rPr lang="en-US" sz="1000" dirty="0">
                  <a:solidFill>
                    <a:schemeClr val="tx1"/>
                  </a:solidFill>
                </a:rPr>
                <a:t>comunidad cultural</a:t>
              </a:r>
            </a:p>
            <a:p>
              <a:pPr marL="180000" indent="-228600">
                <a:buFontTx/>
                <a:buAutoNum type="alphaLcParenR"/>
              </a:pPr>
              <a:endParaRPr lang="en-US" sz="1000" b="1" dirty="0">
                <a:solidFill>
                  <a:schemeClr val="tx1"/>
                </a:solidFill>
              </a:endParaRPr>
            </a:p>
            <a:p>
              <a:pPr marL="180000" indent="-228600">
                <a:buAutoNum type="alphaLcParenR"/>
              </a:pPr>
              <a:endParaRPr lang="en-US" dirty="0"/>
            </a:p>
            <a:p>
              <a:pPr marL="180000" indent="-228600">
                <a:buAutoNum type="alphaLcParenR"/>
              </a:pPr>
              <a:endParaRPr lang="es-MX" sz="900" dirty="0"/>
            </a:p>
          </p:txBody>
        </p:sp>
        <p:sp>
          <p:nvSpPr>
            <p:cNvPr id="35" name="Rounded Rectangle 34"/>
            <p:cNvSpPr/>
            <p:nvPr/>
          </p:nvSpPr>
          <p:spPr>
            <a:xfrm>
              <a:off x="-81357" y="-68661"/>
              <a:ext cx="1578422" cy="402866"/>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000" b="1" dirty="0">
                  <a:solidFill>
                    <a:schemeClr val="tx1"/>
                  </a:solidFill>
                </a:rPr>
                <a:t>Convención de Paris 2005.</a:t>
              </a:r>
            </a:p>
          </p:txBody>
        </p:sp>
      </p:grpSp>
      <p:sp>
        <p:nvSpPr>
          <p:cNvPr id="36" name="Rounded Rectangle 35"/>
          <p:cNvSpPr/>
          <p:nvPr/>
        </p:nvSpPr>
        <p:spPr>
          <a:xfrm>
            <a:off x="6625825" y="878450"/>
            <a:ext cx="1578422" cy="402866"/>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000" b="1" dirty="0" err="1">
                <a:solidFill>
                  <a:schemeClr val="tx1"/>
                </a:solidFill>
              </a:rPr>
              <a:t>Unesco</a:t>
            </a:r>
            <a:r>
              <a:rPr lang="en-US" sz="1000" b="1" dirty="0">
                <a:solidFill>
                  <a:schemeClr val="tx1"/>
                </a:solidFill>
              </a:rPr>
              <a:t> </a:t>
            </a:r>
            <a:r>
              <a:rPr lang="en-US" sz="1000" b="1" dirty="0" err="1">
                <a:solidFill>
                  <a:schemeClr val="tx1"/>
                </a:solidFill>
              </a:rPr>
              <a:t>Estrategias</a:t>
            </a:r>
            <a:r>
              <a:rPr lang="en-US" sz="1000" b="1" dirty="0">
                <a:solidFill>
                  <a:schemeClr val="tx1"/>
                </a:solidFill>
              </a:rPr>
              <a:t> 2014-2021</a:t>
            </a:r>
            <a:endParaRPr lang="es-MX" sz="1000" b="1" dirty="0">
              <a:solidFill>
                <a:schemeClr val="tx1"/>
              </a:solidFill>
            </a:endParaRPr>
          </a:p>
        </p:txBody>
      </p:sp>
      <p:sp>
        <p:nvSpPr>
          <p:cNvPr id="37" name="Rounded Rectangle 36"/>
          <p:cNvSpPr/>
          <p:nvPr/>
        </p:nvSpPr>
        <p:spPr>
          <a:xfrm>
            <a:off x="2924519" y="848399"/>
            <a:ext cx="1573595" cy="521357"/>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700" dirty="0"/>
              <a:t>Pacto Internacional  de derechos Económicos), sociales y culturales (</a:t>
            </a:r>
            <a:r>
              <a:rPr lang="en-US" sz="700" b="1" dirty="0"/>
              <a:t>1981</a:t>
            </a:r>
            <a:r>
              <a:rPr lang="en-US" sz="700" dirty="0"/>
              <a:t> México) y su Protocolo Facultativo  </a:t>
            </a:r>
            <a:endParaRPr lang="es-MX" sz="700" dirty="0"/>
          </a:p>
        </p:txBody>
      </p:sp>
      <p:sp>
        <p:nvSpPr>
          <p:cNvPr id="38" name="Rounded Rectangle 37"/>
          <p:cNvSpPr/>
          <p:nvPr/>
        </p:nvSpPr>
        <p:spPr>
          <a:xfrm rot="10800000" flipV="1">
            <a:off x="1188671" y="4397822"/>
            <a:ext cx="1573595" cy="34289"/>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38"/>
          <p:cNvSpPr/>
          <p:nvPr/>
        </p:nvSpPr>
        <p:spPr>
          <a:xfrm rot="10800000" flipV="1">
            <a:off x="2919692" y="4397822"/>
            <a:ext cx="1573595" cy="34289"/>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39"/>
          <p:cNvSpPr/>
          <p:nvPr/>
        </p:nvSpPr>
        <p:spPr>
          <a:xfrm rot="10800000" flipV="1">
            <a:off x="4650711" y="4397822"/>
            <a:ext cx="1573595" cy="45719"/>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0"/>
          <p:cNvSpPr/>
          <p:nvPr/>
        </p:nvSpPr>
        <p:spPr>
          <a:xfrm rot="10800000" flipV="1">
            <a:off x="6625825" y="4397822"/>
            <a:ext cx="1573595" cy="34289"/>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CuadroTexto 2">
            <a:extLst>
              <a:ext uri="{FF2B5EF4-FFF2-40B4-BE49-F238E27FC236}">
                <a16:creationId xmlns:a16="http://schemas.microsoft.com/office/drawing/2014/main" id="{5EF04B61-4640-46E2-9E13-6F49666286E7}"/>
              </a:ext>
            </a:extLst>
          </p:cNvPr>
          <p:cNvSpPr txBox="1"/>
          <p:nvPr/>
        </p:nvSpPr>
        <p:spPr>
          <a:xfrm>
            <a:off x="2444750" y="294899"/>
            <a:ext cx="3448050" cy="369332"/>
          </a:xfrm>
          <a:prstGeom prst="rect">
            <a:avLst/>
          </a:prstGeom>
          <a:noFill/>
        </p:spPr>
        <p:txBody>
          <a:bodyPr wrap="square" rtlCol="0">
            <a:spAutoFit/>
          </a:bodyPr>
          <a:lstStyle/>
          <a:p>
            <a:pPr algn="ctr"/>
            <a:r>
              <a:rPr lang="es-MX" dirty="0"/>
              <a:t>Marco regulatorio Internacional</a:t>
            </a:r>
          </a:p>
        </p:txBody>
      </p:sp>
    </p:spTree>
    <p:extLst>
      <p:ext uri="{BB962C8B-B14F-4D97-AF65-F5344CB8AC3E}">
        <p14:creationId xmlns:p14="http://schemas.microsoft.com/office/powerpoint/2010/main" val="31329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up)">
                                      <p:cBhvr>
                                        <p:cTn id="45" dur="500"/>
                                        <p:tgtEl>
                                          <p:spTgt spid="42"/>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908072C-18E9-43C1-B194-6208B3DCEDE8}"/>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67" b="167"/>
          <a:stretch/>
        </p:blipFill>
        <p:spPr>
          <a:xfrm>
            <a:off x="1" y="0"/>
            <a:ext cx="9143999" cy="6077231"/>
          </a:xfrm>
        </p:spPr>
      </p:pic>
      <p:sp>
        <p:nvSpPr>
          <p:cNvPr id="28" name="Rectangle 27">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4">
            <a:extLst>
              <a:ext uri="{FF2B5EF4-FFF2-40B4-BE49-F238E27FC236}">
                <a16:creationId xmlns:a16="http://schemas.microsoft.com/office/drawing/2014/main" id="{1BF2595E-BA73-409E-9B4E-70FA847315E9}"/>
              </a:ext>
            </a:extLst>
          </p:cNvPr>
          <p:cNvSpPr/>
          <p:nvPr/>
        </p:nvSpPr>
        <p:spPr>
          <a:xfrm>
            <a:off x="0" y="0"/>
            <a:ext cx="9144891" cy="6077231"/>
          </a:xfrm>
          <a:prstGeom prst="rect">
            <a:avLst/>
          </a:prstGeom>
          <a:solidFill>
            <a:schemeClr val="accent5">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tx2"/>
              </a:solidFill>
            </a:endParaRPr>
          </a:p>
        </p:txBody>
      </p:sp>
      <p:sp>
        <p:nvSpPr>
          <p:cNvPr id="2" name="CuadroTexto 1">
            <a:extLst>
              <a:ext uri="{FF2B5EF4-FFF2-40B4-BE49-F238E27FC236}">
                <a16:creationId xmlns:a16="http://schemas.microsoft.com/office/drawing/2014/main" id="{A37D2A6B-34B3-4BBF-A299-47526FDE7FED}"/>
              </a:ext>
            </a:extLst>
          </p:cNvPr>
          <p:cNvSpPr txBox="1"/>
          <p:nvPr/>
        </p:nvSpPr>
        <p:spPr>
          <a:xfrm>
            <a:off x="1362751" y="837708"/>
            <a:ext cx="6377203" cy="646331"/>
          </a:xfrm>
          <a:prstGeom prst="rect">
            <a:avLst/>
          </a:prstGeom>
          <a:noFill/>
        </p:spPr>
        <p:txBody>
          <a:bodyPr wrap="square" rtlCol="0">
            <a:spAutoFit/>
          </a:bodyPr>
          <a:lstStyle/>
          <a:p>
            <a:pPr algn="ctr"/>
            <a:r>
              <a:rPr lang="en-US" dirty="0">
                <a:solidFill>
                  <a:schemeClr val="bg1"/>
                </a:solidFill>
              </a:rPr>
              <a:t>Definición de los Derechos Culturales </a:t>
            </a:r>
            <a:r>
              <a:rPr lang="en-US" dirty="0" err="1">
                <a:solidFill>
                  <a:schemeClr val="bg1"/>
                </a:solidFill>
              </a:rPr>
              <a:t>en</a:t>
            </a:r>
            <a:r>
              <a:rPr lang="en-US" dirty="0">
                <a:solidFill>
                  <a:schemeClr val="bg1"/>
                </a:solidFill>
              </a:rPr>
              <a:t> México</a:t>
            </a:r>
          </a:p>
          <a:p>
            <a:pPr algn="ctr"/>
            <a:r>
              <a:rPr lang="en-US" dirty="0">
                <a:solidFill>
                  <a:schemeClr val="bg1"/>
                </a:solidFill>
              </a:rPr>
              <a:t> desde compromiso con Agenda 2030.</a:t>
            </a:r>
            <a:endParaRPr lang="es-MX" dirty="0">
              <a:solidFill>
                <a:schemeClr val="bg1"/>
              </a:solidFill>
            </a:endParaRPr>
          </a:p>
        </p:txBody>
      </p:sp>
      <p:sp>
        <p:nvSpPr>
          <p:cNvPr id="3" name="CuadroTexto 2">
            <a:extLst>
              <a:ext uri="{FF2B5EF4-FFF2-40B4-BE49-F238E27FC236}">
                <a16:creationId xmlns:a16="http://schemas.microsoft.com/office/drawing/2014/main" id="{9CE514AE-245A-40CB-A326-12CDAE33F9D8}"/>
              </a:ext>
            </a:extLst>
          </p:cNvPr>
          <p:cNvSpPr txBox="1"/>
          <p:nvPr/>
        </p:nvSpPr>
        <p:spPr>
          <a:xfrm>
            <a:off x="713822" y="1769806"/>
            <a:ext cx="8052619" cy="2893100"/>
          </a:xfrm>
          <a:prstGeom prst="rect">
            <a:avLst/>
          </a:prstGeom>
          <a:noFill/>
        </p:spPr>
        <p:txBody>
          <a:bodyPr wrap="square" rtlCol="0">
            <a:spAutoFit/>
          </a:bodyPr>
          <a:lstStyle/>
          <a:p>
            <a:r>
              <a:rPr lang="es-ES" sz="1400" dirty="0">
                <a:solidFill>
                  <a:schemeClr val="bg1"/>
                </a:solidFill>
              </a:rPr>
              <a:t>1. Son fundamentalmente derechos humanos para asegurar el disfrute de la cultura y de sus componentes en condiciones de igualdad, dignidad humana y no discriminación. </a:t>
            </a:r>
          </a:p>
          <a:p>
            <a:endParaRPr lang="es-ES" sz="1400" dirty="0">
              <a:solidFill>
                <a:schemeClr val="bg1"/>
              </a:solidFill>
            </a:endParaRPr>
          </a:p>
          <a:p>
            <a:r>
              <a:rPr lang="es-ES" sz="1400" dirty="0">
                <a:solidFill>
                  <a:schemeClr val="bg1"/>
                </a:solidFill>
              </a:rPr>
              <a:t>2. Son derechos relacionados con el arte y la cultura, entendidos en una amplia dimensión. </a:t>
            </a:r>
          </a:p>
          <a:p>
            <a:endParaRPr lang="es-ES" sz="1400" dirty="0">
              <a:solidFill>
                <a:schemeClr val="bg1"/>
              </a:solidFill>
            </a:endParaRPr>
          </a:p>
          <a:p>
            <a:r>
              <a:rPr lang="es-ES" sz="1400" dirty="0">
                <a:solidFill>
                  <a:schemeClr val="bg1"/>
                </a:solidFill>
              </a:rPr>
              <a:t>3. Son derechos promovidos para garantizar que las personas y las comunidades tengan acceso a la cultura y puedan participar en aquella que sea de su elección.  </a:t>
            </a:r>
          </a:p>
          <a:p>
            <a:endParaRPr lang="es-ES" sz="1400" dirty="0">
              <a:solidFill>
                <a:schemeClr val="bg1"/>
              </a:solidFill>
            </a:endParaRPr>
          </a:p>
          <a:p>
            <a:r>
              <a:rPr lang="es-ES" sz="1400" dirty="0">
                <a:solidFill>
                  <a:schemeClr val="bg1"/>
                </a:solidFill>
              </a:rPr>
              <a:t>4. Son derechos relativos a cuestiones como la lengua; la producción cultural y artística; la participación en la cultura; el patrimonio cultural; los derechos de autor; las minorías y el acceso a la cultura, entre otros.</a:t>
            </a:r>
          </a:p>
          <a:p>
            <a:endParaRPr lang="es-ES" sz="1400" dirty="0">
              <a:solidFill>
                <a:schemeClr val="bg1"/>
              </a:solidFill>
            </a:endParaRPr>
          </a:p>
          <a:p>
            <a:r>
              <a:rPr lang="es-ES" sz="1400" dirty="0">
                <a:solidFill>
                  <a:schemeClr val="bg1"/>
                </a:solidFill>
              </a:rPr>
              <a:t>5. Son derechos relacionados con la identidad individual y colectiva</a:t>
            </a:r>
            <a:r>
              <a:rPr lang="es-ES" sz="1000" dirty="0"/>
              <a:t>.</a:t>
            </a:r>
            <a:endParaRPr lang="es-MX" sz="1000" dirty="0"/>
          </a:p>
        </p:txBody>
      </p:sp>
    </p:spTree>
    <p:extLst>
      <p:ext uri="{BB962C8B-B14F-4D97-AF65-F5344CB8AC3E}">
        <p14:creationId xmlns:p14="http://schemas.microsoft.com/office/powerpoint/2010/main" val="167322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D97E8AA2-8D02-4DA8-9D57-16873CCECBD4}"/>
              </a:ext>
            </a:extLst>
          </p:cNvPr>
          <p:cNvSpPr/>
          <p:nvPr/>
        </p:nvSpPr>
        <p:spPr>
          <a:xfrm>
            <a:off x="1" y="2221173"/>
            <a:ext cx="900752" cy="2239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CuadroTexto 1">
            <a:extLst>
              <a:ext uri="{FF2B5EF4-FFF2-40B4-BE49-F238E27FC236}">
                <a16:creationId xmlns:a16="http://schemas.microsoft.com/office/drawing/2014/main" id="{ED3AE31E-EC04-47CB-A8C5-25FDF2D0AA70}"/>
              </a:ext>
            </a:extLst>
          </p:cNvPr>
          <p:cNvSpPr txBox="1"/>
          <p:nvPr/>
        </p:nvSpPr>
        <p:spPr>
          <a:xfrm>
            <a:off x="1445341" y="761017"/>
            <a:ext cx="7444987" cy="646331"/>
          </a:xfrm>
          <a:prstGeom prst="rect">
            <a:avLst/>
          </a:prstGeom>
          <a:noFill/>
        </p:spPr>
        <p:txBody>
          <a:bodyPr wrap="square" rtlCol="0">
            <a:spAutoFit/>
          </a:bodyPr>
          <a:lstStyle/>
          <a:p>
            <a:r>
              <a:rPr lang="en-US" b="1" dirty="0"/>
              <a:t>Marco legal</a:t>
            </a:r>
          </a:p>
          <a:p>
            <a:endParaRPr lang="en-US" dirty="0"/>
          </a:p>
        </p:txBody>
      </p:sp>
      <p:sp>
        <p:nvSpPr>
          <p:cNvPr id="4" name="CuadroTexto 3">
            <a:extLst>
              <a:ext uri="{FF2B5EF4-FFF2-40B4-BE49-F238E27FC236}">
                <a16:creationId xmlns:a16="http://schemas.microsoft.com/office/drawing/2014/main" id="{CC32B562-DD03-4A8D-9991-A537CBBFD4D3}"/>
              </a:ext>
            </a:extLst>
          </p:cNvPr>
          <p:cNvSpPr txBox="1"/>
          <p:nvPr/>
        </p:nvSpPr>
        <p:spPr>
          <a:xfrm>
            <a:off x="1445341" y="2221173"/>
            <a:ext cx="728570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CPEUM, art: 6 Frac. III; 26, inciso A y B, Art. 28 párrafo décimo</a:t>
            </a:r>
            <a:endParaRPr lang="es-MX"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Leyes generales y Federales relacionados a la cultura y las artes p. 27</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Leyes Estatales de la materia pp. 31-45</a:t>
            </a:r>
          </a:p>
          <a:p>
            <a:pPr marL="285750" indent="-285750">
              <a:buFont typeface="Arial" panose="020B0604020202020204" pitchFamily="34" charset="0"/>
              <a:buChar char="•"/>
            </a:pPr>
            <a:endParaRPr lang="es-MX" dirty="0"/>
          </a:p>
        </p:txBody>
      </p:sp>
      <p:sp>
        <p:nvSpPr>
          <p:cNvPr id="3" name="CuadroTexto 2">
            <a:extLst>
              <a:ext uri="{FF2B5EF4-FFF2-40B4-BE49-F238E27FC236}">
                <a16:creationId xmlns:a16="http://schemas.microsoft.com/office/drawing/2014/main" id="{ED3F2628-6678-4F3C-A8D8-701E7D5286DE}"/>
              </a:ext>
            </a:extLst>
          </p:cNvPr>
          <p:cNvSpPr txBox="1"/>
          <p:nvPr/>
        </p:nvSpPr>
        <p:spPr>
          <a:xfrm>
            <a:off x="1504949" y="1358900"/>
            <a:ext cx="5775525" cy="646331"/>
          </a:xfrm>
          <a:prstGeom prst="rect">
            <a:avLst/>
          </a:prstGeom>
          <a:noFill/>
        </p:spPr>
        <p:txBody>
          <a:bodyPr wrap="square" rtlCol="0">
            <a:spAutoFit/>
          </a:bodyPr>
          <a:lstStyle/>
          <a:p>
            <a:r>
              <a:rPr lang="es-MX" dirty="0"/>
              <a:t>Estudio Las mujeres en el arte y la cultura</a:t>
            </a:r>
          </a:p>
          <a:p>
            <a:r>
              <a:rPr lang="es-MX" dirty="0"/>
              <a:t>disponible en: </a:t>
            </a:r>
            <a:r>
              <a:rPr lang="es-MX" dirty="0">
                <a:hlinkClick r:id="rId2"/>
              </a:rPr>
              <a:t>https://cutt.ly/bJS8oNh</a:t>
            </a:r>
            <a:endParaRPr lang="es-MX" dirty="0"/>
          </a:p>
        </p:txBody>
      </p:sp>
    </p:spTree>
    <p:extLst>
      <p:ext uri="{BB962C8B-B14F-4D97-AF65-F5344CB8AC3E}">
        <p14:creationId xmlns:p14="http://schemas.microsoft.com/office/powerpoint/2010/main" val="27348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a:extLst>
              <a:ext uri="{FF2B5EF4-FFF2-40B4-BE49-F238E27FC236}">
                <a16:creationId xmlns:a16="http://schemas.microsoft.com/office/drawing/2014/main" id="{A44011CA-3C1F-425A-A74E-B7F3D887EF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1113629" y="1014643"/>
            <a:ext cx="2651078" cy="2651078"/>
          </a:xfrm>
        </p:spPr>
      </p:pic>
      <p:sp>
        <p:nvSpPr>
          <p:cNvPr id="5" name="CuadroTexto 4">
            <a:extLst>
              <a:ext uri="{FF2B5EF4-FFF2-40B4-BE49-F238E27FC236}">
                <a16:creationId xmlns:a16="http://schemas.microsoft.com/office/drawing/2014/main" id="{2EA40287-5252-4FC4-9FD8-1E4DB8C8F987}"/>
              </a:ext>
            </a:extLst>
          </p:cNvPr>
          <p:cNvSpPr txBox="1"/>
          <p:nvPr/>
        </p:nvSpPr>
        <p:spPr>
          <a:xfrm>
            <a:off x="3581400" y="615950"/>
            <a:ext cx="5270500" cy="369332"/>
          </a:xfrm>
          <a:prstGeom prst="rect">
            <a:avLst/>
          </a:prstGeom>
          <a:noFill/>
        </p:spPr>
        <p:txBody>
          <a:bodyPr wrap="square" rtlCol="0">
            <a:spAutoFit/>
          </a:bodyPr>
          <a:lstStyle/>
          <a:p>
            <a:r>
              <a:rPr lang="es-MX" dirty="0"/>
              <a:t>2017 Constitución Política de la Ciudad de México</a:t>
            </a:r>
          </a:p>
        </p:txBody>
      </p:sp>
      <p:sp>
        <p:nvSpPr>
          <p:cNvPr id="6" name="CuadroTexto 5">
            <a:extLst>
              <a:ext uri="{FF2B5EF4-FFF2-40B4-BE49-F238E27FC236}">
                <a16:creationId xmlns:a16="http://schemas.microsoft.com/office/drawing/2014/main" id="{79FE2A3D-C434-44F2-B2DA-4693CD686E0B}"/>
              </a:ext>
            </a:extLst>
          </p:cNvPr>
          <p:cNvSpPr txBox="1"/>
          <p:nvPr/>
        </p:nvSpPr>
        <p:spPr>
          <a:xfrm>
            <a:off x="3879850" y="1117600"/>
            <a:ext cx="4972050" cy="3693319"/>
          </a:xfrm>
          <a:prstGeom prst="rect">
            <a:avLst/>
          </a:prstGeom>
          <a:noFill/>
        </p:spPr>
        <p:txBody>
          <a:bodyPr wrap="square" rtlCol="0">
            <a:spAutoFit/>
          </a:bodyPr>
          <a:lstStyle/>
          <a:p>
            <a:r>
              <a:rPr lang="es-MX" sz="1200" dirty="0"/>
              <a:t>Art 8 inciso D</a:t>
            </a:r>
          </a:p>
          <a:p>
            <a:r>
              <a:rPr lang="es-MX" sz="1200" dirty="0"/>
              <a:t>D. Derechos culturales  </a:t>
            </a:r>
          </a:p>
          <a:p>
            <a:pPr marL="228600" indent="-228600">
              <a:buAutoNum type="arabicPeriod"/>
            </a:pPr>
            <a:r>
              <a:rPr lang="es-MX" sz="1200" dirty="0"/>
              <a:t>Toda persona, grupo o comunidad gozan del derecho irrestricto de </a:t>
            </a:r>
            <a:r>
              <a:rPr lang="es-MX" sz="1200" b="1" dirty="0"/>
              <a:t>acceso a la cultura. El arte </a:t>
            </a:r>
            <a:r>
              <a:rPr lang="es-MX" sz="1200" dirty="0"/>
              <a:t>y la ciencia son libres y queda prohibida toda forma de censura. </a:t>
            </a:r>
          </a:p>
          <a:p>
            <a:r>
              <a:rPr lang="es-MX" sz="1200" dirty="0"/>
              <a:t>De manera enunciativa y no limitativa, tienen derecho a:  </a:t>
            </a:r>
          </a:p>
          <a:p>
            <a:r>
              <a:rPr lang="es-MX" sz="1200" dirty="0">
                <a:solidFill>
                  <a:schemeClr val="bg1"/>
                </a:solidFill>
              </a:rPr>
              <a:t>Incisos de la A </a:t>
            </a:r>
            <a:r>
              <a:rPr lang="es-MX" sz="1200" dirty="0" err="1">
                <a:solidFill>
                  <a:schemeClr val="bg1"/>
                </a:solidFill>
              </a:rPr>
              <a:t>a</a:t>
            </a:r>
            <a:r>
              <a:rPr lang="es-MX" sz="1200" dirty="0">
                <a:solidFill>
                  <a:schemeClr val="bg1"/>
                </a:solidFill>
              </a:rPr>
              <a:t> la J</a:t>
            </a:r>
          </a:p>
          <a:p>
            <a:r>
              <a:rPr lang="es-MX" sz="1200" dirty="0">
                <a:solidFill>
                  <a:schemeClr val="bg1"/>
                </a:solidFill>
              </a:rPr>
              <a:t>7 Numerales que incluyen </a:t>
            </a:r>
          </a:p>
          <a:p>
            <a:pPr marL="171450" indent="-171450">
              <a:buFont typeface="Arial" panose="020B0604020202020204" pitchFamily="34" charset="0"/>
              <a:buChar char="•"/>
            </a:pPr>
            <a:r>
              <a:rPr lang="es-MX" sz="1200" dirty="0">
                <a:solidFill>
                  <a:schemeClr val="bg1"/>
                </a:solidFill>
              </a:rPr>
              <a:t>Respeto por la Identidad cultural</a:t>
            </a:r>
          </a:p>
          <a:p>
            <a:pPr marL="171450" indent="-171450">
              <a:buFont typeface="Arial" panose="020B0604020202020204" pitchFamily="34" charset="0"/>
              <a:buChar char="•"/>
            </a:pPr>
            <a:r>
              <a:rPr lang="es-MX" sz="1200" dirty="0">
                <a:solidFill>
                  <a:schemeClr val="bg1"/>
                </a:solidFill>
              </a:rPr>
              <a:t>Reconocimiento del patrimonio cultural como las diversas expresiones</a:t>
            </a:r>
          </a:p>
          <a:p>
            <a:pPr marL="171450" indent="-171450">
              <a:buFont typeface="Arial" panose="020B0604020202020204" pitchFamily="34" charset="0"/>
              <a:buChar char="•"/>
            </a:pPr>
            <a:r>
              <a:rPr lang="es-MX" sz="1200" dirty="0">
                <a:solidFill>
                  <a:schemeClr val="bg1"/>
                </a:solidFill>
              </a:rPr>
              <a:t>Formación que contribuya a la identidad cultural</a:t>
            </a:r>
          </a:p>
          <a:p>
            <a:pPr marL="171450" indent="-171450">
              <a:buFont typeface="Arial" panose="020B0604020202020204" pitchFamily="34" charset="0"/>
              <a:buChar char="•"/>
            </a:pPr>
            <a:r>
              <a:rPr lang="es-MX" sz="1200" dirty="0">
                <a:solidFill>
                  <a:schemeClr val="bg1"/>
                </a:solidFill>
              </a:rPr>
              <a:t>Derecho a participar en la vida cultural</a:t>
            </a:r>
          </a:p>
          <a:p>
            <a:pPr marL="171450" indent="-171450">
              <a:buFont typeface="Arial" panose="020B0604020202020204" pitchFamily="34" charset="0"/>
              <a:buChar char="•"/>
            </a:pPr>
            <a:r>
              <a:rPr lang="es-MX" sz="1200" b="1" dirty="0">
                <a:solidFill>
                  <a:schemeClr val="bg1"/>
                </a:solidFill>
              </a:rPr>
              <a:t>Derecho a emprender proyectos culturales y artísticos</a:t>
            </a:r>
          </a:p>
          <a:p>
            <a:pPr marL="171450" indent="-171450">
              <a:buFont typeface="Arial" panose="020B0604020202020204" pitchFamily="34" charset="0"/>
              <a:buChar char="•"/>
            </a:pPr>
            <a:r>
              <a:rPr lang="es-MX" sz="1200" b="1" dirty="0">
                <a:solidFill>
                  <a:schemeClr val="bg1"/>
                </a:solidFill>
              </a:rPr>
              <a:t>Libertad creativa, cultural y artística</a:t>
            </a:r>
          </a:p>
          <a:p>
            <a:r>
              <a:rPr lang="es-MX" sz="1400" dirty="0">
                <a:solidFill>
                  <a:schemeClr val="bg1"/>
                </a:solidFill>
              </a:rPr>
              <a:t>6.- </a:t>
            </a:r>
            <a:r>
              <a:rPr lang="es-MX" sz="1400" b="1" dirty="0">
                <a:solidFill>
                  <a:schemeClr val="bg1"/>
                </a:solidFill>
              </a:rPr>
              <a:t>El Gobierno de la Ciudad otorgará estímulos fiscales para el apoyo y fomento de la creación y difusión del arte y cultura</a:t>
            </a:r>
            <a:r>
              <a:rPr lang="es-MX" sz="1400" dirty="0">
                <a:solidFill>
                  <a:schemeClr val="bg1"/>
                </a:solidFill>
              </a:rPr>
              <a:t>.  </a:t>
            </a:r>
          </a:p>
          <a:p>
            <a:endParaRPr lang="es-MX" sz="1200" dirty="0">
              <a:solidFill>
                <a:schemeClr val="bg1"/>
              </a:solidFill>
            </a:endParaRPr>
          </a:p>
        </p:txBody>
      </p:sp>
    </p:spTree>
    <p:extLst>
      <p:ext uri="{BB962C8B-B14F-4D97-AF65-F5344CB8AC3E}">
        <p14:creationId xmlns:p14="http://schemas.microsoft.com/office/powerpoint/2010/main" val="164683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3784600"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pic>
        <p:nvPicPr>
          <p:cNvPr id="6" name="Marcador de posición de imagen 5">
            <a:extLst>
              <a:ext uri="{FF2B5EF4-FFF2-40B4-BE49-F238E27FC236}">
                <a16:creationId xmlns:a16="http://schemas.microsoft.com/office/drawing/2014/main" id="{BD0D6782-4D34-4A75-B9AD-3BAA21DC513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113" r="9113"/>
          <a:stretch>
            <a:fillRect/>
          </a:stretch>
        </p:blipFill>
        <p:spPr>
          <a:xfrm>
            <a:off x="860425" y="627063"/>
            <a:ext cx="2054225" cy="1570037"/>
          </a:xfrm>
        </p:spPr>
      </p:pic>
      <p:sp>
        <p:nvSpPr>
          <p:cNvPr id="2" name="CuadroTexto 1">
            <a:extLst>
              <a:ext uri="{FF2B5EF4-FFF2-40B4-BE49-F238E27FC236}">
                <a16:creationId xmlns:a16="http://schemas.microsoft.com/office/drawing/2014/main" id="{AEE610D8-69E8-45DA-B520-61868388F365}"/>
              </a:ext>
            </a:extLst>
          </p:cNvPr>
          <p:cNvSpPr txBox="1"/>
          <p:nvPr/>
        </p:nvSpPr>
        <p:spPr>
          <a:xfrm>
            <a:off x="400050" y="2438400"/>
            <a:ext cx="1981200" cy="1569660"/>
          </a:xfrm>
          <a:prstGeom prst="rect">
            <a:avLst/>
          </a:prstGeom>
          <a:noFill/>
        </p:spPr>
        <p:txBody>
          <a:bodyPr wrap="square" rtlCol="0">
            <a:spAutoFit/>
          </a:bodyPr>
          <a:lstStyle/>
          <a:p>
            <a:pPr algn="ctr"/>
            <a:r>
              <a:rPr lang="es-MX" sz="2400" dirty="0">
                <a:solidFill>
                  <a:schemeClr val="bg1"/>
                </a:solidFill>
              </a:rPr>
              <a:t>Marco regulatorio en Ciudad de México</a:t>
            </a:r>
          </a:p>
        </p:txBody>
      </p:sp>
      <p:graphicFrame>
        <p:nvGraphicFramePr>
          <p:cNvPr id="4" name="Tabla 3">
            <a:extLst>
              <a:ext uri="{FF2B5EF4-FFF2-40B4-BE49-F238E27FC236}">
                <a16:creationId xmlns:a16="http://schemas.microsoft.com/office/drawing/2014/main" id="{92A47886-67D5-4BAA-ADB1-5CA6E3BCAB28}"/>
              </a:ext>
            </a:extLst>
          </p:cNvPr>
          <p:cNvGraphicFramePr>
            <a:graphicFrameLocks noGrp="1"/>
          </p:cNvGraphicFramePr>
          <p:nvPr>
            <p:extLst>
              <p:ext uri="{D42A27DB-BD31-4B8C-83A1-F6EECF244321}">
                <p14:modId xmlns:p14="http://schemas.microsoft.com/office/powerpoint/2010/main" val="696770518"/>
              </p:ext>
            </p:extLst>
          </p:nvPr>
        </p:nvGraphicFramePr>
        <p:xfrm>
          <a:off x="3784600" y="1149350"/>
          <a:ext cx="3784600" cy="3076575"/>
        </p:xfrm>
        <a:graphic>
          <a:graphicData uri="http://schemas.openxmlformats.org/drawingml/2006/table">
            <a:tbl>
              <a:tblPr>
                <a:tableStyleId>{5C22544A-7EE6-4342-B048-85BDC9FD1C3A}</a:tableStyleId>
              </a:tblPr>
              <a:tblGrid>
                <a:gridCol w="2271394">
                  <a:extLst>
                    <a:ext uri="{9D8B030D-6E8A-4147-A177-3AD203B41FA5}">
                      <a16:colId xmlns:a16="http://schemas.microsoft.com/office/drawing/2014/main" val="3065993089"/>
                    </a:ext>
                  </a:extLst>
                </a:gridCol>
                <a:gridCol w="1513206">
                  <a:extLst>
                    <a:ext uri="{9D8B030D-6E8A-4147-A177-3AD203B41FA5}">
                      <a16:colId xmlns:a16="http://schemas.microsoft.com/office/drawing/2014/main" val="1627436083"/>
                    </a:ext>
                  </a:extLst>
                </a:gridCol>
              </a:tblGrid>
              <a:tr h="247650">
                <a:tc>
                  <a:txBody>
                    <a:bodyPr/>
                    <a:lstStyle/>
                    <a:p>
                      <a:pPr algn="ctr" fontAlgn="ctr"/>
                      <a:r>
                        <a:rPr lang="es-ES" sz="1400" u="none" strike="noStrike">
                          <a:effectLst/>
                        </a:rPr>
                        <a:t>Ley</a:t>
                      </a:r>
                      <a:endParaRPr lang="es-MX" sz="14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Publicación</a:t>
                      </a:r>
                      <a:endParaRPr lang="es-MX" sz="14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1549050"/>
                  </a:ext>
                </a:extLst>
              </a:tr>
              <a:tr h="609600">
                <a:tc>
                  <a:txBody>
                    <a:bodyPr/>
                    <a:lstStyle/>
                    <a:p>
                      <a:pPr algn="l" fontAlgn="ctr"/>
                      <a:r>
                        <a:rPr lang="es-ES" sz="1000" u="none" strike="noStrike">
                          <a:effectLst/>
                        </a:rPr>
                        <a:t>Ley de Fomento Cultural de la Ciudad de México</a:t>
                      </a:r>
                      <a:endParaRPr lang="es-MX"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a:effectLst/>
                        </a:rPr>
                        <a:t>16 de febrero de 2021</a:t>
                      </a:r>
                      <a:endParaRPr lang="es-MX"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92943292"/>
                  </a:ext>
                </a:extLst>
              </a:tr>
              <a:tr h="333375">
                <a:tc>
                  <a:txBody>
                    <a:bodyPr/>
                    <a:lstStyle/>
                    <a:p>
                      <a:pPr algn="l" fontAlgn="ctr"/>
                      <a:r>
                        <a:rPr lang="es-ES" sz="1000" u="none" strike="noStrike">
                          <a:effectLst/>
                        </a:rPr>
                        <a:t>Ley de Espacios Culturales Independientes de la Ciudad de México </a:t>
                      </a:r>
                      <a:endParaRPr lang="es-MX"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a:effectLst/>
                        </a:rPr>
                        <a:t>20 De noviembre de 2020</a:t>
                      </a:r>
                      <a:endParaRPr lang="es-MX"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84740744"/>
                  </a:ext>
                </a:extLst>
              </a:tr>
              <a:tr h="733425">
                <a:tc>
                  <a:txBody>
                    <a:bodyPr/>
                    <a:lstStyle/>
                    <a:p>
                      <a:pPr algn="l" fontAlgn="ctr"/>
                      <a:r>
                        <a:rPr lang="es-ES" sz="1000" u="none" strike="noStrike">
                          <a:effectLst/>
                        </a:rPr>
                        <a:t>Ley de Patrimonio Cultural, Natural y Biocultural de la Ciudad de México</a:t>
                      </a:r>
                      <a:endParaRPr lang="es-MX"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a:effectLst/>
                        </a:rPr>
                        <a:t>29 de octubre de 2020</a:t>
                      </a:r>
                      <a:endParaRPr lang="es-MX"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67731310"/>
                  </a:ext>
                </a:extLst>
              </a:tr>
              <a:tr h="485775">
                <a:tc>
                  <a:txBody>
                    <a:bodyPr/>
                    <a:lstStyle/>
                    <a:p>
                      <a:pPr algn="l" fontAlgn="ctr"/>
                      <a:r>
                        <a:rPr lang="es-ES" sz="1000" u="none" strike="noStrike" dirty="0">
                          <a:effectLst/>
                        </a:rPr>
                        <a:t>Ley de Interculturalidad, Atención a Migrantes y Movilidad  Humana  en  el Distrito Federal</a:t>
                      </a:r>
                      <a:endParaRPr lang="es-MX"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dirty="0">
                          <a:effectLst/>
                        </a:rPr>
                        <a:t>7 de abril de 2011</a:t>
                      </a:r>
                      <a:endParaRPr lang="es-MX"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43623233"/>
                  </a:ext>
                </a:extLst>
              </a:tr>
              <a:tr h="666750">
                <a:tc>
                  <a:txBody>
                    <a:bodyPr/>
                    <a:lstStyle/>
                    <a:p>
                      <a:pPr algn="l" fontAlgn="ctr"/>
                      <a:r>
                        <a:rPr lang="es-ES" sz="1000" u="none" strike="noStrike">
                          <a:effectLst/>
                        </a:rPr>
                        <a:t>Ley de los Derechos Culturales de los Habitantes y Visitantes de la Ciudad de México  </a:t>
                      </a:r>
                      <a:endParaRPr lang="es-MX"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000" u="none" strike="noStrike" dirty="0">
                          <a:effectLst/>
                        </a:rPr>
                        <a:t>22 de enero de 2018</a:t>
                      </a:r>
                      <a:endParaRPr lang="es-MX"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06933038"/>
                  </a:ext>
                </a:extLst>
              </a:tr>
            </a:tbl>
          </a:graphicData>
        </a:graphic>
      </p:graphicFrame>
    </p:spTree>
    <p:extLst>
      <p:ext uri="{BB962C8B-B14F-4D97-AF65-F5344CB8AC3E}">
        <p14:creationId xmlns:p14="http://schemas.microsoft.com/office/powerpoint/2010/main" val="36821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80ACF98-6FD1-41AE-8777-E98A7F1F77FF}"/>
              </a:ext>
            </a:extLst>
          </p:cNvPr>
          <p:cNvSpPr txBox="1"/>
          <p:nvPr/>
        </p:nvSpPr>
        <p:spPr>
          <a:xfrm>
            <a:off x="889000" y="482600"/>
            <a:ext cx="6813550" cy="1754326"/>
          </a:xfrm>
          <a:prstGeom prst="rect">
            <a:avLst/>
          </a:prstGeom>
          <a:noFill/>
        </p:spPr>
        <p:txBody>
          <a:bodyPr wrap="square" rtlCol="0">
            <a:spAutoFit/>
          </a:bodyPr>
          <a:lstStyle/>
          <a:p>
            <a:r>
              <a:rPr lang="es-MX" dirty="0"/>
              <a:t>El estudio: </a:t>
            </a:r>
            <a:r>
              <a:rPr lang="es-MX" i="1" dirty="0"/>
              <a:t>Las mujeres en el arte y la cultura en México: análisis y propuestas para el fortalecimiento de sus derechos</a:t>
            </a:r>
            <a:r>
              <a:rPr lang="es-MX" dirty="0"/>
              <a:t>, fue realizado por el Centro de Estudios Legislativos para la Igualdad de Género (CELIG) del Congreso de la Ciudad de México, a solicitud de la Comisión de Igualdad de Género.</a:t>
            </a:r>
          </a:p>
          <a:p>
            <a:endParaRPr lang="es-MX" dirty="0"/>
          </a:p>
        </p:txBody>
      </p:sp>
      <p:sp>
        <p:nvSpPr>
          <p:cNvPr id="5" name="CuadroTexto 4">
            <a:extLst>
              <a:ext uri="{FF2B5EF4-FFF2-40B4-BE49-F238E27FC236}">
                <a16:creationId xmlns:a16="http://schemas.microsoft.com/office/drawing/2014/main" id="{DC41F31F-C600-4C35-85F9-BB6325339C0F}"/>
              </a:ext>
            </a:extLst>
          </p:cNvPr>
          <p:cNvSpPr txBox="1"/>
          <p:nvPr/>
        </p:nvSpPr>
        <p:spPr>
          <a:xfrm>
            <a:off x="3909392" y="2999255"/>
            <a:ext cx="5340626" cy="646331"/>
          </a:xfrm>
          <a:prstGeom prst="rect">
            <a:avLst/>
          </a:prstGeom>
          <a:noFill/>
        </p:spPr>
        <p:txBody>
          <a:bodyPr wrap="square" rtlCol="0">
            <a:spAutoFit/>
          </a:bodyPr>
          <a:lstStyle/>
          <a:p>
            <a:r>
              <a:rPr lang="es-MX" sz="1200" dirty="0">
                <a:solidFill>
                  <a:schemeClr val="bg1"/>
                </a:solidFill>
              </a:rPr>
              <a:t>Disponible para consulta en: https://genero.congresocdmx.gob.mx/wp-content/uploads/2022/03/CELIG.-Estudio-mujeres-en-el-arte-y-la-cultura-en-Mexico-Febrero-14-2022-FINAL22020222-1-1.pdf</a:t>
            </a:r>
          </a:p>
        </p:txBody>
      </p:sp>
    </p:spTree>
    <p:extLst>
      <p:ext uri="{BB962C8B-B14F-4D97-AF65-F5344CB8AC3E}">
        <p14:creationId xmlns:p14="http://schemas.microsoft.com/office/powerpoint/2010/main" val="108605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C5AED5-06EB-490E-9B7C-4F7118C9DA82}"/>
              </a:ext>
            </a:extLst>
          </p:cNvPr>
          <p:cNvSpPr txBox="1"/>
          <p:nvPr/>
        </p:nvSpPr>
        <p:spPr>
          <a:xfrm>
            <a:off x="647700" y="139700"/>
            <a:ext cx="1955800" cy="1477328"/>
          </a:xfrm>
          <a:prstGeom prst="rect">
            <a:avLst/>
          </a:prstGeom>
          <a:noFill/>
        </p:spPr>
        <p:txBody>
          <a:bodyPr wrap="square" rtlCol="0">
            <a:spAutoFit/>
          </a:bodyPr>
          <a:lstStyle/>
          <a:p>
            <a:r>
              <a:rPr lang="es-MX" b="1" dirty="0"/>
              <a:t>¿Qué ha pasado después de febrero de 2022 en materia legislativa?</a:t>
            </a:r>
          </a:p>
        </p:txBody>
      </p:sp>
      <p:sp>
        <p:nvSpPr>
          <p:cNvPr id="4" name="CuadroTexto 3">
            <a:extLst>
              <a:ext uri="{FF2B5EF4-FFF2-40B4-BE49-F238E27FC236}">
                <a16:creationId xmlns:a16="http://schemas.microsoft.com/office/drawing/2014/main" id="{E4095EA1-5B5F-4851-9871-0D5E3203C5B9}"/>
              </a:ext>
            </a:extLst>
          </p:cNvPr>
          <p:cNvSpPr txBox="1"/>
          <p:nvPr/>
        </p:nvSpPr>
        <p:spPr>
          <a:xfrm>
            <a:off x="4654550" y="831850"/>
            <a:ext cx="184731" cy="369332"/>
          </a:xfrm>
          <a:prstGeom prst="rect">
            <a:avLst/>
          </a:prstGeom>
          <a:noFill/>
        </p:spPr>
        <p:txBody>
          <a:bodyPr wrap="none" rtlCol="0">
            <a:spAutoFit/>
          </a:bodyPr>
          <a:lstStyle/>
          <a:p>
            <a:endParaRPr lang="es-MX" dirty="0"/>
          </a:p>
        </p:txBody>
      </p:sp>
      <p:sp>
        <p:nvSpPr>
          <p:cNvPr id="5" name="CuadroTexto 4">
            <a:extLst>
              <a:ext uri="{FF2B5EF4-FFF2-40B4-BE49-F238E27FC236}">
                <a16:creationId xmlns:a16="http://schemas.microsoft.com/office/drawing/2014/main" id="{3323E9A6-E592-4C43-BFCA-C7DF8A8F4BDB}"/>
              </a:ext>
            </a:extLst>
          </p:cNvPr>
          <p:cNvSpPr txBox="1"/>
          <p:nvPr/>
        </p:nvSpPr>
        <p:spPr>
          <a:xfrm>
            <a:off x="3073400" y="482600"/>
            <a:ext cx="5835650" cy="1200329"/>
          </a:xfrm>
          <a:prstGeom prst="rect">
            <a:avLst/>
          </a:prstGeom>
          <a:noFill/>
        </p:spPr>
        <p:txBody>
          <a:bodyPr wrap="square" rtlCol="0">
            <a:spAutoFit/>
          </a:bodyPr>
          <a:lstStyle/>
          <a:p>
            <a:r>
              <a:rPr lang="es-MX" dirty="0"/>
              <a:t>En febrero de 2024 en  el Senado se aprobó un dictamen sobre 5 iniciativas que presentaron </a:t>
            </a:r>
            <a:r>
              <a:rPr lang="es-MX" dirty="0" err="1"/>
              <a:t>senador@s</a:t>
            </a:r>
            <a:r>
              <a:rPr lang="es-MX" dirty="0"/>
              <a:t> del PAN, PRI y MORENA para reformar la Ley Federal del Trabajo. </a:t>
            </a:r>
          </a:p>
        </p:txBody>
      </p:sp>
      <p:sp>
        <p:nvSpPr>
          <p:cNvPr id="6" name="CuadroTexto 5">
            <a:extLst>
              <a:ext uri="{FF2B5EF4-FFF2-40B4-BE49-F238E27FC236}">
                <a16:creationId xmlns:a16="http://schemas.microsoft.com/office/drawing/2014/main" id="{E9517159-B9DA-49D2-9E24-338040DDD783}"/>
              </a:ext>
            </a:extLst>
          </p:cNvPr>
          <p:cNvSpPr txBox="1"/>
          <p:nvPr/>
        </p:nvSpPr>
        <p:spPr>
          <a:xfrm>
            <a:off x="4507606" y="2489111"/>
            <a:ext cx="1860997" cy="2031325"/>
          </a:xfrm>
          <a:prstGeom prst="rect">
            <a:avLst/>
          </a:prstGeom>
          <a:noFill/>
        </p:spPr>
        <p:txBody>
          <a:bodyPr wrap="square" rtlCol="0">
            <a:spAutoFit/>
          </a:bodyPr>
          <a:lstStyle/>
          <a:p>
            <a:pPr algn="just"/>
            <a:r>
              <a:rPr lang="es-MX" dirty="0"/>
              <a:t>Este dictamen busca garantizar los derechos laborales de las personas trabajadoras del arte en general.</a:t>
            </a:r>
          </a:p>
        </p:txBody>
      </p:sp>
    </p:spTree>
    <p:extLst>
      <p:ext uri="{BB962C8B-B14F-4D97-AF65-F5344CB8AC3E}">
        <p14:creationId xmlns:p14="http://schemas.microsoft.com/office/powerpoint/2010/main" val="910637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F895D4-748E-468E-A9A7-9F8B39AA9E62}"/>
              </a:ext>
            </a:extLst>
          </p:cNvPr>
          <p:cNvSpPr txBox="1"/>
          <p:nvPr/>
        </p:nvSpPr>
        <p:spPr>
          <a:xfrm>
            <a:off x="521597" y="669702"/>
            <a:ext cx="8236037" cy="3416320"/>
          </a:xfrm>
          <a:prstGeom prst="rect">
            <a:avLst/>
          </a:prstGeom>
          <a:noFill/>
        </p:spPr>
        <p:txBody>
          <a:bodyPr wrap="square" rtlCol="0">
            <a:spAutoFit/>
          </a:bodyPr>
          <a:lstStyle/>
          <a:p>
            <a:pPr algn="just"/>
            <a:r>
              <a:rPr lang="es-MX" dirty="0"/>
              <a:t>Entre otros a los actores de teatro, radio, cine, internet, televisión y doblaje; artistas circenses; animadores de marionetas y títeres; coreógrafos e intérpretes de danza; cantantes, instrumentalistas, directores, ejecutantes musicales y sonidistas; escenógrafos, tramoyistas e iluminadores de artes escénicas, de </a:t>
            </a:r>
            <a:r>
              <a:rPr lang="es-MX" dirty="0">
                <a:solidFill>
                  <a:schemeClr val="bg1"/>
                </a:solidFill>
              </a:rPr>
              <a:t>diseño y montaje; </a:t>
            </a:r>
            <a:r>
              <a:rPr lang="es-MX" dirty="0"/>
              <a:t>autores, dramaturgos, libretistas, guionistas, compositores, </a:t>
            </a:r>
            <a:r>
              <a:rPr lang="es-MX" dirty="0">
                <a:solidFill>
                  <a:schemeClr val="bg1"/>
                </a:solidFill>
              </a:rPr>
              <a:t>gestores culturales,</a:t>
            </a:r>
            <a:r>
              <a:rPr lang="es-MX" dirty="0"/>
              <a:t> pintores, escultores, cineastas, fotógrafos y, en general a las </a:t>
            </a:r>
            <a:r>
              <a:rPr lang="es-MX" dirty="0">
                <a:solidFill>
                  <a:schemeClr val="bg1"/>
                </a:solidFill>
              </a:rPr>
              <a:t>personas que, ten</a:t>
            </a:r>
            <a:r>
              <a:rPr lang="es-MX" dirty="0"/>
              <a:t>iendo estas calidades, trabajen en circo, radio, teatro, </a:t>
            </a:r>
            <a:r>
              <a:rPr lang="es-MX" dirty="0">
                <a:solidFill>
                  <a:schemeClr val="bg1"/>
                </a:solidFill>
              </a:rPr>
              <a:t>televisión, salas de </a:t>
            </a:r>
            <a:r>
              <a:rPr lang="es-MX" dirty="0"/>
              <a:t>grabaciones o doblaje, centros nocturnos o de variedades o </a:t>
            </a:r>
            <a:r>
              <a:rPr lang="es-MX" dirty="0">
                <a:solidFill>
                  <a:schemeClr val="bg1"/>
                </a:solidFill>
              </a:rPr>
              <a:t>en cualquier lugar </a:t>
            </a:r>
            <a:r>
              <a:rPr lang="es-MX" dirty="0"/>
              <a:t>donde se presente, proyecte, transmita, fotografíe o digitalice </a:t>
            </a:r>
            <a:r>
              <a:rPr lang="es-MX" dirty="0">
                <a:solidFill>
                  <a:schemeClr val="bg1"/>
                </a:solidFill>
              </a:rPr>
              <a:t>la imagen del artist</a:t>
            </a:r>
            <a:r>
              <a:rPr lang="es-MX" dirty="0"/>
              <a:t>a o del músico o donde se transmita, quede grabada la voz </a:t>
            </a:r>
            <a:r>
              <a:rPr lang="es-MX" dirty="0">
                <a:solidFill>
                  <a:schemeClr val="bg1"/>
                </a:solidFill>
              </a:rPr>
              <a:t>o la música.</a:t>
            </a:r>
          </a:p>
          <a:p>
            <a:endParaRPr lang="es-MX" dirty="0"/>
          </a:p>
        </p:txBody>
      </p:sp>
    </p:spTree>
    <p:extLst>
      <p:ext uri="{BB962C8B-B14F-4D97-AF65-F5344CB8AC3E}">
        <p14:creationId xmlns:p14="http://schemas.microsoft.com/office/powerpoint/2010/main" val="118807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1079501" y="412750"/>
            <a:ext cx="6079272" cy="4555093"/>
          </a:xfrm>
          <a:prstGeom prst="rect">
            <a:avLst/>
          </a:prstGeom>
          <a:noFill/>
        </p:spPr>
        <p:txBody>
          <a:bodyPr wrap="square" rtlCol="0">
            <a:spAutoFit/>
          </a:bodyPr>
          <a:lstStyle/>
          <a:p>
            <a:endParaRPr lang="es-MX" b="1" dirty="0"/>
          </a:p>
          <a:p>
            <a:pPr algn="just"/>
            <a:r>
              <a:rPr lang="es-MX" dirty="0"/>
              <a:t>El dictamen establece las relaciones de trabajo por obra artística, literaria o actividad artesanal, e implementa la obligatoriedad del contrato por escrito y las especificaciones de este. También plantea que el salario podrá estipularse por unidad de tiempo, obra artística o literaria. El proyecto indica las prestaciones que deberán comprenderse en el régimen obligatorio del seguro social, por lo que la Comisión Nacional de los Salarios Mínimos deberá fijar ese ingreso para trabajadoras de la cultura y el arte.</a:t>
            </a:r>
          </a:p>
          <a:p>
            <a:endParaRPr lang="es-MX" dirty="0"/>
          </a:p>
          <a:p>
            <a:r>
              <a:rPr lang="es-MX" sz="1600" dirty="0"/>
              <a:t>El dictamen pasa a la Cámara de Diputados para continuar el proceso legislativo. </a:t>
            </a:r>
          </a:p>
          <a:p>
            <a:r>
              <a:rPr lang="es-MX" sz="1200" u="sng" dirty="0">
                <a:hlinkClick r:id="rId2"/>
              </a:rPr>
              <a:t>https://comunicacionsocial.senado.gob.mx/informacion/comunicados/8200-avala-senado-reforma-para-garantizar-derechos-laborales-de-trabajadores-del-arte</a:t>
            </a:r>
            <a:endParaRPr lang="es-MX" sz="1200" dirty="0"/>
          </a:p>
          <a:p>
            <a:endParaRPr lang="es-MX" dirty="0"/>
          </a:p>
        </p:txBody>
      </p:sp>
    </p:spTree>
    <p:extLst>
      <p:ext uri="{BB962C8B-B14F-4D97-AF65-F5344CB8AC3E}">
        <p14:creationId xmlns:p14="http://schemas.microsoft.com/office/powerpoint/2010/main" val="42110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8112070" y="-2859"/>
            <a:ext cx="1031930" cy="5143500"/>
          </a:xfrm>
          <a:custGeom>
            <a:avLst/>
            <a:gdLst>
              <a:gd name="connsiteX0" fmla="*/ 0 w 2133601"/>
              <a:gd name="connsiteY0" fmla="*/ 0 h 2167894"/>
              <a:gd name="connsiteX1" fmla="*/ 2133601 w 2133601"/>
              <a:gd name="connsiteY1" fmla="*/ 0 h 2167894"/>
              <a:gd name="connsiteX2" fmla="*/ 2133601 w 2133601"/>
              <a:gd name="connsiteY2" fmla="*/ 2167894 h 2167894"/>
              <a:gd name="connsiteX3" fmla="*/ 0 w 2133601"/>
              <a:gd name="connsiteY3" fmla="*/ 2167894 h 2167894"/>
            </a:gdLst>
            <a:ahLst/>
            <a:cxnLst>
              <a:cxn ang="0">
                <a:pos x="connsiteX0" y="connsiteY0"/>
              </a:cxn>
              <a:cxn ang="0">
                <a:pos x="connsiteX1" y="connsiteY1"/>
              </a:cxn>
              <a:cxn ang="0">
                <a:pos x="connsiteX2" y="connsiteY2"/>
              </a:cxn>
              <a:cxn ang="0">
                <a:pos x="connsiteX3" y="connsiteY3"/>
              </a:cxn>
            </a:cxnLst>
            <a:rect l="l" t="t" r="r" b="b"/>
            <a:pathLst>
              <a:path w="2133601" h="2167894">
                <a:moveTo>
                  <a:pt x="0" y="0"/>
                </a:moveTo>
                <a:lnTo>
                  <a:pt x="2133601" y="0"/>
                </a:lnTo>
                <a:lnTo>
                  <a:pt x="2133601" y="2167894"/>
                </a:lnTo>
                <a:lnTo>
                  <a:pt x="0" y="2167894"/>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uadroTexto 2">
            <a:extLst>
              <a:ext uri="{FF2B5EF4-FFF2-40B4-BE49-F238E27FC236}">
                <a16:creationId xmlns:a16="http://schemas.microsoft.com/office/drawing/2014/main" id="{76A28995-0663-42E8-90FA-56EC59438978}"/>
              </a:ext>
            </a:extLst>
          </p:cNvPr>
          <p:cNvSpPr txBox="1"/>
          <p:nvPr/>
        </p:nvSpPr>
        <p:spPr>
          <a:xfrm>
            <a:off x="553434" y="371968"/>
            <a:ext cx="6139466" cy="646331"/>
          </a:xfrm>
          <a:prstGeom prst="rect">
            <a:avLst/>
          </a:prstGeom>
          <a:noFill/>
        </p:spPr>
        <p:txBody>
          <a:bodyPr wrap="square" rtlCol="0">
            <a:spAutoFit/>
          </a:bodyPr>
          <a:lstStyle/>
          <a:p>
            <a:pPr algn="just"/>
            <a:r>
              <a:rPr lang="es-MX" dirty="0"/>
              <a:t>Por otro lado, dos iniciativas fueron presentadas y retiradas en la Cámara de Diputados y Diputadas</a:t>
            </a:r>
          </a:p>
        </p:txBody>
      </p:sp>
      <p:sp>
        <p:nvSpPr>
          <p:cNvPr id="2" name="CuadroTexto 1">
            <a:extLst>
              <a:ext uri="{FF2B5EF4-FFF2-40B4-BE49-F238E27FC236}">
                <a16:creationId xmlns:a16="http://schemas.microsoft.com/office/drawing/2014/main" id="{EB83BC74-778C-4EE7-84E9-BD0427CD77B3}"/>
              </a:ext>
            </a:extLst>
          </p:cNvPr>
          <p:cNvSpPr txBox="1"/>
          <p:nvPr/>
        </p:nvSpPr>
        <p:spPr>
          <a:xfrm>
            <a:off x="279400" y="1200150"/>
            <a:ext cx="6559550" cy="3970318"/>
          </a:xfrm>
          <a:prstGeom prst="rect">
            <a:avLst/>
          </a:prstGeom>
          <a:noFill/>
        </p:spPr>
        <p:txBody>
          <a:bodyPr wrap="square" rtlCol="0">
            <a:spAutoFit/>
          </a:bodyPr>
          <a:lstStyle/>
          <a:p>
            <a:pPr algn="just"/>
            <a:r>
              <a:rPr lang="es-MX" dirty="0"/>
              <a:t>La primera, presentada el 15/02/2022 por la diputada del PAN, Wendy González Urrutia, para expedir la Ley de Regulación para la Seguridad Social Cultural y Deportiva para regular los mecanismos a través de los cuales los deportistas, artistas, creadores y gestores del ámbito de la cultura </a:t>
            </a:r>
            <a:r>
              <a:rPr lang="es-MX" b="1" dirty="0"/>
              <a:t>podrán ser incorporados de manera voluntaria al régimen de Seguridad Social.</a:t>
            </a:r>
            <a:r>
              <a:rPr lang="es-MX" dirty="0"/>
              <a:t> Para ello, se plantea constituir un Fondo Social Cultura y el Fondo Social Deportivos, administrados a partir de fideicomisos, para la inscripción voluntaria de las y los deportistas, así como de los artistas, creadores y gestores del ámbito de la cultura al régimen obligatorio del Seguro Social.</a:t>
            </a:r>
          </a:p>
          <a:p>
            <a:pPr algn="just"/>
            <a:endParaRPr lang="es-MX" dirty="0"/>
          </a:p>
          <a:p>
            <a:pPr algn="just"/>
            <a:r>
              <a:rPr lang="es-MX" dirty="0"/>
              <a:t>Se retiró en dic de 2022</a:t>
            </a:r>
          </a:p>
          <a:p>
            <a:endParaRPr lang="es-MX" dirty="0"/>
          </a:p>
        </p:txBody>
      </p:sp>
    </p:spTree>
    <p:extLst>
      <p:ext uri="{BB962C8B-B14F-4D97-AF65-F5344CB8AC3E}">
        <p14:creationId xmlns:p14="http://schemas.microsoft.com/office/powerpoint/2010/main" val="14210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1079501" y="412751"/>
            <a:ext cx="6699249" cy="4462760"/>
          </a:xfrm>
          <a:prstGeom prst="rect">
            <a:avLst/>
          </a:prstGeom>
          <a:noFill/>
        </p:spPr>
        <p:txBody>
          <a:bodyPr wrap="square" rtlCol="0">
            <a:spAutoFit/>
          </a:bodyPr>
          <a:lstStyle/>
          <a:p>
            <a:pPr algn="just"/>
            <a:r>
              <a:rPr lang="es-MX" sz="1400" dirty="0"/>
              <a:t>La segunda, presentada el 7/04/2022 por la diputada panista Genoveva Huerta Villegas, en ella se propone reformar y adicionar la </a:t>
            </a:r>
            <a:r>
              <a:rPr lang="es-MX" sz="1400" b="1" dirty="0"/>
              <a:t>Ley Federal del Trabajo y de la Ley del Seguro Social.</a:t>
            </a:r>
            <a:r>
              <a:rPr lang="es-MX" sz="1400" dirty="0"/>
              <a:t> </a:t>
            </a:r>
          </a:p>
          <a:p>
            <a:endParaRPr lang="es-MX" sz="1400" dirty="0"/>
          </a:p>
          <a:p>
            <a:r>
              <a:rPr lang="es-MX" sz="1400" dirty="0"/>
              <a:t>Buscaba regular los derechos de las personas trabajadoras del arte y la cultura. </a:t>
            </a:r>
          </a:p>
          <a:p>
            <a:endParaRPr lang="es-MX" sz="1400" dirty="0"/>
          </a:p>
          <a:p>
            <a:pPr algn="just"/>
            <a:r>
              <a:rPr lang="es-MX" sz="1400" dirty="0"/>
              <a:t>Definía como personas trabajadoras del arte y la cultura a las y los actores, músicos, artistas, creadores o gestores culturales, poetas, escritores, pintores, escultores, cineastas, fotógrafos, bailarines, teatreros, artesanos y, demás personas que crean obras de arte o que participan en su recreación.</a:t>
            </a:r>
          </a:p>
          <a:p>
            <a:endParaRPr lang="es-MX" sz="1400" dirty="0"/>
          </a:p>
          <a:p>
            <a:pPr algn="just"/>
            <a:r>
              <a:rPr lang="es-MX" sz="1400" dirty="0"/>
              <a:t>Además, establecía  que el trabajo de las personas trabajadoras de la cultura y el arte deberá fijarse mediante </a:t>
            </a:r>
            <a:r>
              <a:rPr lang="es-MX" sz="1400" b="1" dirty="0"/>
              <a:t>contrato por escrito donde se deberá establecer la fecha de inicio del contrato, el periodo de trabajo, el salario, el método de cálculo del mismo y la periodicidad de los pagos, y otras condiciones de trabajo, tales como días de descanso, vacaciones </a:t>
            </a:r>
            <a:r>
              <a:rPr lang="es-MX" sz="1400" dirty="0"/>
              <a:t>y demás que convengan la persona trabajadora de la cultura y el arte y la persona empleadora.</a:t>
            </a:r>
          </a:p>
          <a:p>
            <a:pPr algn="just"/>
            <a:endParaRPr lang="es-MX" sz="1400" dirty="0"/>
          </a:p>
          <a:p>
            <a:pPr algn="just"/>
            <a:r>
              <a:rPr lang="es-MX" sz="1400" dirty="0"/>
              <a:t>Fue retirada en marzo de 2023. </a:t>
            </a:r>
          </a:p>
          <a:p>
            <a:endParaRPr lang="es-MX" dirty="0"/>
          </a:p>
        </p:txBody>
      </p:sp>
    </p:spTree>
    <p:extLst>
      <p:ext uri="{BB962C8B-B14F-4D97-AF65-F5344CB8AC3E}">
        <p14:creationId xmlns:p14="http://schemas.microsoft.com/office/powerpoint/2010/main" val="901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1F0BCC-0230-4F1B-8FEC-49DC91E3502B}"/>
              </a:ext>
            </a:extLst>
          </p:cNvPr>
          <p:cNvSpPr txBox="1"/>
          <p:nvPr/>
        </p:nvSpPr>
        <p:spPr>
          <a:xfrm>
            <a:off x="2311400" y="279400"/>
            <a:ext cx="4611094" cy="369332"/>
          </a:xfrm>
          <a:prstGeom prst="rect">
            <a:avLst/>
          </a:prstGeom>
          <a:noFill/>
        </p:spPr>
        <p:txBody>
          <a:bodyPr wrap="square" rtlCol="0">
            <a:spAutoFit/>
          </a:bodyPr>
          <a:lstStyle/>
          <a:p>
            <a:r>
              <a:rPr lang="es-MX" b="1" dirty="0"/>
              <a:t>En el Congreso de la Ciudad de México</a:t>
            </a:r>
          </a:p>
        </p:txBody>
      </p:sp>
      <p:sp>
        <p:nvSpPr>
          <p:cNvPr id="4" name="CuadroTexto 3">
            <a:extLst>
              <a:ext uri="{FF2B5EF4-FFF2-40B4-BE49-F238E27FC236}">
                <a16:creationId xmlns:a16="http://schemas.microsoft.com/office/drawing/2014/main" id="{C1FB9630-6AD3-46F4-9E74-CBA5F826BCAF}"/>
              </a:ext>
            </a:extLst>
          </p:cNvPr>
          <p:cNvSpPr txBox="1"/>
          <p:nvPr/>
        </p:nvSpPr>
        <p:spPr>
          <a:xfrm>
            <a:off x="115910" y="888642"/>
            <a:ext cx="6806584" cy="3724096"/>
          </a:xfrm>
          <a:prstGeom prst="rect">
            <a:avLst/>
          </a:prstGeom>
          <a:noFill/>
        </p:spPr>
        <p:txBody>
          <a:bodyPr wrap="square" rtlCol="0">
            <a:spAutoFit/>
          </a:bodyPr>
          <a:lstStyle/>
          <a:p>
            <a:r>
              <a:rPr lang="es-MX" dirty="0"/>
              <a:t>El pasado 27 de febrero de 2024 se aprobó por el Pleno del Congreso una reforma a </a:t>
            </a:r>
            <a:r>
              <a:rPr lang="es-MX" b="1" dirty="0"/>
              <a:t>Ley de los Derechos Culturales de los Habitantes y Visitantes de la Ciudad de México. </a:t>
            </a:r>
          </a:p>
          <a:p>
            <a:endParaRPr lang="es-MX" dirty="0"/>
          </a:p>
          <a:p>
            <a:pPr algn="just"/>
            <a:r>
              <a:rPr lang="es-MX" dirty="0"/>
              <a:t>Se planteo incorporar entre los objetivos de la Ley, que esta debe salvaguardar la </a:t>
            </a:r>
            <a:r>
              <a:rPr lang="es-MX" b="1" dirty="0"/>
              <a:t>igualdad de género en la instrumentación y aplicación de políticas de apoyo y fomento a la cultura</a:t>
            </a:r>
            <a:r>
              <a:rPr lang="es-MX" dirty="0"/>
              <a:t>. Para ello se deberán observar los </a:t>
            </a:r>
            <a:r>
              <a:rPr lang="es-MX" b="1" dirty="0"/>
              <a:t>principios</a:t>
            </a:r>
            <a:r>
              <a:rPr lang="es-MX" dirty="0"/>
              <a:t> de </a:t>
            </a:r>
            <a:r>
              <a:rPr lang="es-MX" b="1" dirty="0"/>
              <a:t>representatividad</a:t>
            </a:r>
            <a:r>
              <a:rPr lang="es-MX" dirty="0"/>
              <a:t>, </a:t>
            </a:r>
            <a:r>
              <a:rPr lang="es-MX" b="1" dirty="0"/>
              <a:t>paridad de género</a:t>
            </a:r>
            <a:r>
              <a:rPr lang="es-MX" dirty="0"/>
              <a:t>, </a:t>
            </a:r>
            <a:r>
              <a:rPr lang="es-MX" b="1" dirty="0"/>
              <a:t>igualdad sustantiva y protección a grupos de atención prioritaria.</a:t>
            </a:r>
          </a:p>
          <a:p>
            <a:endParaRPr lang="es-MX" sz="1400" dirty="0"/>
          </a:p>
          <a:p>
            <a:pPr algn="just"/>
            <a:r>
              <a:rPr lang="es-MX" sz="1400" dirty="0"/>
              <a:t>Dicha iniciativa fue presentada en su momento por la diputada Ana Francis López Bayghen Patiño, quien la retomó de las iniciativas propuestas en el Parlamento de Mujeres (2023) que organiza el Congreso de la Ciudad de México.  </a:t>
            </a:r>
          </a:p>
        </p:txBody>
      </p:sp>
    </p:spTree>
    <p:extLst>
      <p:ext uri="{BB962C8B-B14F-4D97-AF65-F5344CB8AC3E}">
        <p14:creationId xmlns:p14="http://schemas.microsoft.com/office/powerpoint/2010/main" val="183479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a:extLst>
              <a:ext uri="{FF2B5EF4-FFF2-40B4-BE49-F238E27FC236}">
                <a16:creationId xmlns:a16="http://schemas.microsoft.com/office/drawing/2014/main" id="{C9E78765-4457-24E7-231E-84E508E55B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76" y="-547726"/>
            <a:ext cx="9188936" cy="6126723"/>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pic>
      <p:sp>
        <p:nvSpPr>
          <p:cNvPr id="13" name="Rectangle 21">
            <a:extLst>
              <a:ext uri="{FF2B5EF4-FFF2-40B4-BE49-F238E27FC236}">
                <a16:creationId xmlns:a16="http://schemas.microsoft.com/office/drawing/2014/main" id="{37238C85-7D30-F5CB-8835-DE45729FD6C1}"/>
              </a:ext>
            </a:extLst>
          </p:cNvPr>
          <p:cNvSpPr/>
          <p:nvPr/>
        </p:nvSpPr>
        <p:spPr>
          <a:xfrm>
            <a:off x="0" y="-304800"/>
            <a:ext cx="9166468" cy="5791057"/>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Rounded Corners 7">
            <a:extLst>
              <a:ext uri="{FF2B5EF4-FFF2-40B4-BE49-F238E27FC236}">
                <a16:creationId xmlns:a16="http://schemas.microsoft.com/office/drawing/2014/main" id="{A29B452E-C772-4AB0-BFA5-88BF384E3CED}"/>
              </a:ext>
            </a:extLst>
          </p:cNvPr>
          <p:cNvSpPr/>
          <p:nvPr/>
        </p:nvSpPr>
        <p:spPr>
          <a:xfrm>
            <a:off x="298174" y="1338470"/>
            <a:ext cx="4983765" cy="2139026"/>
          </a:xfrm>
          <a:prstGeom prst="roundRect">
            <a:avLst>
              <a:gd name="adj" fmla="val 483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600" dirty="0"/>
          </a:p>
          <a:p>
            <a:endParaRPr lang="es-MX" sz="1600" dirty="0"/>
          </a:p>
          <a:p>
            <a:pPr algn="just"/>
            <a:r>
              <a:rPr lang="es-MX" sz="1600" dirty="0">
                <a:solidFill>
                  <a:schemeClr val="accent5"/>
                </a:solidFill>
              </a:rPr>
              <a:t>El apartado correspondiente al financiamiento público en México para cultura y artes no se incluye en esta presentación, dado que el tema en específico se desarrollará en otra sesión de la Cátedra de investigación. </a:t>
            </a:r>
          </a:p>
          <a:p>
            <a:pPr algn="just"/>
            <a:endParaRPr lang="es-MX" sz="1600" dirty="0">
              <a:solidFill>
                <a:schemeClr val="accent5"/>
              </a:solidFill>
            </a:endParaRPr>
          </a:p>
          <a:p>
            <a:pPr algn="just"/>
            <a:r>
              <a:rPr lang="es-MX" sz="1600" dirty="0">
                <a:solidFill>
                  <a:schemeClr val="accent5"/>
                </a:solidFill>
              </a:rPr>
              <a:t>En el estudio el tema es abordado en los capítulos 4 y 5.</a:t>
            </a:r>
          </a:p>
          <a:p>
            <a:endParaRPr lang="es-MX" sz="1600" dirty="0">
              <a:solidFill>
                <a:schemeClr val="accent2"/>
              </a:solidFill>
            </a:endParaRPr>
          </a:p>
          <a:p>
            <a:endParaRPr lang="es-MX" sz="1050" dirty="0"/>
          </a:p>
        </p:txBody>
      </p:sp>
      <p:sp>
        <p:nvSpPr>
          <p:cNvPr id="24" name="Rectangle 23">
            <a:extLst>
              <a:ext uri="{FF2B5EF4-FFF2-40B4-BE49-F238E27FC236}">
                <a16:creationId xmlns:a16="http://schemas.microsoft.com/office/drawing/2014/main" id="{A29B452E-C772-4AB0-BFA5-88BF384E3CED}"/>
              </a:ext>
            </a:extLst>
          </p:cNvPr>
          <p:cNvSpPr/>
          <p:nvPr/>
        </p:nvSpPr>
        <p:spPr>
          <a:xfrm>
            <a:off x="8669741" y="4708478"/>
            <a:ext cx="474258" cy="44647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795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 del estudio</a:t>
            </a:r>
          </a:p>
        </p:txBody>
      </p:sp>
      <p:sp>
        <p:nvSpPr>
          <p:cNvPr id="4" name="CuadroTexto 3">
            <a:extLst>
              <a:ext uri="{FF2B5EF4-FFF2-40B4-BE49-F238E27FC236}">
                <a16:creationId xmlns:a16="http://schemas.microsoft.com/office/drawing/2014/main" id="{8BDC5BDA-A307-4859-9046-6C0247EA38BA}"/>
              </a:ext>
            </a:extLst>
          </p:cNvPr>
          <p:cNvSpPr txBox="1"/>
          <p:nvPr/>
        </p:nvSpPr>
        <p:spPr>
          <a:xfrm>
            <a:off x="2767476" y="1351370"/>
            <a:ext cx="6229810" cy="3139321"/>
          </a:xfrm>
          <a:prstGeom prst="rect">
            <a:avLst/>
          </a:prstGeom>
          <a:noFill/>
        </p:spPr>
        <p:txBody>
          <a:bodyPr wrap="square" rtlCol="0">
            <a:spAutoFit/>
          </a:bodyPr>
          <a:lstStyle/>
          <a:p>
            <a:r>
              <a:rPr lang="es-MX" dirty="0"/>
              <a:t>Ante la poca disponibilidad de datos. </a:t>
            </a:r>
          </a:p>
          <a:p>
            <a:pPr marL="285750" indent="-285750">
              <a:buFont typeface="Arial" panose="020B0604020202020204" pitchFamily="34" charset="0"/>
              <a:buChar char="•"/>
            </a:pPr>
            <a:r>
              <a:rPr lang="es-MX" dirty="0"/>
              <a:t>Solicitar al INEGI que en las Cuentas Nacionales, de Empleo y ocupación u otras, incluso en registros administrativos, se desagregue mayor información por mujeres y hombres a nivel estatal y municipal. </a:t>
            </a:r>
          </a:p>
          <a:p>
            <a:endParaRPr lang="es-MX" b="1" dirty="0"/>
          </a:p>
          <a:p>
            <a:pPr marL="285750" indent="-285750">
              <a:buFont typeface="Arial" panose="020B0604020202020204" pitchFamily="34" charset="0"/>
              <a:buChar char="•"/>
            </a:pPr>
            <a:r>
              <a:rPr lang="es-MX" dirty="0"/>
              <a:t>Realizar un censo de mujeres artistas en la Ciudad de México, con el objetivo de conocer su desarrollo profesional y al mismo tiempo sus carencias y necesidades laborales, económicas o de seguridad social.</a:t>
            </a:r>
          </a:p>
          <a:p>
            <a:r>
              <a:rPr lang="es-MX" dirty="0"/>
              <a:t> </a:t>
            </a:r>
          </a:p>
        </p:txBody>
      </p:sp>
    </p:spTree>
    <p:extLst>
      <p:ext uri="{BB962C8B-B14F-4D97-AF65-F5344CB8AC3E}">
        <p14:creationId xmlns:p14="http://schemas.microsoft.com/office/powerpoint/2010/main" val="31512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 del estudio</a:t>
            </a:r>
          </a:p>
        </p:txBody>
      </p:sp>
      <p:sp>
        <p:nvSpPr>
          <p:cNvPr id="4" name="CuadroTexto 3">
            <a:extLst>
              <a:ext uri="{FF2B5EF4-FFF2-40B4-BE49-F238E27FC236}">
                <a16:creationId xmlns:a16="http://schemas.microsoft.com/office/drawing/2014/main" id="{8BDC5BDA-A307-4859-9046-6C0247EA38BA}"/>
              </a:ext>
            </a:extLst>
          </p:cNvPr>
          <p:cNvSpPr txBox="1"/>
          <p:nvPr/>
        </p:nvSpPr>
        <p:spPr>
          <a:xfrm>
            <a:off x="2767476" y="1351370"/>
            <a:ext cx="6229810" cy="2308324"/>
          </a:xfrm>
          <a:prstGeom prst="rect">
            <a:avLst/>
          </a:prstGeom>
          <a:noFill/>
        </p:spPr>
        <p:txBody>
          <a:bodyPr wrap="square" rtlCol="0">
            <a:spAutoFit/>
          </a:bodyPr>
          <a:lstStyle/>
          <a:p>
            <a:pPr marL="285750" indent="-285750">
              <a:buFont typeface="Arial" panose="020B0604020202020204" pitchFamily="34" charset="0"/>
              <a:buChar char="•"/>
            </a:pPr>
            <a:r>
              <a:rPr lang="es-MX" dirty="0"/>
              <a:t>Fortalecer programas presupuestarios que permiten otorgar recursos a las y los artistas: programas de apoyos a la cultura y de becas, entre otros, que puedan contribuir a solventar la precariedad económica y laboral a la que se enfrentan las mujeres artistas. Anexo Transversal de Género en el CCDMX.</a:t>
            </a:r>
          </a:p>
          <a:p>
            <a:endParaRPr lang="es-MX" dirty="0"/>
          </a:p>
          <a:p>
            <a:r>
              <a:rPr lang="es-MX" dirty="0"/>
              <a:t> </a:t>
            </a:r>
          </a:p>
        </p:txBody>
      </p:sp>
    </p:spTree>
    <p:extLst>
      <p:ext uri="{BB962C8B-B14F-4D97-AF65-F5344CB8AC3E}">
        <p14:creationId xmlns:p14="http://schemas.microsoft.com/office/powerpoint/2010/main" val="308930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53179" y="314752"/>
            <a:ext cx="7598422" cy="369332"/>
          </a:xfrm>
          <a:prstGeom prst="rect">
            <a:avLst/>
          </a:prstGeom>
          <a:noFill/>
        </p:spPr>
        <p:txBody>
          <a:bodyPr wrap="square" rtlCol="0">
            <a:spAutoFit/>
          </a:bodyPr>
          <a:lstStyle/>
          <a:p>
            <a:r>
              <a:rPr lang="es-MX" b="1" dirty="0"/>
              <a:t>Conclusiones generales del estudio</a:t>
            </a:r>
          </a:p>
        </p:txBody>
      </p:sp>
      <p:sp>
        <p:nvSpPr>
          <p:cNvPr id="3" name="CuadroTexto 2">
            <a:extLst>
              <a:ext uri="{FF2B5EF4-FFF2-40B4-BE49-F238E27FC236}">
                <a16:creationId xmlns:a16="http://schemas.microsoft.com/office/drawing/2014/main" id="{68AD3A2A-ED1F-4A05-9AF0-9D3318D7824F}"/>
              </a:ext>
            </a:extLst>
          </p:cNvPr>
          <p:cNvSpPr txBox="1"/>
          <p:nvPr/>
        </p:nvSpPr>
        <p:spPr>
          <a:xfrm>
            <a:off x="412694" y="801113"/>
            <a:ext cx="8035391" cy="646331"/>
          </a:xfrm>
          <a:prstGeom prst="rect">
            <a:avLst/>
          </a:prstGeom>
          <a:noFill/>
        </p:spPr>
        <p:txBody>
          <a:bodyPr wrap="square" rtlCol="0">
            <a:spAutoFit/>
          </a:bodyPr>
          <a:lstStyle/>
          <a:p>
            <a:r>
              <a:rPr lang="es-MX" b="1" dirty="0"/>
              <a:t>Un marco legislativo que garantice la igualdad de género en el ámbito cultural/artístico </a:t>
            </a:r>
            <a:endParaRPr lang="es-MX" dirty="0"/>
          </a:p>
        </p:txBody>
      </p:sp>
      <p:sp>
        <p:nvSpPr>
          <p:cNvPr id="5" name="CuadroTexto 4">
            <a:extLst>
              <a:ext uri="{FF2B5EF4-FFF2-40B4-BE49-F238E27FC236}">
                <a16:creationId xmlns:a16="http://schemas.microsoft.com/office/drawing/2014/main" id="{6E4BA319-9D46-4B2F-8945-6E03D10B33F1}"/>
              </a:ext>
            </a:extLst>
          </p:cNvPr>
          <p:cNvSpPr txBox="1"/>
          <p:nvPr/>
        </p:nvSpPr>
        <p:spPr>
          <a:xfrm>
            <a:off x="2747077" y="1745894"/>
            <a:ext cx="6117579" cy="2031325"/>
          </a:xfrm>
          <a:prstGeom prst="rect">
            <a:avLst/>
          </a:prstGeom>
          <a:noFill/>
        </p:spPr>
        <p:txBody>
          <a:bodyPr wrap="square" rtlCol="0">
            <a:spAutoFit/>
          </a:bodyPr>
          <a:lstStyle/>
          <a:p>
            <a:pPr marL="285750" indent="-285750">
              <a:buFont typeface="Arial" panose="020B0604020202020204" pitchFamily="34" charset="0"/>
              <a:buChar char="•"/>
            </a:pPr>
            <a:r>
              <a:rPr lang="es-MX" dirty="0"/>
              <a:t>Implementar políticas públicas para las mujeres trabajadoras del arte que les permitan conciliar las tareas de cuidado.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Establecer guarderías a las que accedan las mujeres artistas. Puede instrumentarse a través de legislar sobre el </a:t>
            </a:r>
            <a:r>
              <a:rPr lang="es-MX" b="1" dirty="0"/>
              <a:t>Sistema de Cuidados de la Ciudad de México</a:t>
            </a:r>
            <a:r>
              <a:rPr lang="es-MX" dirty="0"/>
              <a:t>.</a:t>
            </a:r>
          </a:p>
        </p:txBody>
      </p:sp>
    </p:spTree>
    <p:extLst>
      <p:ext uri="{BB962C8B-B14F-4D97-AF65-F5344CB8AC3E}">
        <p14:creationId xmlns:p14="http://schemas.microsoft.com/office/powerpoint/2010/main" val="1170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0" y="0"/>
            <a:ext cx="143302" cy="1106584"/>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3"/>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3" name="CuadroTexto 2">
            <a:extLst>
              <a:ext uri="{FF2B5EF4-FFF2-40B4-BE49-F238E27FC236}">
                <a16:creationId xmlns:a16="http://schemas.microsoft.com/office/drawing/2014/main" id="{FF4CD7A5-73DC-4F41-9DC1-789ADEFEE0C0}"/>
              </a:ext>
            </a:extLst>
          </p:cNvPr>
          <p:cNvSpPr txBox="1"/>
          <p:nvPr/>
        </p:nvSpPr>
        <p:spPr>
          <a:xfrm>
            <a:off x="615950" y="342900"/>
            <a:ext cx="5715000" cy="3970318"/>
          </a:xfrm>
          <a:prstGeom prst="rect">
            <a:avLst/>
          </a:prstGeom>
          <a:noFill/>
        </p:spPr>
        <p:txBody>
          <a:bodyPr wrap="square" rtlCol="0">
            <a:spAutoFit/>
          </a:bodyPr>
          <a:lstStyle/>
          <a:p>
            <a:r>
              <a:rPr lang="es-MX" b="1" dirty="0"/>
              <a:t>Objetivo del estudio</a:t>
            </a:r>
          </a:p>
          <a:p>
            <a:pPr algn="just"/>
            <a:endParaRPr lang="es-MX" b="1" dirty="0"/>
          </a:p>
          <a:p>
            <a:pPr algn="just"/>
            <a:r>
              <a:rPr lang="es-MX" dirty="0"/>
              <a:t>A solicitud de la Comisión de Igualdad de Género del Congreso de la CDMX el CELIG efectuó la investigación con el objetivo de:</a:t>
            </a:r>
          </a:p>
          <a:p>
            <a:endParaRPr lang="es-MX" dirty="0"/>
          </a:p>
          <a:p>
            <a:pPr algn="just"/>
            <a:r>
              <a:rPr lang="es-MX" i="1" dirty="0"/>
              <a:t>…realizar un análisis sobre la legislación a nivel local, nacional e internacional, a efecto de robustecer nuestro marco legal para que este </a:t>
            </a:r>
            <a:r>
              <a:rPr lang="es-MX" b="1" i="1" dirty="0"/>
              <a:t>reconozca, apoye, fomente y proteja la participación de las mujeres en estas áreas</a:t>
            </a:r>
            <a:r>
              <a:rPr lang="es-MX" i="1" dirty="0"/>
              <a:t>, garantizando el completo respeto a sus derechos humanos y </a:t>
            </a:r>
            <a:r>
              <a:rPr lang="es-MX" b="1" i="1" dirty="0"/>
              <a:t>el ejercicio de su trabajo en las mejores condiciones laborales</a:t>
            </a:r>
            <a:r>
              <a:rPr lang="es-MX" i="1" dirty="0"/>
              <a:t>.</a:t>
            </a:r>
            <a:endParaRPr lang="es-MX" dirty="0"/>
          </a:p>
          <a:p>
            <a:endParaRPr lang="es-MX" dirty="0"/>
          </a:p>
        </p:txBody>
      </p:sp>
    </p:spTree>
    <p:extLst>
      <p:ext uri="{BB962C8B-B14F-4D97-AF65-F5344CB8AC3E}">
        <p14:creationId xmlns:p14="http://schemas.microsoft.com/office/powerpoint/2010/main" val="20712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 del estudio</a:t>
            </a:r>
          </a:p>
        </p:txBody>
      </p:sp>
      <p:sp>
        <p:nvSpPr>
          <p:cNvPr id="3" name="CuadroTexto 2">
            <a:extLst>
              <a:ext uri="{FF2B5EF4-FFF2-40B4-BE49-F238E27FC236}">
                <a16:creationId xmlns:a16="http://schemas.microsoft.com/office/drawing/2014/main" id="{68AD3A2A-ED1F-4A05-9AF0-9D3318D7824F}"/>
              </a:ext>
            </a:extLst>
          </p:cNvPr>
          <p:cNvSpPr txBox="1"/>
          <p:nvPr/>
        </p:nvSpPr>
        <p:spPr>
          <a:xfrm>
            <a:off x="412694" y="801113"/>
            <a:ext cx="8035391" cy="646331"/>
          </a:xfrm>
          <a:prstGeom prst="rect">
            <a:avLst/>
          </a:prstGeom>
          <a:noFill/>
        </p:spPr>
        <p:txBody>
          <a:bodyPr wrap="square" rtlCol="0">
            <a:spAutoFit/>
          </a:bodyPr>
          <a:lstStyle/>
          <a:p>
            <a:r>
              <a:rPr lang="es-MX" b="1" dirty="0"/>
              <a:t>Un marco legislativo que garantice la igualdad de género en el ámbito cultural/artístico en la CDMX</a:t>
            </a:r>
            <a:endParaRPr lang="es-MX" dirty="0"/>
          </a:p>
        </p:txBody>
      </p:sp>
      <p:sp>
        <p:nvSpPr>
          <p:cNvPr id="5" name="CuadroTexto 4">
            <a:extLst>
              <a:ext uri="{FF2B5EF4-FFF2-40B4-BE49-F238E27FC236}">
                <a16:creationId xmlns:a16="http://schemas.microsoft.com/office/drawing/2014/main" id="{6E4BA319-9D46-4B2F-8945-6E03D10B33F1}"/>
              </a:ext>
            </a:extLst>
          </p:cNvPr>
          <p:cNvSpPr txBox="1"/>
          <p:nvPr/>
        </p:nvSpPr>
        <p:spPr>
          <a:xfrm>
            <a:off x="2613727" y="1447444"/>
            <a:ext cx="6117579" cy="2031325"/>
          </a:xfrm>
          <a:prstGeom prst="rect">
            <a:avLst/>
          </a:prstGeom>
          <a:noFill/>
        </p:spPr>
        <p:txBody>
          <a:bodyPr wrap="square" rtlCol="0">
            <a:spAutoFit/>
          </a:bodyPr>
          <a:lstStyle/>
          <a:p>
            <a:endParaRPr lang="es-MX" dirty="0"/>
          </a:p>
          <a:p>
            <a:endParaRPr lang="es-MX" dirty="0"/>
          </a:p>
          <a:p>
            <a:r>
              <a:rPr lang="es-MX" dirty="0"/>
              <a:t>Establecer la legislación secundaria sobre </a:t>
            </a:r>
            <a:r>
              <a:rPr lang="es-MX" b="1" dirty="0"/>
              <a:t>trabajo no asalariado en la CDMX</a:t>
            </a:r>
            <a:r>
              <a:rPr lang="es-MX" dirty="0"/>
              <a:t>, dado que las mujeres artistas desarrollan sus actividades laborales por cuenta propia o como parte de la economía informal, debe considerarse este grupo de población.</a:t>
            </a:r>
          </a:p>
        </p:txBody>
      </p:sp>
    </p:spTree>
    <p:extLst>
      <p:ext uri="{BB962C8B-B14F-4D97-AF65-F5344CB8AC3E}">
        <p14:creationId xmlns:p14="http://schemas.microsoft.com/office/powerpoint/2010/main" val="22807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746311" y="314752"/>
            <a:ext cx="574059"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accent5">
              <a:lumMod val="20000"/>
              <a:lumOff val="80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7" name="Freeform 26"/>
          <p:cNvSpPr/>
          <p:nvPr/>
        </p:nvSpPr>
        <p:spPr>
          <a:xfrm>
            <a:off x="8997286" y="4516557"/>
            <a:ext cx="146714" cy="624385"/>
          </a:xfrm>
          <a:custGeom>
            <a:avLst/>
            <a:gdLst>
              <a:gd name="connsiteX0" fmla="*/ 0 w 4824528"/>
              <a:gd name="connsiteY0" fmla="*/ 0 h 1507665"/>
              <a:gd name="connsiteX1" fmla="*/ 4824528 w 4824528"/>
              <a:gd name="connsiteY1" fmla="*/ 0 h 1507665"/>
              <a:gd name="connsiteX2" fmla="*/ 4824528 w 4824528"/>
              <a:gd name="connsiteY2" fmla="*/ 1507665 h 1507665"/>
              <a:gd name="connsiteX3" fmla="*/ 0 w 4824528"/>
              <a:gd name="connsiteY3" fmla="*/ 1507665 h 1507665"/>
              <a:gd name="connsiteX4" fmla="*/ 0 w 4824528"/>
              <a:gd name="connsiteY4" fmla="*/ 0 h 150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528" h="1507665">
                <a:moveTo>
                  <a:pt x="0" y="0"/>
                </a:moveTo>
                <a:lnTo>
                  <a:pt x="4824528" y="0"/>
                </a:lnTo>
                <a:lnTo>
                  <a:pt x="4824528" y="1507665"/>
                </a:lnTo>
                <a:lnTo>
                  <a:pt x="0" y="1507665"/>
                </a:lnTo>
                <a:lnTo>
                  <a:pt x="0" y="0"/>
                </a:lnTo>
                <a:close/>
              </a:path>
            </a:pathLst>
          </a:custGeom>
          <a:solidFill>
            <a:schemeClr val="bg1">
              <a:lumMod val="65000"/>
            </a:schemeClr>
          </a:solid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5894" tIns="185738" rIns="185738" bIns="185738" numCol="1" spcCol="1270" anchor="ctr" anchorCtr="0">
            <a:noAutofit/>
          </a:bodyPr>
          <a:lstStyle/>
          <a:p>
            <a:pPr defTabSz="2166938">
              <a:lnSpc>
                <a:spcPct val="90000"/>
              </a:lnSpc>
              <a:spcBef>
                <a:spcPct val="0"/>
              </a:spcBef>
              <a:spcAft>
                <a:spcPct val="35000"/>
              </a:spcAft>
            </a:pPr>
            <a:endParaRPr lang="en-US" sz="4875">
              <a:solidFill>
                <a:schemeClr val="bg1"/>
              </a:solidFill>
            </a:endParaRPr>
          </a:p>
        </p:txBody>
      </p:sp>
      <p:sp>
        <p:nvSpPr>
          <p:cNvPr id="2" name="CuadroTexto 1">
            <a:extLst>
              <a:ext uri="{FF2B5EF4-FFF2-40B4-BE49-F238E27FC236}">
                <a16:creationId xmlns:a16="http://schemas.microsoft.com/office/drawing/2014/main" id="{DFC762BB-9549-485D-80E3-BDE3402DA3DC}"/>
              </a:ext>
            </a:extLst>
          </p:cNvPr>
          <p:cNvSpPr txBox="1"/>
          <p:nvPr/>
        </p:nvSpPr>
        <p:spPr>
          <a:xfrm>
            <a:off x="234129" y="314752"/>
            <a:ext cx="7598422" cy="369332"/>
          </a:xfrm>
          <a:prstGeom prst="rect">
            <a:avLst/>
          </a:prstGeom>
          <a:noFill/>
        </p:spPr>
        <p:txBody>
          <a:bodyPr wrap="square" rtlCol="0">
            <a:spAutoFit/>
          </a:bodyPr>
          <a:lstStyle/>
          <a:p>
            <a:r>
              <a:rPr lang="es-MX" b="1" dirty="0"/>
              <a:t>Conclusiones generales </a:t>
            </a:r>
            <a:r>
              <a:rPr lang="es-MX" b="1"/>
              <a:t>del estudio</a:t>
            </a:r>
            <a:endParaRPr lang="es-MX" b="1" dirty="0"/>
          </a:p>
        </p:txBody>
      </p:sp>
      <p:sp>
        <p:nvSpPr>
          <p:cNvPr id="3" name="CuadroTexto 2">
            <a:extLst>
              <a:ext uri="{FF2B5EF4-FFF2-40B4-BE49-F238E27FC236}">
                <a16:creationId xmlns:a16="http://schemas.microsoft.com/office/drawing/2014/main" id="{68AD3A2A-ED1F-4A05-9AF0-9D3318D7824F}"/>
              </a:ext>
            </a:extLst>
          </p:cNvPr>
          <p:cNvSpPr txBox="1"/>
          <p:nvPr/>
        </p:nvSpPr>
        <p:spPr>
          <a:xfrm>
            <a:off x="412694" y="801113"/>
            <a:ext cx="8035391" cy="646331"/>
          </a:xfrm>
          <a:prstGeom prst="rect">
            <a:avLst/>
          </a:prstGeom>
          <a:noFill/>
        </p:spPr>
        <p:txBody>
          <a:bodyPr wrap="square" rtlCol="0">
            <a:spAutoFit/>
          </a:bodyPr>
          <a:lstStyle/>
          <a:p>
            <a:r>
              <a:rPr lang="es-MX" b="1" dirty="0"/>
              <a:t>Un marco legislativo que garantice la igualdad de género en el ámbito cultural/artístico </a:t>
            </a:r>
            <a:endParaRPr lang="es-MX" dirty="0"/>
          </a:p>
        </p:txBody>
      </p:sp>
      <p:sp>
        <p:nvSpPr>
          <p:cNvPr id="5" name="CuadroTexto 4">
            <a:extLst>
              <a:ext uri="{FF2B5EF4-FFF2-40B4-BE49-F238E27FC236}">
                <a16:creationId xmlns:a16="http://schemas.microsoft.com/office/drawing/2014/main" id="{6E4BA319-9D46-4B2F-8945-6E03D10B33F1}"/>
              </a:ext>
            </a:extLst>
          </p:cNvPr>
          <p:cNvSpPr txBox="1"/>
          <p:nvPr/>
        </p:nvSpPr>
        <p:spPr>
          <a:xfrm>
            <a:off x="2876551" y="1358901"/>
            <a:ext cx="6120736" cy="3693319"/>
          </a:xfrm>
          <a:prstGeom prst="rect">
            <a:avLst/>
          </a:prstGeom>
          <a:noFill/>
        </p:spPr>
        <p:txBody>
          <a:bodyPr wrap="square" rtlCol="0">
            <a:spAutoFit/>
          </a:bodyPr>
          <a:lstStyle/>
          <a:p>
            <a:pPr marL="285750" indent="-285750">
              <a:buFont typeface="Arial" panose="020B0604020202020204" pitchFamily="34" charset="0"/>
              <a:buChar char="•"/>
            </a:pPr>
            <a:r>
              <a:rPr lang="es-MX" dirty="0"/>
              <a:t>Establecer medidas para aumentar la representación paritaria de las </a:t>
            </a:r>
            <a:r>
              <a:rPr lang="es-MX" b="1" dirty="0"/>
              <a:t>mujeres en toma de decisión en los mecanismos relacionados con la cultura</a:t>
            </a:r>
            <a:r>
              <a:rPr lang="es-MX" dirty="0"/>
              <a:t>, instituciones y organizaciones culturales públicas.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Asimismo para garantizar la difusión paritaria de su trabajo en museos y galerías públicas. </a:t>
            </a:r>
          </a:p>
          <a:p>
            <a:endParaRPr lang="es-MX" dirty="0"/>
          </a:p>
          <a:p>
            <a:r>
              <a:rPr lang="es-MX" dirty="0"/>
              <a:t>Estas medida podrían realizarse mediante modificaciones a las leyes en materia cultural como: la </a:t>
            </a:r>
            <a:r>
              <a:rPr lang="es-MX" b="1" dirty="0"/>
              <a:t>Ley de Fomento Cultural de la Ciudad de México en la Ley de los Derechos Culturales de los Habitantes y Visitantes de la Ciudad de México, </a:t>
            </a:r>
            <a:r>
              <a:rPr lang="es-MX" dirty="0"/>
              <a:t>por mencionar algunas.</a:t>
            </a:r>
          </a:p>
        </p:txBody>
      </p:sp>
    </p:spTree>
    <p:extLst>
      <p:ext uri="{BB962C8B-B14F-4D97-AF65-F5344CB8AC3E}">
        <p14:creationId xmlns:p14="http://schemas.microsoft.com/office/powerpoint/2010/main" val="42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3C891-99BD-4FAF-BAC0-3777E01E5C32}"/>
              </a:ext>
            </a:extLst>
          </p:cNvPr>
          <p:cNvSpPr/>
          <p:nvPr/>
        </p:nvSpPr>
        <p:spPr>
          <a:xfrm>
            <a:off x="1435101" y="259703"/>
            <a:ext cx="5370408" cy="2534476"/>
          </a:xfrm>
          <a:prstGeom prst="rect">
            <a:avLst/>
          </a:prstGeom>
        </p:spPr>
        <p:txBody>
          <a:bodyPr wrap="square">
            <a:spAutoFit/>
          </a:bodyPr>
          <a:lstStyle/>
          <a:p>
            <a:pPr algn="ctr">
              <a:lnSpc>
                <a:spcPct val="150000"/>
              </a:lnSpc>
            </a:pPr>
            <a:r>
              <a:rPr lang="es-ES" sz="3600" dirty="0">
                <a:solidFill>
                  <a:schemeClr val="accent5">
                    <a:lumMod val="75000"/>
                  </a:schemeClr>
                </a:solidFill>
                <a:latin typeface="+mj-lt"/>
                <a:cs typeface="Segoe UI" panose="020B0502040204020203" pitchFamily="34" charset="0"/>
              </a:rPr>
              <a:t>GRACIAS</a:t>
            </a:r>
          </a:p>
          <a:p>
            <a:pPr algn="ctr">
              <a:lnSpc>
                <a:spcPct val="150000"/>
              </a:lnSpc>
            </a:pPr>
            <a:r>
              <a:rPr lang="es-ES" u="sng" dirty="0">
                <a:solidFill>
                  <a:schemeClr val="accent2"/>
                </a:solidFill>
                <a:latin typeface="+mj-lt"/>
                <a:cs typeface="Segoe UI" panose="020B0502040204020203" pitchFamily="34" charset="0"/>
                <a:hlinkClick r:id="rId2">
                  <a:extLst>
                    <a:ext uri="{A12FA001-AC4F-418D-AE19-62706E023703}">
                      <ahyp:hlinkClr xmlns:ahyp="http://schemas.microsoft.com/office/drawing/2018/hyperlinkcolor" val="tx"/>
                    </a:ext>
                  </a:extLst>
                </a:hlinkClick>
              </a:rPr>
              <a:t>E-mail: </a:t>
            </a:r>
            <a:r>
              <a:rPr lang="es-ES" u="sng" dirty="0">
                <a:solidFill>
                  <a:schemeClr val="accent5"/>
                </a:solidFill>
                <a:latin typeface="+mj-lt"/>
                <a:cs typeface="Segoe UI" panose="020B0502040204020203" pitchFamily="34" charset="0"/>
                <a:hlinkClick r:id="rId2">
                  <a:extLst>
                    <a:ext uri="{A12FA001-AC4F-418D-AE19-62706E023703}">
                      <ahyp:hlinkClr xmlns:ahyp="http://schemas.microsoft.com/office/drawing/2018/hyperlinkcolor" val="tx"/>
                    </a:ext>
                  </a:extLst>
                </a:hlinkClick>
              </a:rPr>
              <a:t>celig@congresocdmx.gob.mx</a:t>
            </a:r>
            <a:endParaRPr lang="es-ES" u="sng" dirty="0">
              <a:solidFill>
                <a:schemeClr val="accent5"/>
              </a:solidFill>
              <a:latin typeface="+mj-lt"/>
              <a:cs typeface="Segoe UI" panose="020B0502040204020203" pitchFamily="34" charset="0"/>
            </a:endParaRPr>
          </a:p>
          <a:p>
            <a:pPr algn="ctr">
              <a:lnSpc>
                <a:spcPct val="150000"/>
              </a:lnSpc>
            </a:pPr>
            <a:r>
              <a:rPr lang="es-ES" u="sng" dirty="0">
                <a:solidFill>
                  <a:schemeClr val="accent2"/>
                </a:solidFill>
                <a:latin typeface="+mj-lt"/>
                <a:cs typeface="Segoe UI" panose="020B0502040204020203" pitchFamily="34" charset="0"/>
              </a:rPr>
              <a:t>Micrositio: </a:t>
            </a:r>
            <a:r>
              <a:rPr lang="es-ES" u="sng" dirty="0">
                <a:solidFill>
                  <a:schemeClr val="accent5"/>
                </a:solidFill>
                <a:latin typeface="+mj-lt"/>
                <a:cs typeface="Segoe UI" panose="020B0502040204020203" pitchFamily="34" charset="0"/>
                <a:hlinkClick r:id="rId3">
                  <a:extLst>
                    <a:ext uri="{A12FA001-AC4F-418D-AE19-62706E023703}">
                      <ahyp:hlinkClr xmlns:ahyp="http://schemas.microsoft.com/office/drawing/2018/hyperlinkcolor" val="tx"/>
                    </a:ext>
                  </a:extLst>
                </a:hlinkClick>
              </a:rPr>
              <a:t>https://genero.congresocdmx.gob.mx/</a:t>
            </a:r>
            <a:endParaRPr lang="es-ES" u="sng" dirty="0">
              <a:solidFill>
                <a:schemeClr val="accent5"/>
              </a:solidFill>
              <a:latin typeface="+mj-lt"/>
              <a:cs typeface="Segoe UI" panose="020B0502040204020203" pitchFamily="34" charset="0"/>
            </a:endParaRPr>
          </a:p>
          <a:p>
            <a:pPr algn="ctr">
              <a:lnSpc>
                <a:spcPct val="150000"/>
              </a:lnSpc>
            </a:pPr>
            <a:r>
              <a:rPr lang="es-ES" dirty="0">
                <a:solidFill>
                  <a:schemeClr val="accent2"/>
                </a:solidFill>
                <a:latin typeface="+mj-lt"/>
                <a:cs typeface="Segoe UI" panose="020B0502040204020203" pitchFamily="34" charset="0"/>
              </a:rPr>
              <a:t>Teléfono</a:t>
            </a:r>
            <a:r>
              <a:rPr lang="es-ES" dirty="0">
                <a:solidFill>
                  <a:schemeClr val="accent5">
                    <a:lumMod val="75000"/>
                  </a:schemeClr>
                </a:solidFill>
                <a:latin typeface="+mj-lt"/>
                <a:cs typeface="Segoe UI" panose="020B0502040204020203" pitchFamily="34" charset="0"/>
              </a:rPr>
              <a:t>: 5551301900 ext. 3243</a:t>
            </a:r>
          </a:p>
          <a:p>
            <a:pPr algn="ctr">
              <a:lnSpc>
                <a:spcPct val="150000"/>
              </a:lnSpc>
            </a:pPr>
            <a:r>
              <a:rPr lang="es-ES" dirty="0">
                <a:solidFill>
                  <a:schemeClr val="accent2"/>
                </a:solidFill>
                <a:latin typeface="+mj-lt"/>
                <a:cs typeface="Segoe UI" panose="020B0502040204020203" pitchFamily="34" charset="0"/>
              </a:rPr>
              <a:t>TW</a:t>
            </a:r>
            <a:r>
              <a:rPr lang="es-ES" dirty="0">
                <a:solidFill>
                  <a:schemeClr val="accent5">
                    <a:lumMod val="75000"/>
                  </a:schemeClr>
                </a:solidFill>
                <a:latin typeface="+mj-lt"/>
                <a:cs typeface="Segoe UI" panose="020B0502040204020203" pitchFamily="34" charset="0"/>
              </a:rPr>
              <a:t>: @</a:t>
            </a:r>
            <a:r>
              <a:rPr lang="es-ES" dirty="0" err="1">
                <a:solidFill>
                  <a:schemeClr val="accent5">
                    <a:lumMod val="75000"/>
                  </a:schemeClr>
                </a:solidFill>
                <a:latin typeface="+mj-lt"/>
                <a:cs typeface="Segoe UI" panose="020B0502040204020203" pitchFamily="34" charset="0"/>
              </a:rPr>
              <a:t>celig_cdmx</a:t>
            </a:r>
            <a:endParaRPr lang="es-ES" dirty="0">
              <a:solidFill>
                <a:schemeClr val="accent5">
                  <a:lumMod val="75000"/>
                </a:schemeClr>
              </a:solidFill>
              <a:latin typeface="+mj-lt"/>
              <a:cs typeface="Segoe UI" panose="020B0502040204020203" pitchFamily="34" charset="0"/>
            </a:endParaRPr>
          </a:p>
        </p:txBody>
      </p:sp>
      <p:sp>
        <p:nvSpPr>
          <p:cNvPr id="10" name="Oval 9"/>
          <p:cNvSpPr/>
          <p:nvPr/>
        </p:nvSpPr>
        <p:spPr>
          <a:xfrm>
            <a:off x="6557467" y="3999479"/>
            <a:ext cx="179360" cy="1793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15" name="Rectángulo 14">
            <a:extLst>
              <a:ext uri="{FF2B5EF4-FFF2-40B4-BE49-F238E27FC236}">
                <a16:creationId xmlns:a16="http://schemas.microsoft.com/office/drawing/2014/main" id="{4B7197C3-0E4F-45C7-A0F8-15CE7DB3DC86}"/>
              </a:ext>
            </a:extLst>
          </p:cNvPr>
          <p:cNvSpPr/>
          <p:nvPr/>
        </p:nvSpPr>
        <p:spPr>
          <a:xfrm>
            <a:off x="0" y="3999479"/>
            <a:ext cx="9144000" cy="138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Gráfico 13">
            <a:extLst>
              <a:ext uri="{FF2B5EF4-FFF2-40B4-BE49-F238E27FC236}">
                <a16:creationId xmlns:a16="http://schemas.microsoft.com/office/drawing/2014/main" id="{EF7937E4-1A8C-6E69-4E2F-188DA3054D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18976" y="4273828"/>
            <a:ext cx="2706049" cy="609970"/>
          </a:xfrm>
          <a:prstGeom prst="rect">
            <a:avLst/>
          </a:prstGeom>
        </p:spPr>
      </p:pic>
    </p:spTree>
    <p:extLst>
      <p:ext uri="{BB962C8B-B14F-4D97-AF65-F5344CB8AC3E}">
        <p14:creationId xmlns:p14="http://schemas.microsoft.com/office/powerpoint/2010/main" val="8643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DC4AEFD-59B9-44CE-9E11-462BD9726965}"/>
              </a:ext>
            </a:extLst>
          </p:cNvPr>
          <p:cNvSpPr/>
          <p:nvPr/>
        </p:nvSpPr>
        <p:spPr>
          <a:xfrm>
            <a:off x="569842" y="1623390"/>
            <a:ext cx="4878457" cy="1754326"/>
          </a:xfrm>
          <a:prstGeom prst="rect">
            <a:avLst/>
          </a:prstGeom>
        </p:spPr>
        <p:txBody>
          <a:bodyPr wrap="square">
            <a:spAutoFit/>
          </a:bodyPr>
          <a:lstStyle/>
          <a:p>
            <a:pPr algn="just"/>
            <a:r>
              <a:rPr lang="es-ES" dirty="0"/>
              <a:t>¿Quiénes son las mujeres que se dedican a las artes y la cultura en México? ¿Hay datos existentes? ¿en dónde están? ¿cuál es el marco normativo bajo el cual desempeñan sus actividades?, ¿cuáles son las condiciones en las que realizan su trabajo artístico?</a:t>
            </a:r>
            <a:endParaRPr lang="es-MX" dirty="0"/>
          </a:p>
        </p:txBody>
      </p:sp>
      <p:sp>
        <p:nvSpPr>
          <p:cNvPr id="2" name="CuadroTexto 1">
            <a:extLst>
              <a:ext uri="{FF2B5EF4-FFF2-40B4-BE49-F238E27FC236}">
                <a16:creationId xmlns:a16="http://schemas.microsoft.com/office/drawing/2014/main" id="{E7ED7AF5-5C16-4C7D-A13F-9385097616FB}"/>
              </a:ext>
            </a:extLst>
          </p:cNvPr>
          <p:cNvSpPr txBox="1"/>
          <p:nvPr/>
        </p:nvSpPr>
        <p:spPr>
          <a:xfrm>
            <a:off x="370785" y="298174"/>
            <a:ext cx="7634744" cy="646331"/>
          </a:xfrm>
          <a:prstGeom prst="rect">
            <a:avLst/>
          </a:prstGeom>
          <a:noFill/>
        </p:spPr>
        <p:txBody>
          <a:bodyPr wrap="square" rtlCol="0">
            <a:spAutoFit/>
          </a:bodyPr>
          <a:lstStyle/>
          <a:p>
            <a:r>
              <a:rPr lang="es-MX" dirty="0"/>
              <a:t>Para ello, se plantearon las siguientes preguntas para el desarrollo de la investigación: </a:t>
            </a:r>
          </a:p>
        </p:txBody>
      </p:sp>
    </p:spTree>
    <p:extLst>
      <p:ext uri="{BB962C8B-B14F-4D97-AF65-F5344CB8AC3E}">
        <p14:creationId xmlns:p14="http://schemas.microsoft.com/office/powerpoint/2010/main" val="353675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3">
            <a:extLst>
              <a:ext uri="{FF2B5EF4-FFF2-40B4-BE49-F238E27FC236}">
                <a16:creationId xmlns:a16="http://schemas.microsoft.com/office/drawing/2014/main" id="{987FDF49-3D48-43FE-BDBF-BA1B4CDEF898}"/>
              </a:ext>
            </a:extLst>
          </p:cNvPr>
          <p:cNvSpPr/>
          <p:nvPr/>
        </p:nvSpPr>
        <p:spPr>
          <a:xfrm>
            <a:off x="6381730"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3">
            <a:extLst>
              <a:ext uri="{FF2B5EF4-FFF2-40B4-BE49-F238E27FC236}">
                <a16:creationId xmlns:a16="http://schemas.microsoft.com/office/drawing/2014/main" id="{9FF0E967-56EF-4118-A636-97C56B85A4BA}"/>
              </a:ext>
            </a:extLst>
          </p:cNvPr>
          <p:cNvSpPr/>
          <p:nvPr/>
        </p:nvSpPr>
        <p:spPr>
          <a:xfrm>
            <a:off x="4655195" y="1816307"/>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3">
            <a:extLst>
              <a:ext uri="{FF2B5EF4-FFF2-40B4-BE49-F238E27FC236}">
                <a16:creationId xmlns:a16="http://schemas.microsoft.com/office/drawing/2014/main" id="{19F23101-837B-4677-8A78-B1E9C1B0BAEB}"/>
              </a:ext>
            </a:extLst>
          </p:cNvPr>
          <p:cNvSpPr/>
          <p:nvPr/>
        </p:nvSpPr>
        <p:spPr>
          <a:xfrm>
            <a:off x="2915206"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3"/>
          <p:cNvSpPr/>
          <p:nvPr/>
        </p:nvSpPr>
        <p:spPr>
          <a:xfrm>
            <a:off x="1125171" y="1859251"/>
            <a:ext cx="1573595" cy="2572860"/>
          </a:xfrm>
          <a:prstGeom prst="roundRect">
            <a:avLst>
              <a:gd name="adj" fmla="val 0"/>
            </a:avLst>
          </a:prstGeom>
          <a:solidFill>
            <a:schemeClr val="bg1"/>
          </a:solidFill>
          <a:ln>
            <a:noFill/>
          </a:ln>
          <a:effectLst>
            <a:outerShdw blurRad="444500" sx="102000" sy="102000" algn="ctr" rotWithShape="0">
              <a:prstClr val="black">
                <a:alpha val="3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33"/>
          <p:cNvSpPr/>
          <p:nvPr/>
        </p:nvSpPr>
        <p:spPr>
          <a:xfrm>
            <a:off x="1106389" y="1859250"/>
            <a:ext cx="1573595" cy="2572859"/>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Diagnóstico de las mujeres en el arte.</a:t>
            </a:r>
          </a:p>
          <a:p>
            <a:endParaRPr lang="es-MX" dirty="0"/>
          </a:p>
        </p:txBody>
      </p:sp>
      <p:sp>
        <p:nvSpPr>
          <p:cNvPr id="35" name="Rounded Rectangle 34"/>
          <p:cNvSpPr/>
          <p:nvPr/>
        </p:nvSpPr>
        <p:spPr>
          <a:xfrm>
            <a:off x="2921932" y="1816307"/>
            <a:ext cx="1578422" cy="2553761"/>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Marco legal.</a:t>
            </a:r>
          </a:p>
        </p:txBody>
      </p:sp>
      <p:sp>
        <p:nvSpPr>
          <p:cNvPr id="36" name="Rounded Rectangle 35"/>
          <p:cNvSpPr/>
          <p:nvPr/>
        </p:nvSpPr>
        <p:spPr>
          <a:xfrm>
            <a:off x="4643642" y="1859251"/>
            <a:ext cx="1578422" cy="2529916"/>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b="1" dirty="0"/>
              <a:t>Financiamiento público en México para la cultura y las  artes.</a:t>
            </a:r>
          </a:p>
        </p:txBody>
      </p:sp>
      <p:sp>
        <p:nvSpPr>
          <p:cNvPr id="37" name="Rounded Rectangle 36"/>
          <p:cNvSpPr/>
          <p:nvPr/>
        </p:nvSpPr>
        <p:spPr>
          <a:xfrm>
            <a:off x="6381733" y="1859250"/>
            <a:ext cx="1573595" cy="2510817"/>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dirty="0"/>
              <a:t>Propuestas legislativas</a:t>
            </a:r>
          </a:p>
          <a:p>
            <a:endParaRPr lang="es-MX" dirty="0"/>
          </a:p>
          <a:p>
            <a:r>
              <a:rPr lang="es-MX" dirty="0"/>
              <a:t>y </a:t>
            </a:r>
          </a:p>
          <a:p>
            <a:endParaRPr lang="es-MX" dirty="0"/>
          </a:p>
          <a:p>
            <a:r>
              <a:rPr lang="es-MX" dirty="0"/>
              <a:t>Conclusiones generales</a:t>
            </a:r>
          </a:p>
        </p:txBody>
      </p:sp>
      <p:sp>
        <p:nvSpPr>
          <p:cNvPr id="38" name="Rounded Rectangle 37"/>
          <p:cNvSpPr/>
          <p:nvPr/>
        </p:nvSpPr>
        <p:spPr>
          <a:xfrm rot="10800000" flipV="1">
            <a:off x="1188671" y="4397822"/>
            <a:ext cx="1573595" cy="34289"/>
          </a:xfrm>
          <a:prstGeom prst="roundRect">
            <a:avLst>
              <a:gd name="adj" fmla="val 2357"/>
            </a:avLst>
          </a:prstGeom>
          <a:solidFill>
            <a:schemeClr val="accent5">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38"/>
          <p:cNvSpPr/>
          <p:nvPr/>
        </p:nvSpPr>
        <p:spPr>
          <a:xfrm rot="10800000" flipV="1">
            <a:off x="2919692" y="4397822"/>
            <a:ext cx="1573595" cy="34289"/>
          </a:xfrm>
          <a:prstGeom prst="roundRect">
            <a:avLst>
              <a:gd name="adj" fmla="val 2357"/>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39"/>
          <p:cNvSpPr/>
          <p:nvPr/>
        </p:nvSpPr>
        <p:spPr>
          <a:xfrm rot="10800000" flipV="1">
            <a:off x="4650712" y="4397822"/>
            <a:ext cx="1573595" cy="34289"/>
          </a:xfrm>
          <a:prstGeom prst="roundRect">
            <a:avLst>
              <a:gd name="adj" fmla="val 2357"/>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0"/>
          <p:cNvSpPr/>
          <p:nvPr/>
        </p:nvSpPr>
        <p:spPr>
          <a:xfrm rot="10800000" flipV="1">
            <a:off x="6381732" y="4397822"/>
            <a:ext cx="1573595" cy="34289"/>
          </a:xfrm>
          <a:prstGeom prst="roundRect">
            <a:avLst>
              <a:gd name="adj" fmla="val 2357"/>
            </a:avLst>
          </a:pr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CuadroTexto 1">
            <a:extLst>
              <a:ext uri="{FF2B5EF4-FFF2-40B4-BE49-F238E27FC236}">
                <a16:creationId xmlns:a16="http://schemas.microsoft.com/office/drawing/2014/main" id="{06912DB0-1562-4467-AB6E-10C17488285B}"/>
              </a:ext>
            </a:extLst>
          </p:cNvPr>
          <p:cNvSpPr txBox="1"/>
          <p:nvPr/>
        </p:nvSpPr>
        <p:spPr>
          <a:xfrm>
            <a:off x="1587500" y="250029"/>
            <a:ext cx="5754203" cy="369332"/>
          </a:xfrm>
          <a:prstGeom prst="rect">
            <a:avLst/>
          </a:prstGeom>
          <a:noFill/>
        </p:spPr>
        <p:txBody>
          <a:bodyPr wrap="square" rtlCol="0">
            <a:spAutoFit/>
          </a:bodyPr>
          <a:lstStyle/>
          <a:p>
            <a:r>
              <a:rPr lang="es-MX" b="1" dirty="0"/>
              <a:t>El estudio se compone de los siguientes apartados</a:t>
            </a:r>
          </a:p>
        </p:txBody>
      </p:sp>
    </p:spTree>
    <p:extLst>
      <p:ext uri="{BB962C8B-B14F-4D97-AF65-F5344CB8AC3E}">
        <p14:creationId xmlns:p14="http://schemas.microsoft.com/office/powerpoint/2010/main" val="7583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up)">
                                      <p:cBhvr>
                                        <p:cTn id="51" dur="500"/>
                                        <p:tgtEl>
                                          <p:spTgt spid="31"/>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634621" y="330200"/>
            <a:ext cx="6496429" cy="3631763"/>
          </a:xfrm>
          <a:prstGeom prst="rect">
            <a:avLst/>
          </a:prstGeom>
          <a:noFill/>
        </p:spPr>
        <p:txBody>
          <a:bodyPr wrap="square" rtlCol="0">
            <a:spAutoFit/>
          </a:bodyPr>
          <a:lstStyle/>
          <a:p>
            <a:r>
              <a:rPr lang="es-MX" b="1" dirty="0"/>
              <a:t>Diagnóstico</a:t>
            </a:r>
          </a:p>
          <a:p>
            <a:endParaRPr lang="es-MX" dirty="0"/>
          </a:p>
          <a:p>
            <a:pPr algn="just"/>
            <a:r>
              <a:rPr lang="es-MX" sz="1600" dirty="0"/>
              <a:t>El trabajo artístico ha crecido en el mundo, por lo menos en los países desarrollados a partir de la década de los 80 en el siglo pasado y ha continuado durante el presente. </a:t>
            </a:r>
            <a:r>
              <a:rPr lang="es-MX" sz="1600" b="1" dirty="0"/>
              <a:t>En México entre 2005 y 2016 ha crecido en un 16.7%,</a:t>
            </a:r>
            <a:r>
              <a:rPr lang="es-MX" sz="1600" dirty="0"/>
              <a:t> y en algunos países el mayor crecimiento se encuentra en el empleo artístico femenino.</a:t>
            </a:r>
          </a:p>
          <a:p>
            <a:pPr algn="just"/>
            <a:endParaRPr lang="es-MX" sz="1600" dirty="0"/>
          </a:p>
          <a:p>
            <a:pPr algn="just"/>
            <a:endParaRPr lang="es-MX" sz="1600" dirty="0"/>
          </a:p>
          <a:p>
            <a:pPr algn="just"/>
            <a:r>
              <a:rPr lang="es-MX" sz="1600" dirty="0"/>
              <a:t>Se mantiene la discriminación y desventajas en la situación laboral de las mujeres que se dedican profesionalmente a las artes, por ejemplo, hay más bailarinas que escritoras: lo que dificulta por ejemplo el ejercicio de la difusión y crítica culturales desde la voz de las mujeres. </a:t>
            </a:r>
          </a:p>
          <a:p>
            <a:endParaRPr lang="es-MX" dirty="0"/>
          </a:p>
        </p:txBody>
      </p:sp>
    </p:spTree>
    <p:extLst>
      <p:ext uri="{BB962C8B-B14F-4D97-AF65-F5344CB8AC3E}">
        <p14:creationId xmlns:p14="http://schemas.microsoft.com/office/powerpoint/2010/main" val="34070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850521" y="326469"/>
            <a:ext cx="5905879" cy="4185761"/>
          </a:xfrm>
          <a:prstGeom prst="rect">
            <a:avLst/>
          </a:prstGeom>
          <a:noFill/>
        </p:spPr>
        <p:txBody>
          <a:bodyPr wrap="square" rtlCol="0">
            <a:spAutoFit/>
          </a:bodyPr>
          <a:lstStyle/>
          <a:p>
            <a:r>
              <a:rPr lang="es-MX" b="1" dirty="0"/>
              <a:t>Diagnóstico</a:t>
            </a:r>
          </a:p>
          <a:p>
            <a:endParaRPr lang="es-MX" b="1" dirty="0"/>
          </a:p>
          <a:p>
            <a:pPr algn="just"/>
            <a:r>
              <a:rPr lang="es-MX" dirty="0"/>
              <a:t>El trabajo de las mujeres que se dedican al arte se realiza primordialmente en el </a:t>
            </a:r>
            <a:r>
              <a:rPr lang="es-MX" b="1" dirty="0"/>
              <a:t>ámbito informal del trabajo</a:t>
            </a:r>
            <a:r>
              <a:rPr lang="es-MX" dirty="0"/>
              <a:t>, lo que genera </a:t>
            </a:r>
            <a:r>
              <a:rPr lang="es-MX" b="1" dirty="0"/>
              <a:t>falta de certeza laboral</a:t>
            </a:r>
            <a:r>
              <a:rPr lang="es-MX" dirty="0"/>
              <a:t>, en la contratación y la seguridad laboral, lo cual afecta tanto a mediano como largo plazo a las mujeres. (Coincide con ello la OIT en 2014)</a:t>
            </a:r>
          </a:p>
          <a:p>
            <a:pPr algn="just"/>
            <a:endParaRPr lang="es-MX" dirty="0"/>
          </a:p>
          <a:p>
            <a:pPr algn="just"/>
            <a:r>
              <a:rPr lang="es-MX" b="1" dirty="0"/>
              <a:t>29.6%</a:t>
            </a:r>
            <a:r>
              <a:rPr lang="es-MX" dirty="0"/>
              <a:t> de las personas dedicadas al arte </a:t>
            </a:r>
            <a:r>
              <a:rPr lang="es-MX" b="1" dirty="0"/>
              <a:t>labora por cuenta propia. </a:t>
            </a:r>
          </a:p>
          <a:p>
            <a:pPr algn="just"/>
            <a:r>
              <a:rPr lang="es-MX" sz="1000" i="1" dirty="0"/>
              <a:t>Observatorio Laboral</a:t>
            </a:r>
            <a:r>
              <a:rPr lang="es-MX" sz="1000" dirty="0"/>
              <a:t>. Gobierno de México. SNE. 2021</a:t>
            </a:r>
            <a:r>
              <a:rPr lang="es-MX" dirty="0"/>
              <a:t>.</a:t>
            </a:r>
          </a:p>
          <a:p>
            <a:pPr algn="just"/>
            <a:endParaRPr lang="es-MX" sz="1600" dirty="0"/>
          </a:p>
          <a:p>
            <a:endParaRPr lang="es-MX" sz="1600" dirty="0"/>
          </a:p>
          <a:p>
            <a:endParaRPr lang="es-MX" dirty="0"/>
          </a:p>
        </p:txBody>
      </p:sp>
    </p:spTree>
    <p:extLst>
      <p:ext uri="{BB962C8B-B14F-4D97-AF65-F5344CB8AC3E}">
        <p14:creationId xmlns:p14="http://schemas.microsoft.com/office/powerpoint/2010/main" val="21531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1815721" y="617369"/>
            <a:ext cx="4549611" cy="3908762"/>
          </a:xfrm>
          <a:prstGeom prst="rect">
            <a:avLst/>
          </a:prstGeom>
          <a:noFill/>
        </p:spPr>
        <p:txBody>
          <a:bodyPr wrap="square" rtlCol="0">
            <a:spAutoFit/>
          </a:bodyPr>
          <a:lstStyle/>
          <a:p>
            <a:r>
              <a:rPr lang="es-MX" b="1" dirty="0"/>
              <a:t>Diagnóstico</a:t>
            </a:r>
          </a:p>
          <a:p>
            <a:endParaRPr lang="es-MX" b="1" dirty="0"/>
          </a:p>
          <a:p>
            <a:pPr algn="just"/>
            <a:r>
              <a:rPr lang="es-MX" dirty="0"/>
              <a:t>La mayoría de las mujeres que trabaja en las bellas artes o el diseño se encuentra en un periodo de su posible vida reproductiva y si su trabajo se realiza dentro de la informalidad y/o eventualidad, carecen de servicios de </a:t>
            </a:r>
            <a:r>
              <a:rPr lang="es-MX" b="1" dirty="0"/>
              <a:t>apoyo para el cuidado</a:t>
            </a:r>
            <a:r>
              <a:rPr lang="es-MX" dirty="0"/>
              <a:t> de su descendencia. Y sabemos que la carga del cuidado de hijas e hijos pequeños continúa recayendo primordialmente en las mujeres. </a:t>
            </a:r>
          </a:p>
          <a:p>
            <a:endParaRPr lang="es-MX" sz="1600" dirty="0"/>
          </a:p>
          <a:p>
            <a:endParaRPr lang="es-MX" sz="1600" dirty="0"/>
          </a:p>
          <a:p>
            <a:endParaRPr lang="es-MX" dirty="0"/>
          </a:p>
        </p:txBody>
      </p:sp>
    </p:spTree>
    <p:extLst>
      <p:ext uri="{BB962C8B-B14F-4D97-AF65-F5344CB8AC3E}">
        <p14:creationId xmlns:p14="http://schemas.microsoft.com/office/powerpoint/2010/main" val="16216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9B452E-C772-4AB0-BFA5-88BF384E3CED}"/>
              </a:ext>
            </a:extLst>
          </p:cNvPr>
          <p:cNvSpPr/>
          <p:nvPr/>
        </p:nvSpPr>
        <p:spPr>
          <a:xfrm>
            <a:off x="8342194" y="2651077"/>
            <a:ext cx="801806" cy="24924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A29B452E-C772-4AB0-BFA5-88BF384E3CED}"/>
              </a:ext>
            </a:extLst>
          </p:cNvPr>
          <p:cNvSpPr/>
          <p:nvPr/>
        </p:nvSpPr>
        <p:spPr>
          <a:xfrm>
            <a:off x="4978616" y="4576476"/>
            <a:ext cx="2002214" cy="102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A29B452E-C772-4AB0-BFA5-88BF384E3CED}"/>
              </a:ext>
            </a:extLst>
          </p:cNvPr>
          <p:cNvSpPr/>
          <p:nvPr/>
        </p:nvSpPr>
        <p:spPr>
          <a:xfrm>
            <a:off x="1" y="0"/>
            <a:ext cx="63462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AutoShape 4" descr="blob:https://web.whatsapp.com/eb43437f-2156-4ca1-a3ba-5ddc197481a5">
            <a:extLst>
              <a:ext uri="{FF2B5EF4-FFF2-40B4-BE49-F238E27FC236}">
                <a16:creationId xmlns:a16="http://schemas.microsoft.com/office/drawing/2014/main" id="{868C5430-D2D9-4189-8B64-DE808A9BFE5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F882900E-8B39-46EC-B34B-E700892A7151}"/>
              </a:ext>
            </a:extLst>
          </p:cNvPr>
          <p:cNvSpPr txBox="1"/>
          <p:nvPr/>
        </p:nvSpPr>
        <p:spPr>
          <a:xfrm>
            <a:off x="634621" y="330200"/>
            <a:ext cx="5340729" cy="3908762"/>
          </a:xfrm>
          <a:prstGeom prst="rect">
            <a:avLst/>
          </a:prstGeom>
          <a:noFill/>
        </p:spPr>
        <p:txBody>
          <a:bodyPr wrap="square" rtlCol="0">
            <a:spAutoFit/>
          </a:bodyPr>
          <a:lstStyle/>
          <a:p>
            <a:r>
              <a:rPr lang="es-MX" b="1" dirty="0"/>
              <a:t>Diagnóstico</a:t>
            </a:r>
          </a:p>
          <a:p>
            <a:endParaRPr lang="es-MX" b="1" dirty="0"/>
          </a:p>
          <a:p>
            <a:pPr algn="just"/>
            <a:r>
              <a:rPr lang="es-MX" dirty="0"/>
              <a:t>La alerta sanitaria derivada del COVID 19, ha afectado a todo el mercado laboral. Las mujeres artistas no han sido la excepción. Se cerraron espacios de trabajo, lo que orilló a las mujeres artistas a buscar otras opciones para mantener su economía, trabajos de medio tiempo, por cuenta propia, nuevamente, sin condiciones laborales ni seguridad social favorables. </a:t>
            </a:r>
          </a:p>
          <a:p>
            <a:endParaRPr lang="es-MX" dirty="0"/>
          </a:p>
          <a:p>
            <a:endParaRPr lang="es-MX" sz="1600" dirty="0"/>
          </a:p>
          <a:p>
            <a:endParaRPr lang="es-MX" sz="1600" dirty="0"/>
          </a:p>
          <a:p>
            <a:endParaRPr lang="es-MX" dirty="0"/>
          </a:p>
        </p:txBody>
      </p:sp>
    </p:spTree>
    <p:extLst>
      <p:ext uri="{BB962C8B-B14F-4D97-AF65-F5344CB8AC3E}">
        <p14:creationId xmlns:p14="http://schemas.microsoft.com/office/powerpoint/2010/main" val="26622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theme/theme1.xml><?xml version="1.0" encoding="utf-8"?>
<a:theme xmlns:a="http://schemas.openxmlformats.org/drawingml/2006/main" name="Tema de Office">
  <a:themeElements>
    <a:clrScheme name="IFPES">
      <a:dk1>
        <a:sysClr val="windowText" lastClr="000000"/>
      </a:dk1>
      <a:lt1>
        <a:sysClr val="window" lastClr="FFFFFF"/>
      </a:lt1>
      <a:dk2>
        <a:srgbClr val="183561"/>
      </a:dk2>
      <a:lt2>
        <a:srgbClr val="E7E6E6"/>
      </a:lt2>
      <a:accent1>
        <a:srgbClr val="4472C4"/>
      </a:accent1>
      <a:accent2>
        <a:srgbClr val="B01579"/>
      </a:accent2>
      <a:accent3>
        <a:srgbClr val="A5A5A5"/>
      </a:accent3>
      <a:accent4>
        <a:srgbClr val="F9B233"/>
      </a:accent4>
      <a:accent5>
        <a:srgbClr val="662483"/>
      </a:accent5>
      <a:accent6>
        <a:srgbClr val="00A19A"/>
      </a:accent6>
      <a:hlink>
        <a:srgbClr val="BE1622"/>
      </a:hlink>
      <a:folHlink>
        <a:srgbClr val="B2B2B2"/>
      </a:folHlink>
    </a:clrScheme>
    <a:fontScheme name="Academia">
      <a:majorFont>
        <a:latin typeface="Raleway Black"/>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SO DH PDI UNO" id="{EE313995-FC51-49A5-B01C-3D90FB41E728}" vid="{02CFB4E2-B921-4E71-9694-F91FCFA67053}"/>
    </a:ext>
  </a:extLst>
</a:theme>
</file>

<file path=ppt/theme/theme2.xml><?xml version="1.0" encoding="utf-8"?>
<a:theme xmlns:a="http://schemas.openxmlformats.org/drawingml/2006/main" name="Tema de Office">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Arte</Template>
  <TotalTime>581</TotalTime>
  <Words>2870</Words>
  <Application>Microsoft Office PowerPoint</Application>
  <PresentationFormat>Presentación en pantalla (16:9)</PresentationFormat>
  <Paragraphs>220</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Open Sans</vt:lpstr>
      <vt:lpstr>Raleway Black</vt:lpstr>
      <vt:lpstr>Segoe UI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Martha María Juárez Pérez</dc:creator>
  <cp:lastModifiedBy>Martha María Juárez Pérez</cp:lastModifiedBy>
  <cp:revision>113</cp:revision>
  <dcterms:created xsi:type="dcterms:W3CDTF">2022-06-06T18:12:18Z</dcterms:created>
  <dcterms:modified xsi:type="dcterms:W3CDTF">2024-03-07T18:30:18Z</dcterms:modified>
</cp:coreProperties>
</file>