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81" r:id="rId5"/>
    <p:sldId id="304" r:id="rId6"/>
    <p:sldId id="282" r:id="rId7"/>
    <p:sldId id="290" r:id="rId8"/>
    <p:sldId id="295" r:id="rId9"/>
    <p:sldId id="303" r:id="rId10"/>
    <p:sldId id="308" r:id="rId11"/>
    <p:sldId id="340" r:id="rId12"/>
    <p:sldId id="313" r:id="rId13"/>
    <p:sldId id="315" r:id="rId14"/>
    <p:sldId id="317" r:id="rId15"/>
    <p:sldId id="318" r:id="rId16"/>
    <p:sldId id="337" r:id="rId17"/>
    <p:sldId id="336" r:id="rId18"/>
    <p:sldId id="314" r:id="rId19"/>
    <p:sldId id="338" r:id="rId20"/>
    <p:sldId id="335" r:id="rId21"/>
    <p:sldId id="320" r:id="rId22"/>
    <p:sldId id="321" r:id="rId23"/>
    <p:sldId id="332" r:id="rId24"/>
    <p:sldId id="322" r:id="rId25"/>
    <p:sldId id="325" r:id="rId26"/>
    <p:sldId id="326" r:id="rId27"/>
    <p:sldId id="309" r:id="rId28"/>
    <p:sldId id="312" r:id="rId29"/>
    <p:sldId id="29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ES GONGORA DANIEL EDUARDO" initials="FGDE" lastIdx="3" clrIdx="0">
    <p:extLst>
      <p:ext uri="{19B8F6BF-5375-455C-9EA6-DF929625EA0E}">
        <p15:presenceInfo xmlns:p15="http://schemas.microsoft.com/office/powerpoint/2012/main" userId="S::daniel.floresg@ine.mx::5adb5b2c-7ab9-4dba-bf51-30a8f7cb7c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6FDB92-F6D2-0217-C9FA-027580B9587E}" v="7" dt="2023-07-26T15:37:52.511"/>
    <p1510:client id="{A27BE2AB-AF49-4B0D-89D9-848DC0B5ABF1}" v="242" dt="2023-07-26T00:50:06.267"/>
    <p1510:client id="{EE8FCF3F-5D88-7DCC-41CD-BDB581F4308B}" v="69" dt="2023-07-26T01:11:19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63" autoAdjust="0"/>
  </p:normalViewPr>
  <p:slideViewPr>
    <p:cSldViewPr snapToGrid="0">
      <p:cViewPr varScale="1">
        <p:scale>
          <a:sx n="79" d="100"/>
          <a:sy n="79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CD719-39AD-4B39-A010-FAE52296B588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5244E-4361-4BC7-A394-432F66C28E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331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Muy buenas tardes,</a:t>
            </a:r>
            <a:r>
              <a:rPr lang="es-MX" baseline="0" dirty="0" smtClean="0"/>
              <a:t> soy el Ing. Oscar Ruiz de Jesús y les presentaré el </a:t>
            </a:r>
            <a:r>
              <a:rPr lang="es-MX" dirty="0" smtClean="0"/>
              <a:t>Sistema de Consulta de la estadística de las elecciones que tenemos en el INE.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5244E-4361-4BC7-A394-432F66C28EA8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3311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Noten</a:t>
            </a:r>
            <a:r>
              <a:rPr lang="es-MX" baseline="0" dirty="0" smtClean="0"/>
              <a:t> el primer rango de margen de victoria que va de 0 al 3%, y la distribución en porcentaje del número de elección que caen allí. Y noten que para Senadurías la elección fue más competida cuando la candidatura la postuló un partido político. A diferencia las diputaciones de MR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5244E-4361-4BC7-A394-432F66C28EA8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5332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Note que aquí</a:t>
            </a:r>
            <a:r>
              <a:rPr lang="es-MX" baseline="0" dirty="0" smtClean="0"/>
              <a:t> la distribución es la misma para el Margen de Victoria menor o igual al 3%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5244E-4361-4BC7-A394-432F66C28EA8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7659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Para</a:t>
            </a:r>
            <a:r>
              <a:rPr lang="es-MX" baseline="0" dirty="0" smtClean="0"/>
              <a:t> el caso local, el comportamiento del margen de victoria es contrario a las diputaciones federales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5244E-4361-4BC7-A394-432F66C28EA8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1460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Este grafica se generó</a:t>
            </a:r>
            <a:r>
              <a:rPr lang="es-MX" baseline="0" dirty="0" smtClean="0"/>
              <a:t> con los cargos federales y la información de cargos locales a partir de 2018 (8,689 resultados)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5244E-4361-4BC7-A394-432F66C28EA8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453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dirty="0" smtClean="0"/>
              <a:t>Son 6,179 cargos públicos federales desde 1991 y 39,458 cargos públicos locales desde 2018,</a:t>
            </a:r>
            <a:r>
              <a:rPr lang="es-MX" sz="1200" baseline="0" dirty="0" smtClean="0"/>
              <a:t> que a nivel federal se ve la diferencia que es preponderantemente marcada por los años anteriores a 2015, y para el caso de 2018 a 2022 se observa una paridad global. ¿Pero será igual de manera estatal?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5244E-4361-4BC7-A394-432F66C28EA8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5788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Se concentran</a:t>
            </a:r>
            <a:r>
              <a:rPr lang="es-MX" baseline="0" dirty="0" smtClean="0"/>
              <a:t> los resultados locales y federales a partir de 2015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5244E-4361-4BC7-A394-432F66C28EA8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853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s-MX" sz="12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lo establece el Reglamento de Elecciones en Art. 430 numerales 1 al 3</a:t>
            </a:r>
            <a:endParaRPr lang="es-MX" sz="12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Este sistema es público y accesible a cualquier persona sin necesidad de solicitar acceso, y se encuentra disponible en el sitio web oficial del INE. 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5244E-4361-4BC7-A394-432F66C28EA8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366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Este sistema promueve la apertura gubernamental al proporcionar información electoral de forma transparente y accesible para la ciudadanía. No solo publica datos, sino que también facilita su comprensión y uso. Con indicadores que describen la alternancia, la competitividad a través margen</a:t>
            </a:r>
            <a:r>
              <a:rPr lang="es-MX" sz="12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de victoria, la </a:t>
            </a:r>
            <a:r>
              <a:rPr lang="es-MX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lealtad electoral y volatilidad electoral.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5244E-4361-4BC7-A394-432F66C28EA8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3213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El SICEE cumple más allá del mínimo exigido por la ley al proporcionar datos electorales detallados y definidos. Permite una transparencia proactiva al focalizar y publicar información relevante sobre resultados electorales.</a:t>
            </a:r>
            <a:r>
              <a:rPr lang="es-MX" sz="12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Por ejemplo</a:t>
            </a:r>
            <a:r>
              <a:rPr lang="es-MX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El Chatbot (</a:t>
            </a:r>
            <a:r>
              <a:rPr lang="es-MX" sz="12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Votobot</a:t>
            </a:r>
            <a:r>
              <a:rPr lang="es-MX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 desglosa la información por cargo y género, ofreciendo una visión completa de los votos obtenidos por cada candidatura ganadora.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5244E-4361-4BC7-A394-432F66C28EA8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6344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En</a:t>
            </a:r>
            <a:r>
              <a:rPr lang="es-MX" baseline="0" dirty="0" smtClean="0"/>
              <a:t> este caso la alternancia de grupos parlamentarios considera solo al término de cada proceso electoral y no aplica para cambio de grupo parlamentario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5244E-4361-4BC7-A394-432F66C28EA8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1640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En el caso de alternancia, para</a:t>
            </a:r>
            <a:r>
              <a:rPr lang="es-MX" baseline="0" dirty="0" smtClean="0"/>
              <a:t> que no haya alternancia el mismo partido o coalición debió ganar en la misma alcaldía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5244E-4361-4BC7-A394-432F66C28EA8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1734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Un caso interesante</a:t>
            </a:r>
            <a:r>
              <a:rPr lang="es-MX" baseline="0" dirty="0" smtClean="0"/>
              <a:t> también fue el Distrito 8 de Nuevo León en 2015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5244E-4361-4BC7-A394-432F66C28EA8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018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Más</a:t>
            </a:r>
            <a:r>
              <a:rPr lang="es-MX" baseline="0" dirty="0" smtClean="0"/>
              <a:t> adelante les presentaré unas gráficas que muestran la relación entre el margen de victoria con el tipo de postulación de la candidatura ganadora (partido político o coalición)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5244E-4361-4BC7-A394-432F66C28EA8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871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3DA5B61-E9C4-4225-8E89-ACECEDCD719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F08D823-81D3-413C-B364-2A5FA3B855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315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5B61-E9C4-4225-8E89-ACECEDCD719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D823-81D3-413C-B364-2A5FA3B855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897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5B61-E9C4-4225-8E89-ACECEDCD719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D823-81D3-413C-B364-2A5FA3B855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06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5B61-E9C4-4225-8E89-ACECEDCD719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D823-81D3-413C-B364-2A5FA3B855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1546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5B61-E9C4-4225-8E89-ACECEDCD719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D823-81D3-413C-B364-2A5FA3B855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2695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5B61-E9C4-4225-8E89-ACECEDCD719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D823-81D3-413C-B364-2A5FA3B855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997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5B61-E9C4-4225-8E89-ACECEDCD719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D823-81D3-413C-B364-2A5FA3B855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4880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3DA5B61-E9C4-4225-8E89-ACECEDCD719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D823-81D3-413C-B364-2A5FA3B855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3876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3DA5B61-E9C4-4225-8E89-ACECEDCD719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D823-81D3-413C-B364-2A5FA3B855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996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5B61-E9C4-4225-8E89-ACECEDCD719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D823-81D3-413C-B364-2A5FA3B855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517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5B61-E9C4-4225-8E89-ACECEDCD719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D823-81D3-413C-B364-2A5FA3B855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89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5B61-E9C4-4225-8E89-ACECEDCD719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D823-81D3-413C-B364-2A5FA3B855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298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5B61-E9C4-4225-8E89-ACECEDCD719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D823-81D3-413C-B364-2A5FA3B855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404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5B61-E9C4-4225-8E89-ACECEDCD719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D823-81D3-413C-B364-2A5FA3B855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08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5B61-E9C4-4225-8E89-ACECEDCD719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D823-81D3-413C-B364-2A5FA3B855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895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5B61-E9C4-4225-8E89-ACECEDCD719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D823-81D3-413C-B364-2A5FA3B855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015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5B61-E9C4-4225-8E89-ACECEDCD719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8D823-81D3-413C-B364-2A5FA3B855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650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3DA5B61-E9C4-4225-8E89-ACECEDCD719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08D823-81D3-413C-B364-2A5FA3B855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872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ableau.ine.mx/t/DEOE-DEDE/views/T2_entidad_G1/T2_entidad_G1?:embed=y&amp;:showAppBanner=false&amp;:origin=viz_share_link&amp;id_estado=4&amp;id_catnivel=8&amp;:display_count=n&amp;id_catcargopolitico=7&amp;id_catdistribucionvoto=2&amp;anio=2021&amp;:showVizHome=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tableau.ine.mx/t/DEOE-DEDE/views/T4_distrito_M1_P4/T4_distrito_M1_P4?id_catambito=1&amp;:embed=y&amp;:showAppBanner=false&amp;:origin=viz_share_link&amp;id_estado=14&amp;id_catnivel=2&amp;:display_count=n&amp;id_catcargopolitico=5&amp;id_catdistribucionvoto=3&amp;anio=2021&amp;:showVizHome=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hyperlink" Target="https://tableau.ine.mx/t/DEOE-DEDE/views/SICEEN2021_distrito_local_T4_distritolocal_M1_2021/T4_distritolocal_M1_2021?:embed=y&amp;:showAppBanner=false&amp;:origin=viz_share_link&amp;id_catestado=16&amp;id_catnivel=3&amp;:display_count=n&amp;id_catcargopolitico=9&amp;id_catdistribucionvoto=3&amp;anio=2021&amp;:showVizHome=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ableau.ine.mx/t/DEOE-DEDE/views/MargendeVictoria/MARGENDEVICTORIA?:showAppBanner=false&amp;:display_count=n&amp;:showVizHome=n&amp;:origin=viz_share_li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tableau.ine.mx/t/DEOE-DEDE/views/SICEEN2021_Congreso_municipio_G1/Congreso_municipio_G1?:embed=y&amp;:display_count=n&amp;:showAppBanner=false&amp;:origin=viz_share_link&amp;anio=2021&amp;:showVizHome=n" TargetMode="External"/><Relationship Id="rId7" Type="http://schemas.openxmlformats.org/officeDocument/2006/relationships/hyperlink" Target="https://tableau.ine.mx/t/DEOE-DEDE/views/Congreso_distrito_federal_G1/Congreso_distrito_federal_G1?id_catambito=1&amp;:embed=y&amp;:display_count=n&amp;:showAppBanner=false&amp;:origin=viz_share_link&amp;anio=2021&amp;:showVizHome=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hyperlink" Target="https://tableau.ine.mx/t/DEOE-DEDE/views/SICEEN2021_Congreso_entidad_G1/Congreso_entidad_G1?:embed=y&amp;:display_count=n&amp;:showAppBanner=false&amp;:origin=viz_share_link&amp;anio=2018&amp;:showVizHome=n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tableau.ine.mx/t/DEOE-DEDE/views/SICEEN2021_Congreso_distrito_local_G1/Congreso_distrito_local_G1?:showAppBanner=false&amp;:display_count=n&amp;:showVizHome=n&amp;:origin=viz_share_lin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tableau.ine.mx/t/DEOE-DEDE/views/SICEEN2021_Congreso_entidad_G1/portipodeactor?:showAppBanner=false&amp;:display_count=n&amp;:showVizHome=n&amp;:origin=viz_share_lin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ableau.ine.mx/t/DEOE-DEDE/views/T8_entidad_G1/T8_entidad_G1?:embed=y&amp;:showAppBanner=false&amp;:origin=viz_share_link&amp;id_estado=9&amp;id_catnivel=8&amp;:display_count=n&amp;id_catcargopolitico=5&amp;id_catdistribucionvoto=2&amp;:showVizHome=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ableau.ine.mx/t/DEOE-DEDE/views/T9_entidad_G1/T9_entidad_G1?:embed=y&amp;:showAppBanner=false&amp;:origin=viz_share_link&amp;id_estado=9&amp;id_catnivel=8&amp;:display_count=n&amp;id_catcargopolitico=5&amp;id_catdistribucionvoto=2&amp;:showVizHome=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tableau.ine.mx/t/DEOE-DEDE/views/Congreso_distrito_federal_G5/Congreso?%3Aembed=y&amp;%3Adisplay_count=n&amp;%3AshowAppBanner=false&amp;%3Aorigin=viz_share_link&amp;%3AshowVizHome=n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otobot.ine.mx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ableau.ine.mx/t/DEOE-DEDE/views/SICEEN2021_Congreso_distrito_federal_P4/Congreso_distrito_federal_P4?:embed=y&amp;:display_count=n&amp;:showAppBanner=false&amp;:origin=viz_share_link&amp;:showVizHome=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siceen21.ine.mx/busqueda/Diputaciones%20de%20MR/5/1/2021/2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ableau.ine.mx/t/DEOE-DEDE/views/T4_municipio_M1_2018/T4_municipio_M1_2018?:embed=y&amp;:showAppBanner=false&amp;:origin=viz_share_link&amp;id_estado=9&amp;id_catnivel=5&amp;:display_count=n&amp;id_catcargopolitico=14&amp;id_catdistribucionvoto=3&amp;anio=2018&amp;:showVizHome=n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tableau.ine.mx/t/DEOE-DEDE/views/T4_municipio_M1_2021/T4_municipio_M1_2021?:embed=y&amp;:showAppBanner=false&amp;:origin=viz_share_link&amp;id_estado=9&amp;id_catnivel=5&amp;:display_count=n&amp;id_catcargopolitico=14&amp;id_catdistribucionvoto=3&amp;anio=2021&amp;:showVizHome=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ableau.ine.mx/t/DEOE-DEDE/views/SICEEN2021_distrito_local_T4_distritolocal_M1_2018/T4_distritolocal_M1_2018?:embed=y&amp;:showAppBanner=false&amp;:origin=viz_share_link&amp;id_catestado=9&amp;id_catnivel=3&amp;:display_count=n&amp;id_catcargopolitico=9&amp;id_catdistribucionvoto=3&amp;anio=2018&amp;:showVizHome=n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tableau.ine.mx/t/DEOE-DEDE/views/SICEEN2021_distrito_local_T4_distritolocal_M1_2021/T4_distritolocal_M1_2021?:embed=y&amp;:showAppBanner=false&amp;:origin=viz_share_link&amp;id_catestado=9&amp;id_catnivel=3&amp;:display_count=n&amp;id_catcargopolitico=9&amp;id_catdistribucionvoto=3&amp;anio=2021&amp;:showVizHome=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ableau.ine.mx/t/DEOE-DEDE/views/T4_municipio_G1/T4_municipio_G1?:embed=y&amp;:showAppBanner=false&amp;:origin=viz_share_link&amp;id_estado=7&amp;id_catnivel=5&amp;:display_count=n&amp;id_catcargopolitico=14&amp;id_catdistribucionvoto=3&amp;anio=2018&amp;:showVizHome=n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ableau.ine.mx/t/DEOE-DEDE/views/T5_municipio_G1/T5_municipio_G1?:embed=y&amp;:showAppBanner=false&amp;:origin=viz_share_link&amp;id_estado=7&amp;id_catnivel=5&amp;id_catmunicipio=128&amp;:display_count=n&amp;id_catcargopolitico=14&amp;id_catdistribucionvoto=3&amp;anio=2021&amp;:showVizHome=n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tableau.ine.mx/t/DEOE-DEDE/views/T5_municipio_G1/T5_municipio_G1?:embed=y&amp;:showAppBanner=false&amp;:origin=viz_share_link&amp;id_estado=7&amp;id_catnivel=5&amp;id_catmunicipio=128&amp;:display_count=n&amp;id_catcargopolitico=14&amp;id_catdistribucionvoto=3&amp;anio=2018&amp;:showVizHome=n" TargetMode="Externa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41"/>
            <a:ext cx="12192000" cy="698354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-1" y="5996226"/>
            <a:ext cx="56170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500" b="1" dirty="0"/>
              <a:t>Sistema de Consulta de la Estadística de las Elecciones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56775B47-66B1-CC6A-F7D4-BE6001E74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8804" y="5021775"/>
            <a:ext cx="2304818" cy="81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25199" y="74414"/>
            <a:ext cx="9733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Margen de </a:t>
            </a:r>
            <a:r>
              <a:rPr lang="es-MX" b="1" dirty="0" smtClean="0">
                <a:solidFill>
                  <a:schemeClr val="accent1"/>
                </a:solidFill>
              </a:rPr>
              <a:t>victoria y cambio de ganador después de la resolución emitida del TEPJF 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6667" t="11186" b="6000"/>
          <a:stretch/>
        </p:blipFill>
        <p:spPr>
          <a:xfrm>
            <a:off x="4632960" y="2377441"/>
            <a:ext cx="7033845" cy="39319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3000" t="10741" r="46583" b="6593"/>
          <a:stretch/>
        </p:blipFill>
        <p:spPr>
          <a:xfrm>
            <a:off x="259080" y="862148"/>
            <a:ext cx="3922018" cy="599585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77132" y="2805193"/>
            <a:ext cx="3205308" cy="5191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1606134" y="492816"/>
            <a:ext cx="122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SICEE</a:t>
            </a:r>
            <a:endParaRPr lang="es-MX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7375562" y="1829582"/>
            <a:ext cx="193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Cómputos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7616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8917" r="1282" b="5840"/>
          <a:stretch/>
        </p:blipFill>
        <p:spPr>
          <a:xfrm>
            <a:off x="416689" y="824346"/>
            <a:ext cx="11510281" cy="57153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6689" y="0"/>
            <a:ext cx="10012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chemeClr val="accent1"/>
                </a:solidFill>
                <a:sym typeface="Arial"/>
              </a:rPr>
              <a:t>Gubernatura </a:t>
            </a:r>
            <a:r>
              <a:rPr lang="es-MX" b="1" dirty="0">
                <a:solidFill>
                  <a:schemeClr val="accent1"/>
                </a:solidFill>
                <a:sym typeface="Arial"/>
              </a:rPr>
              <a:t>de Campeche en 2021, el partido que obtuvo el primer lugar en votos no fue el ganador, sino una coalición con un margen de victoria del 1.4%.</a:t>
            </a:r>
          </a:p>
        </p:txBody>
      </p:sp>
    </p:spTree>
    <p:extLst>
      <p:ext uri="{BB962C8B-B14F-4D97-AF65-F5344CB8AC3E}">
        <p14:creationId xmlns:p14="http://schemas.microsoft.com/office/powerpoint/2010/main" val="26719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6" y="511381"/>
            <a:ext cx="7223759" cy="3233892"/>
          </a:xfrm>
          <a:prstGeom prst="rect">
            <a:avLst/>
          </a:prstGeom>
        </p:spPr>
      </p:pic>
      <p:pic>
        <p:nvPicPr>
          <p:cNvPr id="3" name="Imagen 2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-587" r="2144"/>
          <a:stretch/>
        </p:blipFill>
        <p:spPr>
          <a:xfrm>
            <a:off x="283030" y="3910734"/>
            <a:ext cx="7293427" cy="294726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17713" y="127503"/>
            <a:ext cx="9344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chemeClr val="accent1"/>
                </a:solidFill>
                <a:sym typeface="Arial"/>
              </a:rPr>
              <a:t>Diferente preferencia electoral en las elecciones federales y locales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7988032" y="1211790"/>
            <a:ext cx="3575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accent1"/>
                </a:solidFill>
                <a:sym typeface="Arial"/>
              </a:rPr>
              <a:t>Diputaciones Federales de MR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8062204" y="1758995"/>
            <a:ext cx="350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Coaliciones de partidos</a:t>
            </a:r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8025118" y="4524494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  <a:sym typeface="Arial"/>
              </a:rPr>
              <a:t>Diputaciones </a:t>
            </a:r>
            <a:r>
              <a:rPr lang="es-MX" b="1" dirty="0" smtClean="0">
                <a:solidFill>
                  <a:schemeClr val="accent1"/>
                </a:solidFill>
                <a:sym typeface="Arial"/>
              </a:rPr>
              <a:t>Locales </a:t>
            </a:r>
            <a:r>
              <a:rPr lang="es-MX" b="1" dirty="0">
                <a:solidFill>
                  <a:schemeClr val="accent1"/>
                </a:solidFill>
                <a:sym typeface="Arial"/>
              </a:rPr>
              <a:t>de MR</a:t>
            </a:r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8139184" y="5162689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Partidos políticos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15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BB9689C-1E57-4BAC-9AD9-0F2AD0FD3CDF}"/>
              </a:ext>
            </a:extLst>
          </p:cNvPr>
          <p:cNvSpPr/>
          <p:nvPr/>
        </p:nvSpPr>
        <p:spPr>
          <a:xfrm>
            <a:off x="426720" y="134930"/>
            <a:ext cx="9509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¿</a:t>
            </a:r>
            <a:r>
              <a:rPr lang="es-MX" b="1" dirty="0" smtClean="0">
                <a:solidFill>
                  <a:schemeClr val="accent1"/>
                </a:solidFill>
              </a:rPr>
              <a:t>Existe una diferencia entre la competitividad electoral cuando los partidos compiten solos o por coalición?</a:t>
            </a:r>
            <a:endParaRPr lang="es-MX" b="1" dirty="0">
              <a:solidFill>
                <a:schemeClr val="accent1"/>
              </a:solidFill>
            </a:endParaRPr>
          </a:p>
        </p:txBody>
      </p:sp>
      <p:pic>
        <p:nvPicPr>
          <p:cNvPr id="14" name="Imagen 1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2716"/>
            <a:ext cx="6686237" cy="361893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920" y="3268831"/>
            <a:ext cx="6535080" cy="3589169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919162" y="4876364"/>
            <a:ext cx="4023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accent1"/>
                </a:solidFill>
              </a:rPr>
              <a:t>194 Senadurías MR de 1991 a 2023</a:t>
            </a:r>
            <a:endParaRPr lang="es-MX" dirty="0"/>
          </a:p>
        </p:txBody>
      </p:sp>
      <p:sp>
        <p:nvSpPr>
          <p:cNvPr id="17" name="Rectángulo 16"/>
          <p:cNvSpPr/>
          <p:nvPr/>
        </p:nvSpPr>
        <p:spPr>
          <a:xfrm>
            <a:off x="7197661" y="2557518"/>
            <a:ext cx="445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accent1"/>
                </a:solidFill>
              </a:rPr>
              <a:t>3,300 Diputaciones </a:t>
            </a:r>
            <a:r>
              <a:rPr lang="es-MX" b="1" dirty="0">
                <a:solidFill>
                  <a:schemeClr val="accent1"/>
                </a:solidFill>
              </a:rPr>
              <a:t>MR de 1991 </a:t>
            </a:r>
            <a:r>
              <a:rPr lang="es-MX" b="1">
                <a:solidFill>
                  <a:schemeClr val="accent1"/>
                </a:solidFill>
              </a:rPr>
              <a:t>a </a:t>
            </a:r>
            <a:r>
              <a:rPr lang="es-MX" b="1" smtClean="0">
                <a:solidFill>
                  <a:schemeClr val="accent1"/>
                </a:solidFill>
              </a:rPr>
              <a:t>2021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09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BB9689C-1E57-4BAC-9AD9-0F2AD0FD3CDF}"/>
              </a:ext>
            </a:extLst>
          </p:cNvPr>
          <p:cNvSpPr/>
          <p:nvPr/>
        </p:nvSpPr>
        <p:spPr>
          <a:xfrm>
            <a:off x="426720" y="134930"/>
            <a:ext cx="9509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¿</a:t>
            </a:r>
            <a:r>
              <a:rPr lang="es-MX" b="1" dirty="0" smtClean="0">
                <a:solidFill>
                  <a:schemeClr val="accent1"/>
                </a:solidFill>
              </a:rPr>
              <a:t>Existe una diferencia entre la competitividad electoral cuando los partidos compiten solos o por coalición?</a:t>
            </a:r>
            <a:endParaRPr lang="es-MX" b="1" dirty="0">
              <a:solidFill>
                <a:schemeClr val="accent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424314" y="781261"/>
            <a:ext cx="4192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accent1"/>
                </a:solidFill>
              </a:rPr>
              <a:t>57 Gubernaturas </a:t>
            </a:r>
            <a:r>
              <a:rPr lang="es-MX" b="1" dirty="0">
                <a:solidFill>
                  <a:schemeClr val="accent1"/>
                </a:solidFill>
              </a:rPr>
              <a:t>MR de </a:t>
            </a:r>
            <a:r>
              <a:rPr lang="es-MX" b="1" dirty="0" smtClean="0">
                <a:solidFill>
                  <a:schemeClr val="accent1"/>
                </a:solidFill>
              </a:rPr>
              <a:t>2015 </a:t>
            </a:r>
            <a:r>
              <a:rPr lang="es-MX" b="1" dirty="0">
                <a:solidFill>
                  <a:schemeClr val="accent1"/>
                </a:solidFill>
              </a:rPr>
              <a:t>a </a:t>
            </a:r>
            <a:r>
              <a:rPr lang="es-MX" b="1" dirty="0" smtClean="0">
                <a:solidFill>
                  <a:schemeClr val="accent1"/>
                </a:solidFill>
              </a:rPr>
              <a:t>2023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40" y="1150593"/>
            <a:ext cx="9882436" cy="55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BB9689C-1E57-4BAC-9AD9-0F2AD0FD3CDF}"/>
              </a:ext>
            </a:extLst>
          </p:cNvPr>
          <p:cNvSpPr/>
          <p:nvPr/>
        </p:nvSpPr>
        <p:spPr>
          <a:xfrm>
            <a:off x="426720" y="134930"/>
            <a:ext cx="9509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¿</a:t>
            </a:r>
            <a:r>
              <a:rPr lang="es-MX" b="1" dirty="0" smtClean="0">
                <a:solidFill>
                  <a:schemeClr val="accent1"/>
                </a:solidFill>
              </a:rPr>
              <a:t>Existe una diferencia entre la competitividad electoral cuando los partidos compiten solos o por coalición?</a:t>
            </a:r>
            <a:endParaRPr lang="es-MX" b="1" dirty="0">
              <a:solidFill>
                <a:schemeClr val="accent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29012" y="4691697"/>
            <a:ext cx="5176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accent1"/>
                </a:solidFill>
              </a:rPr>
              <a:t>661 Diputaciones Locales MR de 2015 a 2023</a:t>
            </a:r>
            <a:endParaRPr lang="es-MX" dirty="0"/>
          </a:p>
        </p:txBody>
      </p:sp>
      <p:sp>
        <p:nvSpPr>
          <p:cNvPr id="17" name="Rectángulo 16"/>
          <p:cNvSpPr/>
          <p:nvPr/>
        </p:nvSpPr>
        <p:spPr>
          <a:xfrm>
            <a:off x="7709748" y="2459480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accent1"/>
                </a:solidFill>
              </a:rPr>
              <a:t>2,394 municipios </a:t>
            </a:r>
            <a:r>
              <a:rPr lang="es-MX" b="1" dirty="0">
                <a:solidFill>
                  <a:schemeClr val="accent1"/>
                </a:solidFill>
              </a:rPr>
              <a:t>de </a:t>
            </a:r>
            <a:r>
              <a:rPr lang="es-MX" b="1" dirty="0" smtClean="0">
                <a:solidFill>
                  <a:schemeClr val="accent1"/>
                </a:solidFill>
              </a:rPr>
              <a:t>2015 </a:t>
            </a:r>
            <a:r>
              <a:rPr lang="es-MX" b="1" dirty="0">
                <a:solidFill>
                  <a:schemeClr val="accent1"/>
                </a:solidFill>
              </a:rPr>
              <a:t>a </a:t>
            </a:r>
            <a:r>
              <a:rPr lang="es-MX" b="1" dirty="0" smtClean="0">
                <a:solidFill>
                  <a:schemeClr val="accent1"/>
                </a:solidFill>
              </a:rPr>
              <a:t>2022</a:t>
            </a:r>
            <a:endParaRPr lang="es-MX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68" y="871293"/>
            <a:ext cx="6194425" cy="343448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580" y="3090441"/>
            <a:ext cx="6337033" cy="35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BB9689C-1E57-4BAC-9AD9-0F2AD0FD3CDF}"/>
              </a:ext>
            </a:extLst>
          </p:cNvPr>
          <p:cNvSpPr/>
          <p:nvPr/>
        </p:nvSpPr>
        <p:spPr>
          <a:xfrm>
            <a:off x="426720" y="134930"/>
            <a:ext cx="9509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¿</a:t>
            </a:r>
            <a:r>
              <a:rPr lang="es-MX" b="1" dirty="0" smtClean="0">
                <a:solidFill>
                  <a:schemeClr val="accent1"/>
                </a:solidFill>
              </a:rPr>
              <a:t>Existe una diferencia entre la competitividad electoral cuando la candidatura ganadora es mujer u hombre?</a:t>
            </a:r>
            <a:endParaRPr lang="es-MX" b="1" dirty="0">
              <a:solidFill>
                <a:schemeClr val="accen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r="2741"/>
          <a:stretch/>
        </p:blipFill>
        <p:spPr>
          <a:xfrm>
            <a:off x="548640" y="882713"/>
            <a:ext cx="10728960" cy="597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028" y="4488442"/>
            <a:ext cx="4270972" cy="192241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BB9689C-1E57-4BAC-9AD9-0F2AD0FD3CDF}"/>
              </a:ext>
            </a:extLst>
          </p:cNvPr>
          <p:cNvSpPr/>
          <p:nvPr/>
        </p:nvSpPr>
        <p:spPr>
          <a:xfrm>
            <a:off x="426720" y="134930"/>
            <a:ext cx="9509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chemeClr val="accent1"/>
                </a:solidFill>
              </a:rPr>
              <a:t>Paridad </a:t>
            </a:r>
            <a:r>
              <a:rPr lang="es-MX" b="1" dirty="0">
                <a:solidFill>
                  <a:schemeClr val="accent1"/>
                </a:solidFill>
              </a:rPr>
              <a:t>de género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491679" y="3927374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Senadurías</a:t>
            </a:r>
            <a:endParaRPr lang="es-MX" dirty="0"/>
          </a:p>
        </p:txBody>
      </p:sp>
      <p:pic>
        <p:nvPicPr>
          <p:cNvPr id="3" name="Imagen 2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b="32484"/>
          <a:stretch/>
        </p:blipFill>
        <p:spPr>
          <a:xfrm>
            <a:off x="4491679" y="4436866"/>
            <a:ext cx="3392805" cy="202557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921028" y="3927374"/>
            <a:ext cx="30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Presidencias municipales</a:t>
            </a:r>
            <a:endParaRPr lang="es-MX" dirty="0"/>
          </a:p>
        </p:txBody>
      </p:sp>
      <p:pic>
        <p:nvPicPr>
          <p:cNvPr id="4" name="Imagen 3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05" y="4436866"/>
            <a:ext cx="4337689" cy="164171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9805" y="3927374"/>
            <a:ext cx="1715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Diputaciones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02311" y="787720"/>
            <a:ext cx="102392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 dirty="0" smtClean="0"/>
              <a:t>Se </a:t>
            </a:r>
            <a:r>
              <a:rPr lang="es-MX" sz="1400" dirty="0"/>
              <a:t>desglosa la </a:t>
            </a:r>
            <a:r>
              <a:rPr lang="es-MX" sz="1400" b="1" dirty="0"/>
              <a:t>información</a:t>
            </a:r>
            <a:r>
              <a:rPr lang="es-MX" sz="1400" dirty="0"/>
              <a:t> </a:t>
            </a:r>
            <a:r>
              <a:rPr lang="es-MX" sz="1400" b="1" dirty="0"/>
              <a:t>por cargo y por sexo</a:t>
            </a:r>
            <a:r>
              <a:rPr lang="es-MX" sz="1400" dirty="0"/>
              <a:t>, así como los votos obtenidos por cada candidatura ganadora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827" y="1378955"/>
            <a:ext cx="9351577" cy="212023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403566" y="3522906"/>
            <a:ext cx="7883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        27.56%                 72.44%                                                            51.03%                48.97%                                          </a:t>
            </a:r>
            <a:endParaRPr lang="es-MX" sz="1400" b="1" dirty="0"/>
          </a:p>
        </p:txBody>
      </p:sp>
      <p:sp>
        <p:nvSpPr>
          <p:cNvPr id="9" name="Rectángulo 8"/>
          <p:cNvSpPr/>
          <p:nvPr/>
        </p:nvSpPr>
        <p:spPr>
          <a:xfrm>
            <a:off x="2403566" y="3499192"/>
            <a:ext cx="7883838" cy="3149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61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BB9689C-1E57-4BAC-9AD9-0F2AD0FD3CDF}"/>
              </a:ext>
            </a:extLst>
          </p:cNvPr>
          <p:cNvSpPr/>
          <p:nvPr/>
        </p:nvSpPr>
        <p:spPr>
          <a:xfrm>
            <a:off x="426720" y="134930"/>
            <a:ext cx="9509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¿</a:t>
            </a:r>
            <a:r>
              <a:rPr lang="es-MX" b="1" dirty="0" smtClean="0">
                <a:solidFill>
                  <a:schemeClr val="accent1"/>
                </a:solidFill>
              </a:rPr>
              <a:t>Como es el comportamiento por entidad y por tipo de elección?</a:t>
            </a:r>
            <a:endParaRPr lang="es-MX" b="1" dirty="0">
              <a:solidFill>
                <a:schemeClr val="accent1"/>
              </a:solidFill>
            </a:endParaRPr>
          </a:p>
        </p:txBody>
      </p:sp>
      <p:pic>
        <p:nvPicPr>
          <p:cNvPr id="12" name="Imagen 1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24" y="652297"/>
            <a:ext cx="10859429" cy="608416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9950" y="2650300"/>
            <a:ext cx="11620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BB9689C-1E57-4BAC-9AD9-0F2AD0FD3CDF}"/>
              </a:ext>
            </a:extLst>
          </p:cNvPr>
          <p:cNvSpPr/>
          <p:nvPr/>
        </p:nvSpPr>
        <p:spPr>
          <a:xfrm>
            <a:off x="426720" y="134930"/>
            <a:ext cx="9509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¿</a:t>
            </a:r>
            <a:r>
              <a:rPr lang="es-MX" b="1" dirty="0" smtClean="0">
                <a:solidFill>
                  <a:schemeClr val="accent1"/>
                </a:solidFill>
              </a:rPr>
              <a:t>Como es el comportamiento por entidad y por tipo de elección?</a:t>
            </a:r>
            <a:endParaRPr lang="es-MX" b="1" dirty="0">
              <a:solidFill>
                <a:schemeClr val="accen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582639"/>
            <a:ext cx="10758079" cy="61577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950" y="2939668"/>
            <a:ext cx="11620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4804" y="1326945"/>
            <a:ext cx="917883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¿Qué se pretende con el SICEE?</a:t>
            </a:r>
          </a:p>
          <a:p>
            <a:endParaRPr lang="es-MX" b="1" dirty="0">
              <a:solidFill>
                <a:schemeClr val="accent1"/>
              </a:solidFill>
            </a:endParaRPr>
          </a:p>
          <a:p>
            <a:pPr algn="just"/>
            <a:endParaRPr lang="es-MX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dirty="0"/>
              <a:t>Hacer</a:t>
            </a:r>
            <a:r>
              <a:rPr lang="es-MX" sz="2000" b="1" dirty="0"/>
              <a:t> más accesible la consulta de información </a:t>
            </a:r>
            <a:r>
              <a:rPr lang="es-MX" sz="2000" dirty="0"/>
              <a:t>relativa a los resultados electorales</a:t>
            </a:r>
            <a:r>
              <a:rPr lang="es-MX" sz="2000" b="1" dirty="0"/>
              <a:t> </a:t>
            </a:r>
            <a:r>
              <a:rPr lang="es-MX" sz="2000" dirty="0"/>
              <a:t>(</a:t>
            </a:r>
            <a:r>
              <a:rPr lang="es-MX" sz="2000" b="1" dirty="0"/>
              <a:t>contar la historia de las elecciones con visualización de datos</a:t>
            </a:r>
            <a:r>
              <a:rPr lang="es-MX" sz="2000" dirty="0"/>
              <a:t>).</a:t>
            </a:r>
            <a:endParaRPr lang="es-MX" sz="2000" b="1" dirty="0"/>
          </a:p>
          <a:p>
            <a:pPr algn="just"/>
            <a:endParaRPr lang="es-MX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b="1" dirty="0"/>
              <a:t>Facilitar la comprensión de la información </a:t>
            </a:r>
            <a:r>
              <a:rPr lang="es-MX" sz="2000" dirty="0"/>
              <a:t>disponible utilizando </a:t>
            </a:r>
            <a:r>
              <a:rPr lang="es-MX" sz="2000" b="1" dirty="0"/>
              <a:t>indicadores, </a:t>
            </a:r>
            <a:r>
              <a:rPr lang="es-MX" sz="2000" dirty="0"/>
              <a:t>más allá de simplemente consultar las actas o descargar las tablas de resultados</a:t>
            </a:r>
            <a:endParaRPr lang="es-MX" sz="1400" dirty="0"/>
          </a:p>
          <a:p>
            <a:pPr algn="just"/>
            <a:endParaRPr lang="es-MX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b="1" dirty="0"/>
              <a:t>Abatir la dispersión de información </a:t>
            </a:r>
            <a:r>
              <a:rPr lang="es-MX" sz="2000" dirty="0"/>
              <a:t>relativa a resultados electorales a nivel nacional.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47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BB9689C-1E57-4BAC-9AD9-0F2AD0FD3CDF}"/>
              </a:ext>
            </a:extLst>
          </p:cNvPr>
          <p:cNvSpPr/>
          <p:nvPr/>
        </p:nvSpPr>
        <p:spPr>
          <a:xfrm>
            <a:off x="426720" y="134930"/>
            <a:ext cx="9509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¿</a:t>
            </a:r>
            <a:r>
              <a:rPr lang="es-MX" b="1" dirty="0" smtClean="0">
                <a:solidFill>
                  <a:schemeClr val="accent1"/>
                </a:solidFill>
              </a:rPr>
              <a:t>Como es la paridad de género por entidad y por tipo de elección?</a:t>
            </a:r>
            <a:endParaRPr lang="es-MX" b="1" dirty="0">
              <a:solidFill>
                <a:schemeClr val="accent1"/>
              </a:solidFill>
            </a:endParaRPr>
          </a:p>
        </p:txBody>
      </p:sp>
      <p:pic>
        <p:nvPicPr>
          <p:cNvPr id="2" name="Imagen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91" y="610685"/>
            <a:ext cx="9629013" cy="60873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4053" y="3092363"/>
            <a:ext cx="11620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27" y="650905"/>
            <a:ext cx="9611540" cy="615688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BB9689C-1E57-4BAC-9AD9-0F2AD0FD3CDF}"/>
              </a:ext>
            </a:extLst>
          </p:cNvPr>
          <p:cNvSpPr/>
          <p:nvPr/>
        </p:nvSpPr>
        <p:spPr>
          <a:xfrm>
            <a:off x="435428" y="0"/>
            <a:ext cx="9509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chemeClr val="accent1"/>
                </a:solidFill>
              </a:rPr>
              <a:t>Las candidaturas ganadoras fueron postuladas por:</a:t>
            </a:r>
          </a:p>
          <a:p>
            <a:r>
              <a:rPr lang="es-MX" b="1" dirty="0" smtClean="0">
                <a:solidFill>
                  <a:schemeClr val="accent1"/>
                </a:solidFill>
              </a:rPr>
              <a:t>Partidos políticos, Coaliciones o Candidaturas Independientes</a:t>
            </a:r>
            <a:endParaRPr lang="es-MX" b="1" dirty="0">
              <a:solidFill>
                <a:schemeClr val="accen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-935" r="27152"/>
          <a:stretch/>
        </p:blipFill>
        <p:spPr>
          <a:xfrm>
            <a:off x="10609766" y="2301795"/>
            <a:ext cx="1246317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BB9689C-1E57-4BAC-9AD9-0F2AD0FD3CDF}"/>
              </a:ext>
            </a:extLst>
          </p:cNvPr>
          <p:cNvSpPr/>
          <p:nvPr/>
        </p:nvSpPr>
        <p:spPr>
          <a:xfrm>
            <a:off x="435428" y="0"/>
            <a:ext cx="9509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Las candidaturas ganadoras fueron postuladas por:</a:t>
            </a:r>
          </a:p>
          <a:p>
            <a:r>
              <a:rPr lang="es-MX" b="1" dirty="0">
                <a:solidFill>
                  <a:schemeClr val="accent1"/>
                </a:solidFill>
              </a:rPr>
              <a:t>Partidos políticos, Coaliciones o Candidaturas Independientes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5" y="714380"/>
            <a:ext cx="9353006" cy="59868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-935" r="27152"/>
          <a:stretch/>
        </p:blipFill>
        <p:spPr>
          <a:xfrm>
            <a:off x="10528743" y="2556438"/>
            <a:ext cx="1246317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BB9689C-1E57-4BAC-9AD9-0F2AD0FD3CDF}"/>
              </a:ext>
            </a:extLst>
          </p:cNvPr>
          <p:cNvSpPr/>
          <p:nvPr/>
        </p:nvSpPr>
        <p:spPr>
          <a:xfrm>
            <a:off x="435428" y="0"/>
            <a:ext cx="9509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Las candidaturas ganadoras fueron postuladas por:</a:t>
            </a:r>
          </a:p>
          <a:p>
            <a:r>
              <a:rPr lang="es-MX" b="1" dirty="0">
                <a:solidFill>
                  <a:schemeClr val="accent1"/>
                </a:solidFill>
              </a:rPr>
              <a:t>Partidos políticos, Coaliciones o Candidaturas Independientes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03" y="646332"/>
            <a:ext cx="9581892" cy="61004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-935" r="27152"/>
          <a:stretch/>
        </p:blipFill>
        <p:spPr>
          <a:xfrm>
            <a:off x="10667639" y="2973126"/>
            <a:ext cx="1246317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93914" y="233680"/>
            <a:ext cx="10221685" cy="774700"/>
          </a:xfrm>
        </p:spPr>
        <p:txBody>
          <a:bodyPr>
            <a:noAutofit/>
          </a:bodyPr>
          <a:lstStyle/>
          <a:p>
            <a:r>
              <a:rPr lang="es-MX" sz="1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Lealtad Electoral en CDMX </a:t>
            </a:r>
            <a:endParaRPr lang="es-MX" sz="18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AutoShape 1" descr="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53443" y="1057394"/>
            <a:ext cx="3575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Diputaciones de MR Federales</a:t>
            </a:r>
            <a:endParaRPr lang="es-MX" dirty="0"/>
          </a:p>
        </p:txBody>
      </p:sp>
      <p:pic>
        <p:nvPicPr>
          <p:cNvPr id="3" name="Imagen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13" y="1961470"/>
            <a:ext cx="11130644" cy="45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93915" y="233680"/>
            <a:ext cx="9977846" cy="774700"/>
          </a:xfrm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Volatilidad Electoral en </a:t>
            </a:r>
            <a:r>
              <a:rPr lang="es-MX" sz="1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CDMX </a:t>
            </a:r>
            <a:endParaRPr lang="es-MX" sz="18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AutoShape 1" descr="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53443" y="1057394"/>
            <a:ext cx="242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Diputaciones de MR</a:t>
            </a:r>
            <a:endParaRPr lang="es-MX" dirty="0"/>
          </a:p>
        </p:txBody>
      </p:sp>
      <p:pic>
        <p:nvPicPr>
          <p:cNvPr id="4" name="Imagen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947318"/>
            <a:ext cx="11326177" cy="453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94360" y="819120"/>
            <a:ext cx="9971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La historia de la </a:t>
            </a:r>
            <a:r>
              <a:rPr lang="es-MX" b="1" dirty="0"/>
              <a:t>evolución de los grupos parlamentarios en los distritos electorales federales </a:t>
            </a:r>
            <a:r>
              <a:rPr lang="es-MX" dirty="0"/>
              <a:t>de las Diputaciones de Mayoría Relativa desde 1991 hasta 2021.</a:t>
            </a:r>
          </a:p>
        </p:txBody>
      </p:sp>
      <p:pic>
        <p:nvPicPr>
          <p:cNvPr id="4" name="Imagen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949" y="1611596"/>
            <a:ext cx="9335725" cy="504236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2273C1D-33E5-4765-BD96-05948CA7426F}"/>
              </a:ext>
            </a:extLst>
          </p:cNvPr>
          <p:cNvSpPr/>
          <p:nvPr/>
        </p:nvSpPr>
        <p:spPr>
          <a:xfrm>
            <a:off x="426720" y="134930"/>
            <a:ext cx="9509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Evolución del Congreso Federal (Diputaciones)</a:t>
            </a:r>
          </a:p>
        </p:txBody>
      </p:sp>
    </p:spTree>
    <p:extLst>
      <p:ext uri="{BB962C8B-B14F-4D97-AF65-F5344CB8AC3E}">
        <p14:creationId xmlns:p14="http://schemas.microsoft.com/office/powerpoint/2010/main" val="42539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3548" y="746112"/>
            <a:ext cx="1046117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¿Qué contiene el SICEE?</a:t>
            </a:r>
            <a:endParaRPr lang="es-MX" dirty="0"/>
          </a:p>
          <a:p>
            <a:endParaRPr lang="es-MX" dirty="0"/>
          </a:p>
          <a:p>
            <a:pPr algn="just"/>
            <a:endParaRPr lang="es-MX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1600" dirty="0" smtClean="0"/>
              <a:t>Los </a:t>
            </a:r>
            <a:r>
              <a:rPr lang="es-MX" sz="1600" b="1" dirty="0" smtClean="0"/>
              <a:t>resultados definitivos </a:t>
            </a:r>
            <a:r>
              <a:rPr lang="es-MX" sz="1600" dirty="0" smtClean="0"/>
              <a:t>de las </a:t>
            </a:r>
            <a:r>
              <a:rPr lang="es-MX" sz="1600" b="1" dirty="0" smtClean="0"/>
              <a:t>elecciones federales </a:t>
            </a:r>
            <a:r>
              <a:rPr lang="es-MX" sz="1600" dirty="0" smtClean="0"/>
              <a:t>de 1991 al 2023, resultados de </a:t>
            </a:r>
            <a:r>
              <a:rPr lang="es-MX" sz="1600" b="1" dirty="0" smtClean="0"/>
              <a:t>elecciones locales </a:t>
            </a:r>
            <a:r>
              <a:rPr lang="es-MX" sz="1600" dirty="0" smtClean="0"/>
              <a:t>desde 2015 hasta 2023</a:t>
            </a:r>
            <a:r>
              <a:rPr lang="es-MX" sz="1600" b="1" dirty="0" smtClean="0"/>
              <a:t>,</a:t>
            </a:r>
            <a:r>
              <a:rPr lang="es-MX" sz="1600" dirty="0" smtClean="0"/>
              <a:t> así como los </a:t>
            </a:r>
            <a:r>
              <a:rPr lang="es-MX" sz="1600" b="1" dirty="0" smtClean="0"/>
              <a:t>ejercicios de participación ciudadana</a:t>
            </a:r>
            <a:r>
              <a:rPr lang="es-MX" sz="1600" dirty="0" smtClean="0"/>
              <a:t> que han tenido lugar en la historia del país (Revocación de mandato y Consulta Popular)</a:t>
            </a:r>
            <a:r>
              <a:rPr lang="es-MX" sz="1600" b="1" dirty="0" smtClean="0"/>
              <a:t>. </a:t>
            </a:r>
          </a:p>
          <a:p>
            <a:pPr algn="just"/>
            <a:endParaRPr lang="es-MX" sz="1600" dirty="0" smtClean="0"/>
          </a:p>
          <a:p>
            <a:pPr algn="just"/>
            <a:endParaRPr lang="es-MX" sz="16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1600" dirty="0" smtClean="0"/>
              <a:t>Se pueden consultar </a:t>
            </a:r>
            <a:r>
              <a:rPr lang="es-MX" sz="1600" b="1" dirty="0" smtClean="0"/>
              <a:t>alrededor de 1 millón imágenes digitales de las actas de escrutinio y cómputo </a:t>
            </a:r>
            <a:r>
              <a:rPr lang="es-MX" sz="1600" dirty="0" smtClean="0"/>
              <a:t>de casilla/actas de recuento de los procesos electorales federales desde 2006 hasta 2023.</a:t>
            </a:r>
          </a:p>
          <a:p>
            <a:pPr algn="just"/>
            <a:endParaRPr lang="es-MX" sz="1600" dirty="0"/>
          </a:p>
          <a:p>
            <a:pPr algn="just"/>
            <a:endParaRPr lang="es-MX" sz="16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1600" dirty="0"/>
              <a:t>Cuenta con un </a:t>
            </a:r>
            <a:r>
              <a:rPr lang="es-MX" sz="1600" b="1" dirty="0"/>
              <a:t>asistente virtual especializado (Chatbot) </a:t>
            </a:r>
            <a:r>
              <a:rPr lang="es-MX" sz="1600" dirty="0"/>
              <a:t>que orienta a la ciudadanía sobre dónde obtener la información contextual electoral en el mapa de navegación del portal del INE. </a:t>
            </a:r>
            <a:endParaRPr lang="es-MX" sz="16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dirty="0"/>
              <a:t>Información sobre los </a:t>
            </a:r>
            <a:r>
              <a:rPr lang="es-MX" sz="1600" b="1" dirty="0"/>
              <a:t>actores políticos ganadores</a:t>
            </a:r>
            <a:r>
              <a:rPr lang="es-MX" sz="1600" dirty="0"/>
              <a:t>: de los 6,179 cargos públicos federales desde 1991 y 39,458 cargos públicos locales desde 2018.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dirty="0"/>
              <a:t>Las </a:t>
            </a:r>
            <a:r>
              <a:rPr lang="es-MX" sz="1600" b="1" dirty="0"/>
              <a:t>tablas de resultados estandarizadas </a:t>
            </a:r>
            <a:r>
              <a:rPr lang="es-MX" sz="1600" dirty="0"/>
              <a:t>para que los ciudadanos descarguen la información en </a:t>
            </a:r>
            <a:r>
              <a:rPr lang="es-MX" sz="1600" b="1" dirty="0"/>
              <a:t>formatos</a:t>
            </a:r>
            <a:r>
              <a:rPr lang="es-MX" sz="1600" dirty="0"/>
              <a:t> </a:t>
            </a:r>
            <a:r>
              <a:rPr lang="es-MX" sz="1600" b="1" dirty="0"/>
              <a:t>accesibles, interoperables y reutilizables </a:t>
            </a:r>
            <a:r>
              <a:rPr lang="es-MX" sz="1600" dirty="0"/>
              <a:t>(</a:t>
            </a:r>
            <a:r>
              <a:rPr lang="es-MX" sz="1600" i="1" dirty="0" err="1"/>
              <a:t>csv</a:t>
            </a:r>
            <a:r>
              <a:rPr lang="es-MX" sz="1600" i="1" dirty="0"/>
              <a:t>, </a:t>
            </a:r>
            <a:r>
              <a:rPr lang="es-MX" sz="1600" i="1" dirty="0" err="1"/>
              <a:t>xlsx</a:t>
            </a:r>
            <a:r>
              <a:rPr lang="es-MX" sz="1600" i="1" dirty="0"/>
              <a:t>, </a:t>
            </a:r>
            <a:r>
              <a:rPr lang="es-MX" sz="1600" i="1" dirty="0" err="1"/>
              <a:t>pdf</a:t>
            </a:r>
            <a:r>
              <a:rPr lang="es-MX" sz="1600" i="1" dirty="0"/>
              <a:t>, </a:t>
            </a:r>
            <a:r>
              <a:rPr lang="es-MX" sz="1600" i="1" dirty="0" err="1"/>
              <a:t>jpeg</a:t>
            </a:r>
            <a:r>
              <a:rPr lang="es-MX" sz="1600" dirty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0047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4360" y="1387400"/>
            <a:ext cx="105613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/>
              <a:t>El SICEE es una aplicación web </a:t>
            </a:r>
            <a:r>
              <a:rPr lang="es-MX" sz="2000" b="1" dirty="0"/>
              <a:t>multiplataforma y </a:t>
            </a:r>
            <a:r>
              <a:rPr lang="es-MX" sz="2000" b="1" dirty="0" err="1"/>
              <a:t>multidispositivo</a:t>
            </a:r>
            <a:r>
              <a:rPr lang="es-MX" sz="2000" b="1" dirty="0"/>
              <a:t> 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/>
              <a:t>Se trata de </a:t>
            </a:r>
            <a:r>
              <a:rPr lang="es-MX" sz="2000" b="1" dirty="0"/>
              <a:t>información pública y accesible a cualquier persona </a:t>
            </a:r>
            <a:r>
              <a:rPr lang="es-MX" sz="2000" dirty="0"/>
              <a:t>sin mediar solicitud, y se encuentra </a:t>
            </a:r>
            <a:r>
              <a:rPr lang="es-MX" sz="2000" b="1" dirty="0"/>
              <a:t>disponible</a:t>
            </a:r>
            <a:r>
              <a:rPr lang="es-MX" sz="2000" dirty="0"/>
              <a:t> en el sitio institucional del INE.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r>
              <a:rPr lang="es-MX" sz="2000" dirty="0"/>
              <a:t>Del 28 de marzo de 2023 y hasta </a:t>
            </a:r>
            <a:r>
              <a:rPr lang="es-MX" sz="2000" dirty="0" smtClean="0"/>
              <a:t>el mes de septiembre, </a:t>
            </a:r>
            <a:r>
              <a:rPr lang="es-MX" sz="2000" dirty="0"/>
              <a:t>el SICEE ha sido consultado por </a:t>
            </a:r>
            <a:r>
              <a:rPr lang="es-MX" sz="2000" b="1" dirty="0" smtClean="0"/>
              <a:t>44,109</a:t>
            </a:r>
            <a:r>
              <a:rPr lang="es-MX" sz="2000" dirty="0" smtClean="0"/>
              <a:t> </a:t>
            </a:r>
            <a:r>
              <a:rPr lang="es-MX" sz="2000" dirty="0"/>
              <a:t>personas en </a:t>
            </a:r>
            <a:r>
              <a:rPr lang="es-MX" sz="2000" dirty="0" smtClean="0"/>
              <a:t>51,319 </a:t>
            </a:r>
            <a:r>
              <a:rPr lang="es-MX" sz="2000" dirty="0"/>
              <a:t>sesiones, siendo consultado en 996 ciudades de </a:t>
            </a:r>
            <a:r>
              <a:rPr lang="es-MX" sz="2000" b="1" dirty="0" smtClean="0"/>
              <a:t>68 </a:t>
            </a:r>
            <a:r>
              <a:rPr lang="es-MX" sz="2000" b="1" dirty="0"/>
              <a:t>países</a:t>
            </a:r>
            <a:r>
              <a:rPr lang="es-MX" sz="2000" dirty="0"/>
              <a:t>, principalmente en México </a:t>
            </a:r>
            <a:r>
              <a:rPr lang="es-MX" sz="2000" dirty="0" smtClean="0"/>
              <a:t>(93.65%), </a:t>
            </a:r>
            <a:r>
              <a:rPr lang="es-MX" sz="2000" dirty="0"/>
              <a:t>Estados Unidos de América </a:t>
            </a:r>
            <a:r>
              <a:rPr lang="es-MX" sz="2000" dirty="0" smtClean="0"/>
              <a:t>(3.41%), España </a:t>
            </a:r>
            <a:r>
              <a:rPr lang="es-MX" sz="2000" dirty="0"/>
              <a:t>(0.42</a:t>
            </a:r>
            <a:r>
              <a:rPr lang="es-MX" sz="2000" dirty="0" smtClean="0"/>
              <a:t>%) y </a:t>
            </a:r>
            <a:r>
              <a:rPr lang="es-MX" sz="2000" dirty="0"/>
              <a:t>otros </a:t>
            </a:r>
            <a:r>
              <a:rPr lang="es-MX" sz="2000" dirty="0" smtClean="0"/>
              <a:t>(2.52%).</a:t>
            </a:r>
            <a:endParaRPr lang="es-MX" sz="2000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594360" y="489525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Estadísticas de acceso</a:t>
            </a:r>
          </a:p>
        </p:txBody>
      </p:sp>
      <p:pic>
        <p:nvPicPr>
          <p:cNvPr id="816" name="Imagen 8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936" y="4698618"/>
            <a:ext cx="3421170" cy="2047768"/>
          </a:xfrm>
          <a:prstGeom prst="rect">
            <a:avLst/>
          </a:prstGeom>
        </p:spPr>
      </p:pic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88EE4A0-792A-4013-A8A6-608B55E17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51810"/>
              </p:ext>
            </p:extLst>
          </p:nvPr>
        </p:nvGraphicFramePr>
        <p:xfrm>
          <a:off x="1739248" y="5255955"/>
          <a:ext cx="413577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019">
                  <a:extLst>
                    <a:ext uri="{9D8B030D-6E8A-4147-A177-3AD203B41FA5}">
                      <a16:colId xmlns:a16="http://schemas.microsoft.com/office/drawing/2014/main" val="603147887"/>
                    </a:ext>
                  </a:extLst>
                </a:gridCol>
                <a:gridCol w="1050753">
                  <a:extLst>
                    <a:ext uri="{9D8B030D-6E8A-4147-A177-3AD203B41FA5}">
                      <a16:colId xmlns:a16="http://schemas.microsoft.com/office/drawing/2014/main" val="3079947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Medio de acceso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77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Móvil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54.07%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144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Computadora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45.93%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669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7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6722" y="218446"/>
            <a:ext cx="99626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Asistente virtual (</a:t>
            </a:r>
            <a:r>
              <a:rPr lang="es-MX" b="1" i="1" dirty="0" err="1">
                <a:solidFill>
                  <a:schemeClr val="accent1"/>
                </a:solidFill>
              </a:rPr>
              <a:t>Votobot</a:t>
            </a:r>
            <a:r>
              <a:rPr lang="es-MX" b="1" dirty="0">
                <a:solidFill>
                  <a:schemeClr val="accent1"/>
                </a:solidFill>
              </a:rPr>
              <a:t>)</a:t>
            </a:r>
          </a:p>
          <a:p>
            <a:endParaRPr lang="es-MX" b="1" dirty="0">
              <a:solidFill>
                <a:schemeClr val="accent1"/>
              </a:solidFill>
            </a:endParaRPr>
          </a:p>
          <a:p>
            <a:r>
              <a:rPr lang="es-MX" dirty="0"/>
              <a:t> 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5" name="Imagen 4">
            <a:hlinkClick r:id="rId3"/>
            <a:extLst>
              <a:ext uri="{FF2B5EF4-FFF2-40B4-BE49-F238E27FC236}">
                <a16:creationId xmlns:a16="http://schemas.microsoft.com/office/drawing/2014/main" id="{9303F591-899A-4E13-BBDA-52525B757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9150" y="1367276"/>
            <a:ext cx="3266803" cy="47746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96E825A-BA50-48DF-B60D-5C25CD9C5040}"/>
              </a:ext>
            </a:extLst>
          </p:cNvPr>
          <p:cNvSpPr txBox="1"/>
          <p:nvPr/>
        </p:nvSpPr>
        <p:spPr>
          <a:xfrm>
            <a:off x="783768" y="4955177"/>
            <a:ext cx="575691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De las </a:t>
            </a:r>
            <a:r>
              <a:rPr lang="es-MX" sz="1600" dirty="0" smtClean="0"/>
              <a:t>6,097 </a:t>
            </a:r>
            <a:r>
              <a:rPr lang="es-MX" sz="1600" dirty="0"/>
              <a:t>interacciones que la ciudadanía  ha realizado con </a:t>
            </a:r>
            <a:r>
              <a:rPr lang="es-MX" sz="1600" i="1" dirty="0"/>
              <a:t>VotoBot</a:t>
            </a:r>
            <a:r>
              <a:rPr lang="es-MX" sz="1600" dirty="0"/>
              <a:t>, </a:t>
            </a:r>
            <a:r>
              <a:rPr lang="es-MX" sz="1600" dirty="0" smtClean="0"/>
              <a:t>38.87% </a:t>
            </a:r>
            <a:r>
              <a:rPr lang="es-MX" sz="1600" dirty="0"/>
              <a:t>han sido preguntas abiertas, </a:t>
            </a:r>
            <a:r>
              <a:rPr lang="es-MX" sz="1600" dirty="0" smtClean="0"/>
              <a:t>19.45 </a:t>
            </a:r>
            <a:r>
              <a:rPr lang="es-MX" sz="1600" dirty="0"/>
              <a:t>% han solicitado  indicadores y resultados electorales y </a:t>
            </a:r>
            <a:r>
              <a:rPr lang="es-MX" sz="1600" dirty="0" smtClean="0"/>
              <a:t>16.35% </a:t>
            </a:r>
            <a:r>
              <a:rPr lang="es-MX" sz="1600" dirty="0"/>
              <a:t>han consultado las candidaturas ganadoras.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93" y="1464470"/>
            <a:ext cx="8659457" cy="25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6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92182" y="839271"/>
            <a:ext cx="9579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La ciudadanía puede conocer la </a:t>
            </a:r>
            <a:r>
              <a:rPr lang="es-MX" sz="2000" b="1" dirty="0"/>
              <a:t>alternancia en la conformación de los grupos parlamentarios en los distritos electorales federales </a:t>
            </a:r>
            <a:r>
              <a:rPr lang="es-MX" sz="2000" dirty="0"/>
              <a:t>de las Diputaciones de Mayoría Relativa en 2021.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8E1210F-1D2B-4F36-A5F5-1E954FD1C31F}"/>
              </a:ext>
            </a:extLst>
          </p:cNvPr>
          <p:cNvSpPr/>
          <p:nvPr/>
        </p:nvSpPr>
        <p:spPr>
          <a:xfrm>
            <a:off x="627016" y="195890"/>
            <a:ext cx="9509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Alternancia grupos parlamentarios (Diputaciones)</a:t>
            </a:r>
          </a:p>
        </p:txBody>
      </p:sp>
      <p:pic>
        <p:nvPicPr>
          <p:cNvPr id="4" name="Imagen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372" y="3092020"/>
            <a:ext cx="5019472" cy="2129717"/>
          </a:xfrm>
          <a:prstGeom prst="rect">
            <a:avLst/>
          </a:prstGeom>
        </p:spPr>
      </p:pic>
      <p:pic>
        <p:nvPicPr>
          <p:cNvPr id="2" name="Imagen 1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2699"/>
          <a:stretch/>
        </p:blipFill>
        <p:spPr>
          <a:xfrm>
            <a:off x="-68094" y="2399683"/>
            <a:ext cx="7013644" cy="384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51910" y="182871"/>
            <a:ext cx="9842863" cy="774700"/>
          </a:xfrm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accent1"/>
                </a:solidFill>
                <a:ea typeface="+mn-ea"/>
                <a:cs typeface="+mn-cs"/>
              </a:rPr>
              <a:t>Alternancia Alcaldías</a:t>
            </a:r>
          </a:p>
        </p:txBody>
      </p:sp>
      <p:pic>
        <p:nvPicPr>
          <p:cNvPr id="2050" name="AutoShape 1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95794" y="1611086"/>
            <a:ext cx="7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2018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55813" y="506765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2021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765363" y="1313430"/>
            <a:ext cx="32588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00" dirty="0"/>
              <a:t>De </a:t>
            </a:r>
            <a:r>
              <a:rPr lang="es-MX" sz="1500" dirty="0" smtClean="0"/>
              <a:t>16 alcaldías, 50% de cambio de coalición donde no esta presente un partido político</a:t>
            </a:r>
            <a:endParaRPr lang="es-MX" sz="1500" dirty="0"/>
          </a:p>
          <a:p>
            <a:endParaRPr lang="es-MX" dirty="0"/>
          </a:p>
        </p:txBody>
      </p:sp>
      <p:pic>
        <p:nvPicPr>
          <p:cNvPr id="4" name="Imagen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22" y="4018488"/>
            <a:ext cx="7564048" cy="2635817"/>
          </a:xfrm>
          <a:prstGeom prst="rect">
            <a:avLst/>
          </a:prstGeom>
        </p:spPr>
      </p:pic>
      <p:pic>
        <p:nvPicPr>
          <p:cNvPr id="7" name="Imagen 6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322" y="1078755"/>
            <a:ext cx="7564048" cy="27140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8429" y="2375259"/>
            <a:ext cx="3617776" cy="36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76795" y="193779"/>
            <a:ext cx="9982200" cy="633535"/>
          </a:xfrm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accent1"/>
                </a:solidFill>
                <a:ea typeface="+mn-ea"/>
                <a:cs typeface="+mn-cs"/>
              </a:rPr>
              <a:t>Alternancia Diputaciones Locales MR</a:t>
            </a:r>
          </a:p>
        </p:txBody>
      </p:sp>
      <p:pic>
        <p:nvPicPr>
          <p:cNvPr id="2050" name="AutoShape 1" descr="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0" y="1598414"/>
            <a:ext cx="7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2018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506765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2021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678" y="1242060"/>
            <a:ext cx="4041439" cy="5597298"/>
          </a:xfrm>
          <a:prstGeom prst="rect">
            <a:avLst/>
          </a:prstGeom>
        </p:spPr>
      </p:pic>
      <p:pic>
        <p:nvPicPr>
          <p:cNvPr id="9" name="Imagen 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990" y="4173811"/>
            <a:ext cx="6548165" cy="2526343"/>
          </a:xfrm>
          <a:prstGeom prst="rect">
            <a:avLst/>
          </a:prstGeom>
        </p:spPr>
      </p:pic>
      <p:pic>
        <p:nvPicPr>
          <p:cNvPr id="11" name="Imagen 10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t="1868"/>
          <a:stretch/>
        </p:blipFill>
        <p:spPr>
          <a:xfrm>
            <a:off x="618990" y="949234"/>
            <a:ext cx="6548165" cy="29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utoShape 1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04800" y="1260565"/>
            <a:ext cx="11418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Un margen de victoria puede ser literal hasta por </a:t>
            </a:r>
            <a:r>
              <a:rPr lang="es-MX" sz="2000" b="1" u="sng" dirty="0"/>
              <a:t>un voto </a:t>
            </a:r>
            <a:r>
              <a:rPr lang="es-MX" sz="2000" dirty="0"/>
              <a:t>en 2018 (ejemplo </a:t>
            </a:r>
            <a:r>
              <a:rPr lang="es-MX" sz="2000" dirty="0" err="1"/>
              <a:t>Acacoyagua</a:t>
            </a:r>
            <a:r>
              <a:rPr lang="es-MX" sz="2000" dirty="0"/>
              <a:t>).</a:t>
            </a:r>
            <a:endParaRPr lang="es-MX" sz="2000" b="1" dirty="0"/>
          </a:p>
        </p:txBody>
      </p:sp>
      <p:pic>
        <p:nvPicPr>
          <p:cNvPr id="6" name="Imagen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250680"/>
            <a:ext cx="5852160" cy="1551709"/>
          </a:xfrm>
          <a:prstGeom prst="rect">
            <a:avLst/>
          </a:prstGeom>
        </p:spPr>
      </p:pic>
      <p:pic>
        <p:nvPicPr>
          <p:cNvPr id="5" name="Imagen 4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9037" y="2250679"/>
            <a:ext cx="5687778" cy="155170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8A2C4F9-0619-487E-AD11-A668CBD9E300}"/>
              </a:ext>
            </a:extLst>
          </p:cNvPr>
          <p:cNvSpPr/>
          <p:nvPr/>
        </p:nvSpPr>
        <p:spPr>
          <a:xfrm>
            <a:off x="409302" y="302604"/>
            <a:ext cx="9509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Margen de victoria (Ayuntamiento)</a:t>
            </a:r>
          </a:p>
        </p:txBody>
      </p:sp>
      <p:pic>
        <p:nvPicPr>
          <p:cNvPr id="4" name="Imagen 7">
            <a:hlinkClick r:id="rId8"/>
            <a:extLst>
              <a:ext uri="{FF2B5EF4-FFF2-40B4-BE49-F238E27FC236}">
                <a16:creationId xmlns:a16="http://schemas.microsoft.com/office/drawing/2014/main" id="{C7383EA2-4E24-6750-0EC6-20882FCE39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8480" y="3797270"/>
            <a:ext cx="8696960" cy="30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cb4179-95c8-4067-8c13-1559843d6357" xsi:nil="true"/>
    <lcf76f155ced4ddcb4097134ff3c332f xmlns="0d0c545d-2625-47d5-aa1c-501fdedc50f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2B034E26692714CBDDF43B1C61B331B" ma:contentTypeVersion="15" ma:contentTypeDescription="Crear nuevo documento." ma:contentTypeScope="" ma:versionID="065718f09e956a9b30e09cd30f20dd97">
  <xsd:schema xmlns:xsd="http://www.w3.org/2001/XMLSchema" xmlns:xs="http://www.w3.org/2001/XMLSchema" xmlns:p="http://schemas.microsoft.com/office/2006/metadata/properties" xmlns:ns2="0d0c545d-2625-47d5-aa1c-501fdedc50f1" xmlns:ns3="8dcb4179-95c8-4067-8c13-1559843d6357" targetNamespace="http://schemas.microsoft.com/office/2006/metadata/properties" ma:root="true" ma:fieldsID="fe60413e10982188fdb12e7d9246dc45" ns2:_="" ns3:_="">
    <xsd:import namespace="0d0c545d-2625-47d5-aa1c-501fdedc50f1"/>
    <xsd:import namespace="8dcb4179-95c8-4067-8c13-1559843d63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c545d-2625-47d5-aa1c-501fdedc5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b5fe629f-dcd0-4f79-bd36-f65a702dfa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b4179-95c8-4067-8c13-1559843d635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00e0ac7-d776-4938-bb45-641848917652}" ma:internalName="TaxCatchAll" ma:showField="CatchAllData" ma:web="8dcb4179-95c8-4067-8c13-1559843d63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374920-1BB6-4B87-A970-D514C4CC75E8}">
  <ds:schemaRefs>
    <ds:schemaRef ds:uri="http://schemas.microsoft.com/office/2006/documentManagement/types"/>
    <ds:schemaRef ds:uri="0d0c545d-2625-47d5-aa1c-501fdedc50f1"/>
    <ds:schemaRef ds:uri="8dcb4179-95c8-4067-8c13-1559843d6357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F555A64-BE7F-4F98-9167-40C37C8E2F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0c545d-2625-47d5-aa1c-501fdedc50f1"/>
    <ds:schemaRef ds:uri="8dcb4179-95c8-4067-8c13-1559843d6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706298-D87B-41FA-823F-86318240A4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4920</TotalTime>
  <Words>1276</Words>
  <Application>Microsoft Office PowerPoint</Application>
  <PresentationFormat>Panorámica</PresentationFormat>
  <Paragraphs>132</Paragraphs>
  <Slides>26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Wingdings</vt:lpstr>
      <vt:lpstr>Wingdings 3</vt:lpstr>
      <vt:lpstr>Sala de reuniones 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Alternancia Alcaldías</vt:lpstr>
      <vt:lpstr>Alternancia Diputaciones Locales MR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Lealtad Electoral en CDMX </vt:lpstr>
      <vt:lpstr>Volatilidad Electoral en CDMX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Consulta de la Estadística de las Elecciones</dc:title>
  <dc:creator>RUIZ DE JESUS OSCAR</dc:creator>
  <cp:lastModifiedBy>RUIZ DE JESUS OSCAR</cp:lastModifiedBy>
  <cp:revision>244</cp:revision>
  <dcterms:created xsi:type="dcterms:W3CDTF">2022-09-13T17:08:17Z</dcterms:created>
  <dcterms:modified xsi:type="dcterms:W3CDTF">2023-10-13T16:07:09Z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0x01010052B034E26692714CBDDF43B1C61B331B</vt:lpwstr>
  </property>
  <property fmtid="{D5CDD505-2E9C-101B-9397-08002B2CF9AE}" pid="3" name="MediaServiceImageTags">
    <vt:lpwstr/>
  </property>
</Properties>
</file>