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9"/>
  </p:notesMasterIdLst>
  <p:handoutMasterIdLst>
    <p:handoutMasterId r:id="rId30"/>
  </p:handoutMasterIdLst>
  <p:sldIdLst>
    <p:sldId id="256" r:id="rId2"/>
    <p:sldId id="263" r:id="rId3"/>
    <p:sldId id="269" r:id="rId4"/>
    <p:sldId id="264" r:id="rId5"/>
    <p:sldId id="277" r:id="rId6"/>
    <p:sldId id="262" r:id="rId7"/>
    <p:sldId id="308" r:id="rId8"/>
    <p:sldId id="306" r:id="rId9"/>
    <p:sldId id="307" r:id="rId10"/>
    <p:sldId id="258" r:id="rId11"/>
    <p:sldId id="281" r:id="rId12"/>
    <p:sldId id="279" r:id="rId13"/>
    <p:sldId id="305" r:id="rId14"/>
    <p:sldId id="292" r:id="rId15"/>
    <p:sldId id="309" r:id="rId16"/>
    <p:sldId id="304" r:id="rId17"/>
    <p:sldId id="310" r:id="rId18"/>
    <p:sldId id="290" r:id="rId19"/>
    <p:sldId id="313" r:id="rId20"/>
    <p:sldId id="311" r:id="rId21"/>
    <p:sldId id="261" r:id="rId22"/>
    <p:sldId id="295" r:id="rId23"/>
    <p:sldId id="300" r:id="rId24"/>
    <p:sldId id="298" r:id="rId25"/>
    <p:sldId id="312" r:id="rId26"/>
    <p:sldId id="286" r:id="rId27"/>
    <p:sldId id="314"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158" d="100"/>
          <a:sy n="158" d="100"/>
        </p:scale>
        <p:origin x="304" y="168"/>
      </p:cViewPr>
      <p:guideLst>
        <p:guide orient="horz" pos="1620"/>
        <p:guide pos="2880"/>
      </p:guideLst>
    </p:cSldViewPr>
  </p:slideViewPr>
  <p:notesTextViewPr>
    <p:cViewPr>
      <p:scale>
        <a:sx n="1" d="1"/>
        <a:sy n="1" d="1"/>
      </p:scale>
      <p:origin x="0" y="0"/>
    </p:cViewPr>
  </p:notesTextViewPr>
  <p:notesViewPr>
    <p:cSldViewPr snapToGrid="0">
      <p:cViewPr varScale="1">
        <p:scale>
          <a:sx n="54" d="100"/>
          <a:sy n="54" d="100"/>
        </p:scale>
        <p:origin x="215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BA57D2-97F8-45DE-A046-A44A19ED3263}" type="datetimeFigureOut">
              <a:rPr lang="id-ID" smtClean="0"/>
              <a:t>25/10/23</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3FB35B-0EF4-4DF7-A453-616E705A387B}" type="slidenum">
              <a:rPr lang="id-ID" smtClean="0"/>
              <a:t>‹Nº›</a:t>
            </a:fld>
            <a:endParaRPr lang="id-ID"/>
          </a:p>
        </p:txBody>
      </p:sp>
    </p:spTree>
    <p:extLst>
      <p:ext uri="{BB962C8B-B14F-4D97-AF65-F5344CB8AC3E}">
        <p14:creationId xmlns:p14="http://schemas.microsoft.com/office/powerpoint/2010/main" val="26339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8EDC7E-5773-4865-929D-C834445627CE}" type="datetimeFigureOut">
              <a:rPr lang="es-MX" smtClean="0"/>
              <a:t>25/10/23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261134-17D6-4491-ADA1-902948C9ACCA}" type="slidenum">
              <a:rPr lang="es-MX" smtClean="0"/>
              <a:t>‹Nº›</a:t>
            </a:fld>
            <a:endParaRPr lang="es-MX"/>
          </a:p>
        </p:txBody>
      </p:sp>
    </p:spTree>
    <p:extLst>
      <p:ext uri="{BB962C8B-B14F-4D97-AF65-F5344CB8AC3E}">
        <p14:creationId xmlns:p14="http://schemas.microsoft.com/office/powerpoint/2010/main" val="3231819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pic>
        <p:nvPicPr>
          <p:cNvPr id="8" name="Gráfico 7">
            <a:extLst>
              <a:ext uri="{FF2B5EF4-FFF2-40B4-BE49-F238E27FC236}">
                <a16:creationId xmlns:a16="http://schemas.microsoft.com/office/drawing/2014/main" id="{BD6D1999-FA9A-6A53-84A1-9875C86FB7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3408080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pic>
        <p:nvPicPr>
          <p:cNvPr id="7" name="Gráfico 6">
            <a:extLst>
              <a:ext uri="{FF2B5EF4-FFF2-40B4-BE49-F238E27FC236}">
                <a16:creationId xmlns:a16="http://schemas.microsoft.com/office/drawing/2014/main" id="{868F8E2D-4B9C-177B-DFFE-B46EB9867D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1552208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105890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6_Custom Layout">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28EB881A-BBA8-4F69-97C0-8C65BDBA9687}"/>
              </a:ext>
            </a:extLst>
          </p:cNvPr>
          <p:cNvSpPr>
            <a:spLocks noGrp="1"/>
          </p:cNvSpPr>
          <p:nvPr>
            <p:ph type="pic" sz="quarter" idx="10"/>
          </p:nvPr>
        </p:nvSpPr>
        <p:spPr>
          <a:xfrm>
            <a:off x="1" y="0"/>
            <a:ext cx="9143999" cy="5143500"/>
          </a:xfrm>
          <a:custGeom>
            <a:avLst/>
            <a:gdLst>
              <a:gd name="connsiteX0" fmla="*/ 0 w 2826328"/>
              <a:gd name="connsiteY0" fmla="*/ 0 h 1602125"/>
              <a:gd name="connsiteX1" fmla="*/ 2826328 w 2826328"/>
              <a:gd name="connsiteY1" fmla="*/ 0 h 1602125"/>
              <a:gd name="connsiteX2" fmla="*/ 2826328 w 2826328"/>
              <a:gd name="connsiteY2" fmla="*/ 1602125 h 1602125"/>
              <a:gd name="connsiteX3" fmla="*/ 0 w 2826328"/>
              <a:gd name="connsiteY3" fmla="*/ 1602125 h 1602125"/>
            </a:gdLst>
            <a:ahLst/>
            <a:cxnLst>
              <a:cxn ang="0">
                <a:pos x="connsiteX0" y="connsiteY0"/>
              </a:cxn>
              <a:cxn ang="0">
                <a:pos x="connsiteX1" y="connsiteY1"/>
              </a:cxn>
              <a:cxn ang="0">
                <a:pos x="connsiteX2" y="connsiteY2"/>
              </a:cxn>
              <a:cxn ang="0">
                <a:pos x="connsiteX3" y="connsiteY3"/>
              </a:cxn>
            </a:cxnLst>
            <a:rect l="l" t="t" r="r" b="b"/>
            <a:pathLst>
              <a:path w="2826328" h="1602125">
                <a:moveTo>
                  <a:pt x="0" y="0"/>
                </a:moveTo>
                <a:lnTo>
                  <a:pt x="2826328" y="0"/>
                </a:lnTo>
                <a:lnTo>
                  <a:pt x="2826328" y="1602125"/>
                </a:lnTo>
                <a:lnTo>
                  <a:pt x="0" y="1602125"/>
                </a:lnTo>
                <a:close/>
              </a:path>
            </a:pathLst>
          </a:custGeom>
          <a:solidFill>
            <a:schemeClr val="bg1">
              <a:lumMod val="95000"/>
            </a:schemeClr>
          </a:solidFill>
        </p:spPr>
        <p:txBody>
          <a:bodyPr wrap="square">
            <a:noAutofit/>
          </a:bodyPr>
          <a:lstStyle/>
          <a:p>
            <a:r>
              <a:rPr lang="es-ES"/>
              <a:t>Haga clic en el icono para agregar una imagen</a:t>
            </a:r>
            <a:endParaRPr lang="en-US"/>
          </a:p>
        </p:txBody>
      </p:sp>
    </p:spTree>
    <p:extLst>
      <p:ext uri="{BB962C8B-B14F-4D97-AF65-F5344CB8AC3E}">
        <p14:creationId xmlns:p14="http://schemas.microsoft.com/office/powerpoint/2010/main" val="279849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Gráfico 1">
            <a:extLst>
              <a:ext uri="{FF2B5EF4-FFF2-40B4-BE49-F238E27FC236}">
                <a16:creationId xmlns:a16="http://schemas.microsoft.com/office/drawing/2014/main" id="{CA6A8AE6-6A2D-8E8A-9C18-CD9C518BE9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869403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9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9B452E-C772-4AB0-BFA5-88BF384E3CED}"/>
              </a:ext>
            </a:extLst>
          </p:cNvPr>
          <p:cNvSpPr/>
          <p:nvPr userDrawn="1"/>
        </p:nvSpPr>
        <p:spPr>
          <a:xfrm>
            <a:off x="5634204" y="0"/>
            <a:ext cx="2900097" cy="51435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 name="Picture Placeholder 4">
            <a:extLst>
              <a:ext uri="{FF2B5EF4-FFF2-40B4-BE49-F238E27FC236}">
                <a16:creationId xmlns:a16="http://schemas.microsoft.com/office/drawing/2014/main" id="{1DEB04BA-C453-4F08-87A0-0A2FC0018C12}"/>
              </a:ext>
            </a:extLst>
          </p:cNvPr>
          <p:cNvSpPr>
            <a:spLocks noGrp="1"/>
          </p:cNvSpPr>
          <p:nvPr>
            <p:ph type="pic" sz="quarter" idx="18"/>
          </p:nvPr>
        </p:nvSpPr>
        <p:spPr>
          <a:xfrm>
            <a:off x="5025788" y="468352"/>
            <a:ext cx="2359107" cy="4215161"/>
          </a:xfrm>
          <a:prstGeom prst="rect">
            <a:avLst/>
          </a:prstGeom>
          <a:solidFill>
            <a:schemeClr val="bg1">
              <a:lumMod val="95000"/>
            </a:schemeClr>
          </a:solidFill>
        </p:spPr>
        <p:txBody>
          <a:bodyPr/>
          <a:lstStyle/>
          <a:p>
            <a:r>
              <a:rPr lang="es-ES"/>
              <a:t>Haga clic en el icono para agregar una imagen</a:t>
            </a:r>
            <a:endParaRPr lang="id-ID" dirty="0"/>
          </a:p>
        </p:txBody>
      </p:sp>
      <p:pic>
        <p:nvPicPr>
          <p:cNvPr id="4" name="Gráfico 3">
            <a:extLst>
              <a:ext uri="{FF2B5EF4-FFF2-40B4-BE49-F238E27FC236}">
                <a16:creationId xmlns:a16="http://schemas.microsoft.com/office/drawing/2014/main" id="{4F802C15-5C9E-C167-B9BD-E3B8D77FF1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60902" y="255419"/>
            <a:ext cx="1423986" cy="425865"/>
          </a:xfrm>
          <a:prstGeom prst="rect">
            <a:avLst/>
          </a:prstGeom>
        </p:spPr>
      </p:pic>
    </p:spTree>
    <p:extLst>
      <p:ext uri="{BB962C8B-B14F-4D97-AF65-F5344CB8AC3E}">
        <p14:creationId xmlns:p14="http://schemas.microsoft.com/office/powerpoint/2010/main" val="162244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6_Custom Layout">
    <p:spTree>
      <p:nvGrpSpPr>
        <p:cNvPr id="1" name=""/>
        <p:cNvGrpSpPr/>
        <p:nvPr/>
      </p:nvGrpSpPr>
      <p:grpSpPr>
        <a:xfrm>
          <a:off x="0" y="0"/>
          <a:ext cx="0" cy="0"/>
          <a:chOff x="0" y="0"/>
          <a:chExt cx="0" cy="0"/>
        </a:xfrm>
      </p:grpSpPr>
      <p:sp>
        <p:nvSpPr>
          <p:cNvPr id="2" name="Flowchart: Document 1"/>
          <p:cNvSpPr/>
          <p:nvPr userDrawn="1"/>
        </p:nvSpPr>
        <p:spPr>
          <a:xfrm rot="16200000">
            <a:off x="-1041495" y="1041495"/>
            <a:ext cx="5143500" cy="306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062"/>
              <a:gd name="connsiteX1" fmla="*/ 21600 w 21600"/>
              <a:gd name="connsiteY1" fmla="*/ 0 h 21062"/>
              <a:gd name="connsiteX2" fmla="*/ 21600 w 21600"/>
              <a:gd name="connsiteY2" fmla="*/ 17322 h 21062"/>
              <a:gd name="connsiteX3" fmla="*/ 0 w 21600"/>
              <a:gd name="connsiteY3" fmla="*/ 20172 h 21062"/>
              <a:gd name="connsiteX4" fmla="*/ 0 w 21600"/>
              <a:gd name="connsiteY4" fmla="*/ 0 h 21062"/>
              <a:gd name="connsiteX0" fmla="*/ 0 w 21600"/>
              <a:gd name="connsiteY0" fmla="*/ 0 h 22510"/>
              <a:gd name="connsiteX1" fmla="*/ 21600 w 21600"/>
              <a:gd name="connsiteY1" fmla="*/ 0 h 22510"/>
              <a:gd name="connsiteX2" fmla="*/ 21600 w 21600"/>
              <a:gd name="connsiteY2" fmla="*/ 17322 h 22510"/>
              <a:gd name="connsiteX3" fmla="*/ 0 w 21600"/>
              <a:gd name="connsiteY3" fmla="*/ 20172 h 22510"/>
              <a:gd name="connsiteX4" fmla="*/ 0 w 21600"/>
              <a:gd name="connsiteY4" fmla="*/ 0 h 22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2510">
                <a:moveTo>
                  <a:pt x="0" y="0"/>
                </a:moveTo>
                <a:lnTo>
                  <a:pt x="21600" y="0"/>
                </a:lnTo>
                <a:lnTo>
                  <a:pt x="21600" y="17322"/>
                </a:lnTo>
                <a:cubicBezTo>
                  <a:pt x="10757" y="14432"/>
                  <a:pt x="10972" y="27687"/>
                  <a:pt x="0" y="20172"/>
                </a:cubicBez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Picture Placeholder 4">
            <a:extLst>
              <a:ext uri="{FF2B5EF4-FFF2-40B4-BE49-F238E27FC236}">
                <a16:creationId xmlns:a16="http://schemas.microsoft.com/office/drawing/2014/main" id="{2ABCA600-C1DD-4BF4-9B9B-81D03A24CE13}"/>
              </a:ext>
            </a:extLst>
          </p:cNvPr>
          <p:cNvSpPr>
            <a:spLocks noGrp="1"/>
          </p:cNvSpPr>
          <p:nvPr>
            <p:ph type="pic" sz="quarter" idx="17"/>
          </p:nvPr>
        </p:nvSpPr>
        <p:spPr>
          <a:xfrm>
            <a:off x="1530265" y="2681785"/>
            <a:ext cx="1937527" cy="1755443"/>
          </a:xfrm>
          <a:prstGeom prst="rect">
            <a:avLst/>
          </a:prstGeom>
          <a:solidFill>
            <a:schemeClr val="bg1">
              <a:lumMod val="95000"/>
            </a:schemeClr>
          </a:solidFill>
        </p:spPr>
        <p:txBody>
          <a:bodyPr/>
          <a:lstStyle/>
          <a:p>
            <a:r>
              <a:rPr lang="es-ES"/>
              <a:t>Haga clic en el icono para agregar una imagen</a:t>
            </a:r>
            <a:endParaRPr lang="id-ID" dirty="0"/>
          </a:p>
        </p:txBody>
      </p:sp>
      <p:sp>
        <p:nvSpPr>
          <p:cNvPr id="7" name="Picture Placeholder 4">
            <a:extLst>
              <a:ext uri="{FF2B5EF4-FFF2-40B4-BE49-F238E27FC236}">
                <a16:creationId xmlns:a16="http://schemas.microsoft.com/office/drawing/2014/main" id="{2ABCA600-C1DD-4BF4-9B9B-81D03A24CE13}"/>
              </a:ext>
            </a:extLst>
          </p:cNvPr>
          <p:cNvSpPr>
            <a:spLocks noGrp="1"/>
          </p:cNvSpPr>
          <p:nvPr>
            <p:ph type="pic" sz="quarter" idx="18"/>
          </p:nvPr>
        </p:nvSpPr>
        <p:spPr>
          <a:xfrm>
            <a:off x="1530264" y="769392"/>
            <a:ext cx="1937527" cy="1755443"/>
          </a:xfrm>
          <a:prstGeom prst="rect">
            <a:avLst/>
          </a:prstGeom>
          <a:solidFill>
            <a:schemeClr val="bg1">
              <a:lumMod val="95000"/>
            </a:schemeClr>
          </a:solidFill>
        </p:spPr>
        <p:txBody>
          <a:bodyPr/>
          <a:lstStyle/>
          <a:p>
            <a:r>
              <a:rPr lang="es-ES"/>
              <a:t>Haga clic en el icono para agregar una imagen</a:t>
            </a:r>
            <a:endParaRPr lang="id-ID" dirty="0"/>
          </a:p>
        </p:txBody>
      </p:sp>
      <p:pic>
        <p:nvPicPr>
          <p:cNvPr id="5" name="Gráfico 4">
            <a:extLst>
              <a:ext uri="{FF2B5EF4-FFF2-40B4-BE49-F238E27FC236}">
                <a16:creationId xmlns:a16="http://schemas.microsoft.com/office/drawing/2014/main" id="{C5A60F47-6518-52AF-387D-41D2C0A09B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387982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2_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0D4BEC90-40B1-432A-8912-297F7BDCD0DD}"/>
              </a:ext>
            </a:extLst>
          </p:cNvPr>
          <p:cNvSpPr>
            <a:spLocks noGrp="1"/>
          </p:cNvSpPr>
          <p:nvPr>
            <p:ph type="pic" sz="quarter" idx="15"/>
          </p:nvPr>
        </p:nvSpPr>
        <p:spPr>
          <a:xfrm>
            <a:off x="983974" y="683241"/>
            <a:ext cx="3151298" cy="3777019"/>
          </a:xfrm>
          <a:prstGeom prst="rect">
            <a:avLst/>
          </a:prstGeom>
          <a:solidFill>
            <a:schemeClr val="bg1">
              <a:lumMod val="95000"/>
            </a:schemeClr>
          </a:solidFill>
        </p:spPr>
        <p:txBody>
          <a:bodyPr/>
          <a:lstStyle/>
          <a:p>
            <a:r>
              <a:rPr lang="es-ES"/>
              <a:t>Haga clic en el icono para agregar una imagen</a:t>
            </a:r>
            <a:endParaRPr lang="id-ID" dirty="0"/>
          </a:p>
        </p:txBody>
      </p:sp>
      <p:pic>
        <p:nvPicPr>
          <p:cNvPr id="4" name="Gráfico 3">
            <a:extLst>
              <a:ext uri="{FF2B5EF4-FFF2-40B4-BE49-F238E27FC236}">
                <a16:creationId xmlns:a16="http://schemas.microsoft.com/office/drawing/2014/main" id="{C1F21AE6-45AB-8D2F-2F3F-9BA92EA18D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385147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0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10860B9-213B-421C-B448-89503C2B641B}"/>
              </a:ext>
            </a:extLst>
          </p:cNvPr>
          <p:cNvSpPr>
            <a:spLocks noGrp="1"/>
          </p:cNvSpPr>
          <p:nvPr>
            <p:ph type="pic" sz="quarter" idx="18"/>
          </p:nvPr>
        </p:nvSpPr>
        <p:spPr>
          <a:xfrm>
            <a:off x="4978616" y="1"/>
            <a:ext cx="3204118" cy="4415459"/>
          </a:xfrm>
          <a:prstGeom prst="rect">
            <a:avLst/>
          </a:prstGeom>
          <a:solidFill>
            <a:schemeClr val="bg1">
              <a:lumMod val="95000"/>
            </a:schemeClr>
          </a:solidFill>
        </p:spPr>
        <p:txBody>
          <a:bodyPr/>
          <a:lstStyle/>
          <a:p>
            <a:r>
              <a:rPr lang="es-ES"/>
              <a:t>Haga clic en el icono para agregar una imagen</a:t>
            </a:r>
            <a:endParaRPr lang="id-ID" dirty="0"/>
          </a:p>
        </p:txBody>
      </p:sp>
    </p:spTree>
    <p:extLst>
      <p:ext uri="{BB962C8B-B14F-4D97-AF65-F5344CB8AC3E}">
        <p14:creationId xmlns:p14="http://schemas.microsoft.com/office/powerpoint/2010/main" val="358595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3310A7-A858-42DE-886E-D5B96A02CF93}"/>
              </a:ext>
            </a:extLst>
          </p:cNvPr>
          <p:cNvSpPr>
            <a:spLocks noGrp="1"/>
          </p:cNvSpPr>
          <p:nvPr>
            <p:ph type="pic" sz="quarter" idx="18"/>
          </p:nvPr>
        </p:nvSpPr>
        <p:spPr>
          <a:xfrm>
            <a:off x="4985118" y="0"/>
            <a:ext cx="3039766" cy="5143500"/>
          </a:xfrm>
          <a:prstGeom prst="rect">
            <a:avLst/>
          </a:prstGeom>
          <a:solidFill>
            <a:schemeClr val="bg1">
              <a:lumMod val="95000"/>
            </a:schemeClr>
          </a:solidFill>
        </p:spPr>
        <p:txBody>
          <a:bodyPr/>
          <a:lstStyle/>
          <a:p>
            <a:r>
              <a:rPr lang="es-ES"/>
              <a:t>Haga clic en el icono para agregar una imagen</a:t>
            </a:r>
            <a:endParaRPr lang="id-ID" dirty="0"/>
          </a:p>
        </p:txBody>
      </p:sp>
    </p:spTree>
    <p:extLst>
      <p:ext uri="{BB962C8B-B14F-4D97-AF65-F5344CB8AC3E}">
        <p14:creationId xmlns:p14="http://schemas.microsoft.com/office/powerpoint/2010/main" val="65576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4_Custom Layout">
    <p:spTree>
      <p:nvGrpSpPr>
        <p:cNvPr id="1" name=""/>
        <p:cNvGrpSpPr/>
        <p:nvPr/>
      </p:nvGrpSpPr>
      <p:grpSpPr>
        <a:xfrm>
          <a:off x="0" y="0"/>
          <a:ext cx="0" cy="0"/>
          <a:chOff x="0" y="0"/>
          <a:chExt cx="0" cy="0"/>
        </a:xfrm>
      </p:grpSpPr>
      <p:sp>
        <p:nvSpPr>
          <p:cNvPr id="3" name="Freeform 2"/>
          <p:cNvSpPr/>
          <p:nvPr userDrawn="1"/>
        </p:nvSpPr>
        <p:spPr>
          <a:xfrm>
            <a:off x="0" y="1"/>
            <a:ext cx="1474272" cy="1494429"/>
          </a:xfrm>
          <a:custGeom>
            <a:avLst/>
            <a:gdLst>
              <a:gd name="connsiteX0" fmla="*/ 1128874 w 1746914"/>
              <a:gd name="connsiteY0" fmla="*/ 0 h 1770799"/>
              <a:gd name="connsiteX1" fmla="*/ 1619370 w 1746914"/>
              <a:gd name="connsiteY1" fmla="*/ 0 h 1770799"/>
              <a:gd name="connsiteX2" fmla="*/ 1650388 w 1746914"/>
              <a:gd name="connsiteY2" fmla="*/ 64391 h 1770799"/>
              <a:gd name="connsiteX3" fmla="*/ 1746914 w 1746914"/>
              <a:gd name="connsiteY3" fmla="*/ 542500 h 1770799"/>
              <a:gd name="connsiteX4" fmla="*/ 518615 w 1746914"/>
              <a:gd name="connsiteY4" fmla="*/ 1770799 h 1770799"/>
              <a:gd name="connsiteX5" fmla="*/ 40506 w 1746914"/>
              <a:gd name="connsiteY5" fmla="*/ 1674273 h 1770799"/>
              <a:gd name="connsiteX6" fmla="*/ 0 w 1746914"/>
              <a:gd name="connsiteY6" fmla="*/ 1654761 h 1770799"/>
              <a:gd name="connsiteX7" fmla="*/ 0 w 1746914"/>
              <a:gd name="connsiteY7" fmla="*/ 1172468 h 1770799"/>
              <a:gd name="connsiteX8" fmla="*/ 60303 w 1746914"/>
              <a:gd name="connsiteY8" fmla="*/ 1222222 h 1770799"/>
              <a:gd name="connsiteX9" fmla="*/ 518614 w 1746914"/>
              <a:gd name="connsiteY9" fmla="*/ 1362217 h 1770799"/>
              <a:gd name="connsiteX10" fmla="*/ 1338331 w 1746914"/>
              <a:gd name="connsiteY10" fmla="*/ 542500 h 1770799"/>
              <a:gd name="connsiteX11" fmla="*/ 1198336 w 1746914"/>
              <a:gd name="connsiteY11" fmla="*/ 84189 h 177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6914" h="1770799">
                <a:moveTo>
                  <a:pt x="1128874" y="0"/>
                </a:moveTo>
                <a:lnTo>
                  <a:pt x="1619370" y="0"/>
                </a:lnTo>
                <a:lnTo>
                  <a:pt x="1650388" y="64391"/>
                </a:lnTo>
                <a:cubicBezTo>
                  <a:pt x="1712544" y="211342"/>
                  <a:pt x="1746914" y="372907"/>
                  <a:pt x="1746914" y="542500"/>
                </a:cubicBezTo>
                <a:cubicBezTo>
                  <a:pt x="1746914" y="1220871"/>
                  <a:pt x="1196986" y="1770799"/>
                  <a:pt x="518615" y="1770799"/>
                </a:cubicBezTo>
                <a:cubicBezTo>
                  <a:pt x="349022" y="1770799"/>
                  <a:pt x="187457" y="1736429"/>
                  <a:pt x="40506" y="1674273"/>
                </a:cubicBezTo>
                <a:lnTo>
                  <a:pt x="0" y="1654761"/>
                </a:lnTo>
                <a:lnTo>
                  <a:pt x="0" y="1172468"/>
                </a:lnTo>
                <a:lnTo>
                  <a:pt x="60303" y="1222222"/>
                </a:lnTo>
                <a:cubicBezTo>
                  <a:pt x="191130" y="1310608"/>
                  <a:pt x="348845" y="1362217"/>
                  <a:pt x="518614" y="1362217"/>
                </a:cubicBezTo>
                <a:cubicBezTo>
                  <a:pt x="971331" y="1362217"/>
                  <a:pt x="1338331" y="995217"/>
                  <a:pt x="1338331" y="542500"/>
                </a:cubicBezTo>
                <a:cubicBezTo>
                  <a:pt x="1338331" y="372731"/>
                  <a:pt x="1286722" y="215016"/>
                  <a:pt x="1198336" y="84189"/>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Picture Placeholder 4">
            <a:extLst>
              <a:ext uri="{FF2B5EF4-FFF2-40B4-BE49-F238E27FC236}">
                <a16:creationId xmlns:a16="http://schemas.microsoft.com/office/drawing/2014/main" id="{4C2DE2CA-8591-4E21-8854-BBF72EE6A5EA}"/>
              </a:ext>
            </a:extLst>
          </p:cNvPr>
          <p:cNvSpPr>
            <a:spLocks noGrp="1"/>
          </p:cNvSpPr>
          <p:nvPr>
            <p:ph type="pic" sz="quarter" idx="17"/>
          </p:nvPr>
        </p:nvSpPr>
        <p:spPr>
          <a:xfrm>
            <a:off x="972403" y="777922"/>
            <a:ext cx="3080981" cy="4365578"/>
          </a:xfrm>
          <a:prstGeom prst="rect">
            <a:avLst/>
          </a:prstGeom>
          <a:solidFill>
            <a:schemeClr val="bg1">
              <a:lumMod val="95000"/>
            </a:schemeClr>
          </a:solidFill>
        </p:spPr>
        <p:txBody>
          <a:bodyPr/>
          <a:lstStyle/>
          <a:p>
            <a:r>
              <a:rPr lang="es-ES"/>
              <a:t>Haga clic en el icono para agregar una imagen</a:t>
            </a:r>
            <a:endParaRPr lang="id-ID" dirty="0"/>
          </a:p>
        </p:txBody>
      </p:sp>
      <p:pic>
        <p:nvPicPr>
          <p:cNvPr id="5" name="Gráfico 4">
            <a:extLst>
              <a:ext uri="{FF2B5EF4-FFF2-40B4-BE49-F238E27FC236}">
                <a16:creationId xmlns:a16="http://schemas.microsoft.com/office/drawing/2014/main" id="{5B1D6625-FFA6-6E60-DA95-640F8E33AD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53227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pic>
        <p:nvPicPr>
          <p:cNvPr id="8" name="Gráfico 7">
            <a:extLst>
              <a:ext uri="{FF2B5EF4-FFF2-40B4-BE49-F238E27FC236}">
                <a16:creationId xmlns:a16="http://schemas.microsoft.com/office/drawing/2014/main" id="{A84B2EE4-7E79-13EA-6530-5DE6E34B02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267389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7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237919" y="-1"/>
            <a:ext cx="3906080" cy="5143500"/>
          </a:xfrm>
          <a:custGeom>
            <a:avLst/>
            <a:gdLst>
              <a:gd name="connsiteX0" fmla="*/ 3551584 w 5208106"/>
              <a:gd name="connsiteY0" fmla="*/ 2124608 h 6858000"/>
              <a:gd name="connsiteX1" fmla="*/ 5208106 w 5208106"/>
              <a:gd name="connsiteY1" fmla="*/ 2124608 h 6858000"/>
              <a:gd name="connsiteX2" fmla="*/ 5208106 w 5208106"/>
              <a:gd name="connsiteY2" fmla="*/ 6858000 h 6858000"/>
              <a:gd name="connsiteX3" fmla="*/ 3551584 w 5208106"/>
              <a:gd name="connsiteY3" fmla="*/ 6858000 h 6858000"/>
              <a:gd name="connsiteX4" fmla="*/ 1775792 w 5208106"/>
              <a:gd name="connsiteY4" fmla="*/ 1387499 h 6858000"/>
              <a:gd name="connsiteX5" fmla="*/ 3432314 w 5208106"/>
              <a:gd name="connsiteY5" fmla="*/ 1387499 h 6858000"/>
              <a:gd name="connsiteX6" fmla="*/ 3432314 w 5208106"/>
              <a:gd name="connsiteY6" fmla="*/ 6858000 h 6858000"/>
              <a:gd name="connsiteX7" fmla="*/ 1775792 w 5208106"/>
              <a:gd name="connsiteY7" fmla="*/ 6858000 h 6858000"/>
              <a:gd name="connsiteX8" fmla="*/ 0 w 5208106"/>
              <a:gd name="connsiteY8" fmla="*/ 0 h 6858000"/>
              <a:gd name="connsiteX9" fmla="*/ 1656522 w 5208106"/>
              <a:gd name="connsiteY9" fmla="*/ 0 h 6858000"/>
              <a:gd name="connsiteX10" fmla="*/ 1656522 w 5208106"/>
              <a:gd name="connsiteY10" fmla="*/ 6857999 h 6858000"/>
              <a:gd name="connsiteX11" fmla="*/ 0 w 5208106"/>
              <a:gd name="connsiteY11" fmla="*/ 68579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8106" h="6858000">
                <a:moveTo>
                  <a:pt x="3551584" y="2124608"/>
                </a:moveTo>
                <a:lnTo>
                  <a:pt x="5208106" y="2124608"/>
                </a:lnTo>
                <a:lnTo>
                  <a:pt x="5208106" y="6858000"/>
                </a:lnTo>
                <a:lnTo>
                  <a:pt x="3551584" y="6858000"/>
                </a:lnTo>
                <a:close/>
                <a:moveTo>
                  <a:pt x="1775792" y="1387499"/>
                </a:moveTo>
                <a:lnTo>
                  <a:pt x="3432314" y="1387499"/>
                </a:lnTo>
                <a:lnTo>
                  <a:pt x="3432314" y="6858000"/>
                </a:lnTo>
                <a:lnTo>
                  <a:pt x="1775792" y="6858000"/>
                </a:lnTo>
                <a:close/>
                <a:moveTo>
                  <a:pt x="0" y="0"/>
                </a:moveTo>
                <a:lnTo>
                  <a:pt x="1656522" y="0"/>
                </a:lnTo>
                <a:lnTo>
                  <a:pt x="1656522" y="6857999"/>
                </a:lnTo>
                <a:lnTo>
                  <a:pt x="0" y="6857999"/>
                </a:lnTo>
                <a:close/>
              </a:path>
            </a:pathLst>
          </a:custGeom>
          <a:solidFill>
            <a:schemeClr val="bg1">
              <a:lumMod val="95000"/>
            </a:schemeClr>
          </a:solidFill>
        </p:spPr>
        <p:txBody>
          <a:bodyPr wrap="square">
            <a:noAutofit/>
          </a:bodyPr>
          <a:lstStyle/>
          <a:p>
            <a:r>
              <a:rPr lang="es-ES"/>
              <a:t>Haga clic en el icono para agregar una imagen</a:t>
            </a:r>
            <a:endParaRPr lang="en-US"/>
          </a:p>
        </p:txBody>
      </p:sp>
      <p:pic>
        <p:nvPicPr>
          <p:cNvPr id="3" name="Gráfico 2">
            <a:extLst>
              <a:ext uri="{FF2B5EF4-FFF2-40B4-BE49-F238E27FC236}">
                <a16:creationId xmlns:a16="http://schemas.microsoft.com/office/drawing/2014/main" id="{2A474C50-7472-CF97-087B-BACD4F9788C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293" y="286233"/>
            <a:ext cx="1423986" cy="425865"/>
          </a:xfrm>
          <a:prstGeom prst="rect">
            <a:avLst/>
          </a:prstGeom>
        </p:spPr>
      </p:pic>
    </p:spTree>
    <p:extLst>
      <p:ext uri="{BB962C8B-B14F-4D97-AF65-F5344CB8AC3E}">
        <p14:creationId xmlns:p14="http://schemas.microsoft.com/office/powerpoint/2010/main" val="72511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pic>
        <p:nvPicPr>
          <p:cNvPr id="2" name="Gráfico 1">
            <a:extLst>
              <a:ext uri="{FF2B5EF4-FFF2-40B4-BE49-F238E27FC236}">
                <a16:creationId xmlns:a16="http://schemas.microsoft.com/office/drawing/2014/main" id="{F43B17DD-AAB0-475E-3303-C3B3BEB0ED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1067273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8_Custom Layout">
    <p:spTree>
      <p:nvGrpSpPr>
        <p:cNvPr id="1" name=""/>
        <p:cNvGrpSpPr/>
        <p:nvPr/>
      </p:nvGrpSpPr>
      <p:grpSpPr>
        <a:xfrm>
          <a:off x="0" y="0"/>
          <a:ext cx="0" cy="0"/>
          <a:chOff x="0" y="0"/>
          <a:chExt cx="0" cy="0"/>
        </a:xfrm>
      </p:grpSpPr>
      <p:sp>
        <p:nvSpPr>
          <p:cNvPr id="4" name="Freeform 3"/>
          <p:cNvSpPr/>
          <p:nvPr userDrawn="1"/>
        </p:nvSpPr>
        <p:spPr>
          <a:xfrm>
            <a:off x="0" y="1806622"/>
            <a:ext cx="2620370" cy="3336878"/>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accent5"/>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lvl="0" algn="l" defTabSz="2166938">
              <a:lnSpc>
                <a:spcPct val="90000"/>
              </a:lnSpc>
              <a:spcBef>
                <a:spcPct val="0"/>
              </a:spcBef>
              <a:spcAft>
                <a:spcPct val="35000"/>
              </a:spcAft>
            </a:pPr>
            <a:endParaRPr lang="en-US" sz="4875" kern="1200"/>
          </a:p>
        </p:txBody>
      </p:sp>
      <p:sp>
        <p:nvSpPr>
          <p:cNvPr id="3" name="Picture Placeholder 11">
            <a:extLst>
              <a:ext uri="{FF2B5EF4-FFF2-40B4-BE49-F238E27FC236}">
                <a16:creationId xmlns:a16="http://schemas.microsoft.com/office/drawing/2014/main" id="{28EB881A-BBA8-4F69-97C0-8C65BDBA9687}"/>
              </a:ext>
            </a:extLst>
          </p:cNvPr>
          <p:cNvSpPr>
            <a:spLocks noGrp="1"/>
          </p:cNvSpPr>
          <p:nvPr>
            <p:ph type="pic" sz="quarter" idx="10"/>
          </p:nvPr>
        </p:nvSpPr>
        <p:spPr>
          <a:xfrm>
            <a:off x="859810" y="626945"/>
            <a:ext cx="3623480" cy="3889612"/>
          </a:xfrm>
          <a:custGeom>
            <a:avLst/>
            <a:gdLst>
              <a:gd name="connsiteX0" fmla="*/ 0 w 2826328"/>
              <a:gd name="connsiteY0" fmla="*/ 0 h 1602125"/>
              <a:gd name="connsiteX1" fmla="*/ 2826328 w 2826328"/>
              <a:gd name="connsiteY1" fmla="*/ 0 h 1602125"/>
              <a:gd name="connsiteX2" fmla="*/ 2826328 w 2826328"/>
              <a:gd name="connsiteY2" fmla="*/ 1602125 h 1602125"/>
              <a:gd name="connsiteX3" fmla="*/ 0 w 2826328"/>
              <a:gd name="connsiteY3" fmla="*/ 1602125 h 1602125"/>
            </a:gdLst>
            <a:ahLst/>
            <a:cxnLst>
              <a:cxn ang="0">
                <a:pos x="connsiteX0" y="connsiteY0"/>
              </a:cxn>
              <a:cxn ang="0">
                <a:pos x="connsiteX1" y="connsiteY1"/>
              </a:cxn>
              <a:cxn ang="0">
                <a:pos x="connsiteX2" y="connsiteY2"/>
              </a:cxn>
              <a:cxn ang="0">
                <a:pos x="connsiteX3" y="connsiteY3"/>
              </a:cxn>
            </a:cxnLst>
            <a:rect l="l" t="t" r="r" b="b"/>
            <a:pathLst>
              <a:path w="2826328" h="1602125">
                <a:moveTo>
                  <a:pt x="0" y="0"/>
                </a:moveTo>
                <a:lnTo>
                  <a:pt x="2826328" y="0"/>
                </a:lnTo>
                <a:lnTo>
                  <a:pt x="2826328" y="1602125"/>
                </a:lnTo>
                <a:lnTo>
                  <a:pt x="0" y="1602125"/>
                </a:lnTo>
                <a:close/>
              </a:path>
            </a:pathLst>
          </a:custGeom>
          <a:solidFill>
            <a:schemeClr val="bg1">
              <a:lumMod val="95000"/>
            </a:schemeClr>
          </a:solidFill>
        </p:spPr>
        <p:txBody>
          <a:bodyPr wrap="square">
            <a:noAutofit/>
          </a:bodyPr>
          <a:lstStyle/>
          <a:p>
            <a:r>
              <a:rPr lang="es-ES"/>
              <a:t>Haga clic en el icono para agregar una imagen</a:t>
            </a:r>
            <a:endParaRPr lang="en-US"/>
          </a:p>
        </p:txBody>
      </p:sp>
      <p:pic>
        <p:nvPicPr>
          <p:cNvPr id="5" name="Gráfico 4">
            <a:extLst>
              <a:ext uri="{FF2B5EF4-FFF2-40B4-BE49-F238E27FC236}">
                <a16:creationId xmlns:a16="http://schemas.microsoft.com/office/drawing/2014/main" id="{6C1FFE0C-A613-2B0D-AEB2-93FD5D21D0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84233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1_Custom Layout">
    <p:spTree>
      <p:nvGrpSpPr>
        <p:cNvPr id="1" name=""/>
        <p:cNvGrpSpPr/>
        <p:nvPr/>
      </p:nvGrpSpPr>
      <p:grpSpPr>
        <a:xfrm>
          <a:off x="0" y="0"/>
          <a:ext cx="0" cy="0"/>
          <a:chOff x="0" y="0"/>
          <a:chExt cx="0" cy="0"/>
        </a:xfrm>
      </p:grpSpPr>
      <p:sp>
        <p:nvSpPr>
          <p:cNvPr id="4" name="Freeform 3"/>
          <p:cNvSpPr/>
          <p:nvPr userDrawn="1"/>
        </p:nvSpPr>
        <p:spPr>
          <a:xfrm>
            <a:off x="6439340" y="1678675"/>
            <a:ext cx="1468253" cy="3070746"/>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accent5">
              <a:lumMod val="75000"/>
            </a:schemeClr>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lvl="0" algn="l" defTabSz="2166938">
              <a:lnSpc>
                <a:spcPct val="90000"/>
              </a:lnSpc>
              <a:spcBef>
                <a:spcPct val="0"/>
              </a:spcBef>
              <a:spcAft>
                <a:spcPct val="35000"/>
              </a:spcAft>
            </a:pPr>
            <a:endParaRPr lang="en-US" sz="4875" kern="1200"/>
          </a:p>
        </p:txBody>
      </p:sp>
      <p:sp>
        <p:nvSpPr>
          <p:cNvPr id="7" name="Picture Placeholder 11">
            <a:extLst>
              <a:ext uri="{FF2B5EF4-FFF2-40B4-BE49-F238E27FC236}">
                <a16:creationId xmlns:a16="http://schemas.microsoft.com/office/drawing/2014/main" id="{28EB881A-BBA8-4F69-97C0-8C65BDBA9687}"/>
              </a:ext>
            </a:extLst>
          </p:cNvPr>
          <p:cNvSpPr>
            <a:spLocks noGrp="1"/>
          </p:cNvSpPr>
          <p:nvPr>
            <p:ph type="pic" sz="quarter" idx="10"/>
          </p:nvPr>
        </p:nvSpPr>
        <p:spPr>
          <a:xfrm>
            <a:off x="5384042" y="859810"/>
            <a:ext cx="2110595" cy="1637731"/>
          </a:xfrm>
          <a:custGeom>
            <a:avLst/>
            <a:gdLst>
              <a:gd name="connsiteX0" fmla="*/ 0 w 2826328"/>
              <a:gd name="connsiteY0" fmla="*/ 0 h 1602125"/>
              <a:gd name="connsiteX1" fmla="*/ 2826328 w 2826328"/>
              <a:gd name="connsiteY1" fmla="*/ 0 h 1602125"/>
              <a:gd name="connsiteX2" fmla="*/ 2826328 w 2826328"/>
              <a:gd name="connsiteY2" fmla="*/ 1602125 h 1602125"/>
              <a:gd name="connsiteX3" fmla="*/ 0 w 2826328"/>
              <a:gd name="connsiteY3" fmla="*/ 1602125 h 1602125"/>
            </a:gdLst>
            <a:ahLst/>
            <a:cxnLst>
              <a:cxn ang="0">
                <a:pos x="connsiteX0" y="connsiteY0"/>
              </a:cxn>
              <a:cxn ang="0">
                <a:pos x="connsiteX1" y="connsiteY1"/>
              </a:cxn>
              <a:cxn ang="0">
                <a:pos x="connsiteX2" y="connsiteY2"/>
              </a:cxn>
              <a:cxn ang="0">
                <a:pos x="connsiteX3" y="connsiteY3"/>
              </a:cxn>
            </a:cxnLst>
            <a:rect l="l" t="t" r="r" b="b"/>
            <a:pathLst>
              <a:path w="2826328" h="1602125">
                <a:moveTo>
                  <a:pt x="0" y="0"/>
                </a:moveTo>
                <a:lnTo>
                  <a:pt x="2826328" y="0"/>
                </a:lnTo>
                <a:lnTo>
                  <a:pt x="2826328" y="1602125"/>
                </a:lnTo>
                <a:lnTo>
                  <a:pt x="0" y="1602125"/>
                </a:lnTo>
                <a:close/>
              </a:path>
            </a:pathLst>
          </a:custGeom>
          <a:solidFill>
            <a:schemeClr val="bg1">
              <a:lumMod val="95000"/>
            </a:schemeClr>
          </a:solidFill>
        </p:spPr>
        <p:txBody>
          <a:bodyPr wrap="square">
            <a:noAutofit/>
          </a:bodyPr>
          <a:lstStyle/>
          <a:p>
            <a:r>
              <a:rPr lang="es-ES"/>
              <a:t>Haga clic en el icono para agregar una imagen</a:t>
            </a:r>
            <a:endParaRPr lang="en-US"/>
          </a:p>
        </p:txBody>
      </p:sp>
      <p:sp>
        <p:nvSpPr>
          <p:cNvPr id="14" name="Picture Placeholder 11">
            <a:extLst>
              <a:ext uri="{FF2B5EF4-FFF2-40B4-BE49-F238E27FC236}">
                <a16:creationId xmlns:a16="http://schemas.microsoft.com/office/drawing/2014/main" id="{28EB881A-BBA8-4F69-97C0-8C65BDBA9687}"/>
              </a:ext>
            </a:extLst>
          </p:cNvPr>
          <p:cNvSpPr>
            <a:spLocks noGrp="1"/>
          </p:cNvSpPr>
          <p:nvPr>
            <p:ph type="pic" sz="quarter" idx="11"/>
          </p:nvPr>
        </p:nvSpPr>
        <p:spPr>
          <a:xfrm>
            <a:off x="5384042" y="2661315"/>
            <a:ext cx="2110595" cy="1637731"/>
          </a:xfrm>
          <a:custGeom>
            <a:avLst/>
            <a:gdLst>
              <a:gd name="connsiteX0" fmla="*/ 0 w 2826328"/>
              <a:gd name="connsiteY0" fmla="*/ 0 h 1602125"/>
              <a:gd name="connsiteX1" fmla="*/ 2826328 w 2826328"/>
              <a:gd name="connsiteY1" fmla="*/ 0 h 1602125"/>
              <a:gd name="connsiteX2" fmla="*/ 2826328 w 2826328"/>
              <a:gd name="connsiteY2" fmla="*/ 1602125 h 1602125"/>
              <a:gd name="connsiteX3" fmla="*/ 0 w 2826328"/>
              <a:gd name="connsiteY3" fmla="*/ 1602125 h 1602125"/>
            </a:gdLst>
            <a:ahLst/>
            <a:cxnLst>
              <a:cxn ang="0">
                <a:pos x="connsiteX0" y="connsiteY0"/>
              </a:cxn>
              <a:cxn ang="0">
                <a:pos x="connsiteX1" y="connsiteY1"/>
              </a:cxn>
              <a:cxn ang="0">
                <a:pos x="connsiteX2" y="connsiteY2"/>
              </a:cxn>
              <a:cxn ang="0">
                <a:pos x="connsiteX3" y="connsiteY3"/>
              </a:cxn>
            </a:cxnLst>
            <a:rect l="l" t="t" r="r" b="b"/>
            <a:pathLst>
              <a:path w="2826328" h="1602125">
                <a:moveTo>
                  <a:pt x="0" y="0"/>
                </a:moveTo>
                <a:lnTo>
                  <a:pt x="2826328" y="0"/>
                </a:lnTo>
                <a:lnTo>
                  <a:pt x="2826328" y="1602125"/>
                </a:lnTo>
                <a:lnTo>
                  <a:pt x="0" y="1602125"/>
                </a:lnTo>
                <a:close/>
              </a:path>
            </a:pathLst>
          </a:custGeom>
          <a:solidFill>
            <a:schemeClr val="bg1">
              <a:lumMod val="95000"/>
            </a:schemeClr>
          </a:solidFill>
        </p:spPr>
        <p:txBody>
          <a:bodyPr wrap="square">
            <a:noAutofit/>
          </a:bodyPr>
          <a:lstStyle/>
          <a:p>
            <a:r>
              <a:rPr lang="es-ES"/>
              <a:t>Haga clic en el icono para agregar una imagen</a:t>
            </a:r>
            <a:endParaRPr lang="en-US"/>
          </a:p>
        </p:txBody>
      </p:sp>
      <p:pic>
        <p:nvPicPr>
          <p:cNvPr id="5" name="Gráfico 4">
            <a:extLst>
              <a:ext uri="{FF2B5EF4-FFF2-40B4-BE49-F238E27FC236}">
                <a16:creationId xmlns:a16="http://schemas.microsoft.com/office/drawing/2014/main" id="{273C7469-90E3-2161-3AC0-12C72C39A7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1207" y="4536488"/>
            <a:ext cx="1423986" cy="425865"/>
          </a:xfrm>
          <a:prstGeom prst="rect">
            <a:avLst/>
          </a:prstGeom>
        </p:spPr>
      </p:pic>
    </p:spTree>
    <p:extLst>
      <p:ext uri="{BB962C8B-B14F-4D97-AF65-F5344CB8AC3E}">
        <p14:creationId xmlns:p14="http://schemas.microsoft.com/office/powerpoint/2010/main" val="228796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28EB881A-BBA8-4F69-97C0-8C65BDBA9687}"/>
              </a:ext>
            </a:extLst>
          </p:cNvPr>
          <p:cNvSpPr>
            <a:spLocks noGrp="1"/>
          </p:cNvSpPr>
          <p:nvPr>
            <p:ph type="pic" sz="quarter" idx="10"/>
          </p:nvPr>
        </p:nvSpPr>
        <p:spPr>
          <a:xfrm>
            <a:off x="4084093" y="931460"/>
            <a:ext cx="2110595" cy="1637731"/>
          </a:xfrm>
          <a:custGeom>
            <a:avLst/>
            <a:gdLst>
              <a:gd name="connsiteX0" fmla="*/ 0 w 2826328"/>
              <a:gd name="connsiteY0" fmla="*/ 0 h 1602125"/>
              <a:gd name="connsiteX1" fmla="*/ 2826328 w 2826328"/>
              <a:gd name="connsiteY1" fmla="*/ 0 h 1602125"/>
              <a:gd name="connsiteX2" fmla="*/ 2826328 w 2826328"/>
              <a:gd name="connsiteY2" fmla="*/ 1602125 h 1602125"/>
              <a:gd name="connsiteX3" fmla="*/ 0 w 2826328"/>
              <a:gd name="connsiteY3" fmla="*/ 1602125 h 1602125"/>
            </a:gdLst>
            <a:ahLst/>
            <a:cxnLst>
              <a:cxn ang="0">
                <a:pos x="connsiteX0" y="connsiteY0"/>
              </a:cxn>
              <a:cxn ang="0">
                <a:pos x="connsiteX1" y="connsiteY1"/>
              </a:cxn>
              <a:cxn ang="0">
                <a:pos x="connsiteX2" y="connsiteY2"/>
              </a:cxn>
              <a:cxn ang="0">
                <a:pos x="connsiteX3" y="connsiteY3"/>
              </a:cxn>
            </a:cxnLst>
            <a:rect l="l" t="t" r="r" b="b"/>
            <a:pathLst>
              <a:path w="2826328" h="1602125">
                <a:moveTo>
                  <a:pt x="0" y="0"/>
                </a:moveTo>
                <a:lnTo>
                  <a:pt x="2826328" y="0"/>
                </a:lnTo>
                <a:lnTo>
                  <a:pt x="2826328" y="1602125"/>
                </a:lnTo>
                <a:lnTo>
                  <a:pt x="0" y="1602125"/>
                </a:lnTo>
                <a:close/>
              </a:path>
            </a:pathLst>
          </a:custGeom>
          <a:solidFill>
            <a:schemeClr val="bg1">
              <a:lumMod val="95000"/>
            </a:schemeClr>
          </a:solidFill>
        </p:spPr>
        <p:txBody>
          <a:bodyPr wrap="square">
            <a:noAutofit/>
          </a:bodyPr>
          <a:lstStyle/>
          <a:p>
            <a:r>
              <a:rPr lang="es-ES"/>
              <a:t>Haga clic en el icono para agregar una imagen</a:t>
            </a:r>
            <a:endParaRPr lang="en-US"/>
          </a:p>
        </p:txBody>
      </p:sp>
      <p:sp>
        <p:nvSpPr>
          <p:cNvPr id="8" name="Picture Placeholder 11">
            <a:extLst>
              <a:ext uri="{FF2B5EF4-FFF2-40B4-BE49-F238E27FC236}">
                <a16:creationId xmlns:a16="http://schemas.microsoft.com/office/drawing/2014/main" id="{28EB881A-BBA8-4F69-97C0-8C65BDBA9687}"/>
              </a:ext>
            </a:extLst>
          </p:cNvPr>
          <p:cNvSpPr>
            <a:spLocks noGrp="1"/>
          </p:cNvSpPr>
          <p:nvPr>
            <p:ph type="pic" sz="quarter" idx="11"/>
          </p:nvPr>
        </p:nvSpPr>
        <p:spPr>
          <a:xfrm>
            <a:off x="6194687" y="2569191"/>
            <a:ext cx="2110595" cy="1637731"/>
          </a:xfrm>
          <a:custGeom>
            <a:avLst/>
            <a:gdLst>
              <a:gd name="connsiteX0" fmla="*/ 0 w 2826328"/>
              <a:gd name="connsiteY0" fmla="*/ 0 h 1602125"/>
              <a:gd name="connsiteX1" fmla="*/ 2826328 w 2826328"/>
              <a:gd name="connsiteY1" fmla="*/ 0 h 1602125"/>
              <a:gd name="connsiteX2" fmla="*/ 2826328 w 2826328"/>
              <a:gd name="connsiteY2" fmla="*/ 1602125 h 1602125"/>
              <a:gd name="connsiteX3" fmla="*/ 0 w 2826328"/>
              <a:gd name="connsiteY3" fmla="*/ 1602125 h 1602125"/>
            </a:gdLst>
            <a:ahLst/>
            <a:cxnLst>
              <a:cxn ang="0">
                <a:pos x="connsiteX0" y="connsiteY0"/>
              </a:cxn>
              <a:cxn ang="0">
                <a:pos x="connsiteX1" y="connsiteY1"/>
              </a:cxn>
              <a:cxn ang="0">
                <a:pos x="connsiteX2" y="connsiteY2"/>
              </a:cxn>
              <a:cxn ang="0">
                <a:pos x="connsiteX3" y="connsiteY3"/>
              </a:cxn>
            </a:cxnLst>
            <a:rect l="l" t="t" r="r" b="b"/>
            <a:pathLst>
              <a:path w="2826328" h="1602125">
                <a:moveTo>
                  <a:pt x="0" y="0"/>
                </a:moveTo>
                <a:lnTo>
                  <a:pt x="2826328" y="0"/>
                </a:lnTo>
                <a:lnTo>
                  <a:pt x="2826328" y="1602125"/>
                </a:lnTo>
                <a:lnTo>
                  <a:pt x="0" y="1602125"/>
                </a:lnTo>
                <a:close/>
              </a:path>
            </a:pathLst>
          </a:custGeom>
          <a:solidFill>
            <a:schemeClr val="bg1">
              <a:lumMod val="95000"/>
            </a:schemeClr>
          </a:solidFill>
        </p:spPr>
        <p:txBody>
          <a:bodyPr wrap="square">
            <a:noAutofit/>
          </a:bodyPr>
          <a:lstStyle/>
          <a:p>
            <a:r>
              <a:rPr lang="es-ES"/>
              <a:t>Haga clic en el icono para agregar una imagen</a:t>
            </a:r>
            <a:endParaRPr lang="en-US"/>
          </a:p>
        </p:txBody>
      </p:sp>
      <p:pic>
        <p:nvPicPr>
          <p:cNvPr id="4" name="Gráfico 3">
            <a:extLst>
              <a:ext uri="{FF2B5EF4-FFF2-40B4-BE49-F238E27FC236}">
                <a16:creationId xmlns:a16="http://schemas.microsoft.com/office/drawing/2014/main" id="{30CE4CC5-9410-ED59-8A7A-44DAA383EB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1207" y="4536488"/>
            <a:ext cx="1423986" cy="425865"/>
          </a:xfrm>
          <a:prstGeom prst="rect">
            <a:avLst/>
          </a:prstGeom>
        </p:spPr>
      </p:pic>
    </p:spTree>
    <p:extLst>
      <p:ext uri="{BB962C8B-B14F-4D97-AF65-F5344CB8AC3E}">
        <p14:creationId xmlns:p14="http://schemas.microsoft.com/office/powerpoint/2010/main" val="155545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C764DE79-268F-4C1A-8933-263129D2AF90}" type="datetimeFigureOut">
              <a:rPr lang="en-US" dirty="0"/>
              <a:t>10/25/23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pic>
        <p:nvPicPr>
          <p:cNvPr id="7" name="Gráfico 6">
            <a:extLst>
              <a:ext uri="{FF2B5EF4-FFF2-40B4-BE49-F238E27FC236}">
                <a16:creationId xmlns:a16="http://schemas.microsoft.com/office/drawing/2014/main" id="{F4CF69C5-66B2-0FF7-1F00-3EAF8442FD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45417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10/25/23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pic>
        <p:nvPicPr>
          <p:cNvPr id="8" name="Gráfico 7">
            <a:extLst>
              <a:ext uri="{FF2B5EF4-FFF2-40B4-BE49-F238E27FC236}">
                <a16:creationId xmlns:a16="http://schemas.microsoft.com/office/drawing/2014/main" id="{7238CCD9-17E0-3CD8-AE36-B34196FE1F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2562020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10/25/23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‹Nº›</a:t>
            </a:fld>
            <a:endParaRPr lang="en-US" dirty="0"/>
          </a:p>
        </p:txBody>
      </p:sp>
      <p:pic>
        <p:nvPicPr>
          <p:cNvPr id="10" name="Gráfico 9">
            <a:extLst>
              <a:ext uri="{FF2B5EF4-FFF2-40B4-BE49-F238E27FC236}">
                <a16:creationId xmlns:a16="http://schemas.microsoft.com/office/drawing/2014/main" id="{A6E3DD57-8A55-9540-9903-CC7214870F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269419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10/25/23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‹Nº›</a:t>
            </a:fld>
            <a:endParaRPr lang="en-US" dirty="0"/>
          </a:p>
        </p:txBody>
      </p:sp>
      <p:pic>
        <p:nvPicPr>
          <p:cNvPr id="6" name="Gráfico 5">
            <a:extLst>
              <a:ext uri="{FF2B5EF4-FFF2-40B4-BE49-F238E27FC236}">
                <a16:creationId xmlns:a16="http://schemas.microsoft.com/office/drawing/2014/main" id="{59BB2E38-6DB5-100F-8042-10BCFB374C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2720013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10/25/23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‹Nº›</a:t>
            </a:fld>
            <a:endParaRPr lang="en-US" dirty="0"/>
          </a:p>
        </p:txBody>
      </p:sp>
      <p:pic>
        <p:nvPicPr>
          <p:cNvPr id="5" name="Gráfico 4">
            <a:extLst>
              <a:ext uri="{FF2B5EF4-FFF2-40B4-BE49-F238E27FC236}">
                <a16:creationId xmlns:a16="http://schemas.microsoft.com/office/drawing/2014/main" id="{8D58BEF9-AAAE-67FB-53C4-11549292F1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2588248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a:t>
            </a:r>
          </a:p>
        </p:txBody>
      </p:sp>
      <p:sp>
        <p:nvSpPr>
          <p:cNvPr id="5" name="Date Placeholder 4"/>
          <p:cNvSpPr>
            <a:spLocks noGrp="1"/>
          </p:cNvSpPr>
          <p:nvPr>
            <p:ph type="dt" sz="half" idx="10"/>
          </p:nvPr>
        </p:nvSpPr>
        <p:spPr/>
        <p:txBody>
          <a:bodyPr/>
          <a:lstStyle/>
          <a:p>
            <a:fld id="{C764DE79-268F-4C1A-8933-263129D2AF90}" type="datetimeFigureOut">
              <a:rPr lang="en-US" dirty="0"/>
              <a:t>10/25/23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pic>
        <p:nvPicPr>
          <p:cNvPr id="8" name="Gráfico 7">
            <a:extLst>
              <a:ext uri="{FF2B5EF4-FFF2-40B4-BE49-F238E27FC236}">
                <a16:creationId xmlns:a16="http://schemas.microsoft.com/office/drawing/2014/main" id="{4E265CF9-44FC-721C-8E60-4716AD13CB8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2068287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a:t>
            </a:r>
          </a:p>
        </p:txBody>
      </p:sp>
      <p:sp>
        <p:nvSpPr>
          <p:cNvPr id="5" name="Date Placeholder 4"/>
          <p:cNvSpPr>
            <a:spLocks noGrp="1"/>
          </p:cNvSpPr>
          <p:nvPr>
            <p:ph type="dt" sz="half" idx="10"/>
          </p:nvPr>
        </p:nvSpPr>
        <p:spPr/>
        <p:txBody>
          <a:bodyPr/>
          <a:lstStyle/>
          <a:p>
            <a:fld id="{C764DE79-268F-4C1A-8933-263129D2AF90}" type="datetimeFigureOut">
              <a:rPr lang="en-US" dirty="0"/>
              <a:t>10/25/23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pic>
        <p:nvPicPr>
          <p:cNvPr id="8" name="Gráfico 7">
            <a:extLst>
              <a:ext uri="{FF2B5EF4-FFF2-40B4-BE49-F238E27FC236}">
                <a16:creationId xmlns:a16="http://schemas.microsoft.com/office/drawing/2014/main" id="{42D395ED-5126-D22B-70C8-7E83DF6C64A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846704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10/25/23</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‹Nº›</a:t>
            </a:fld>
            <a:endParaRPr lang="en-US" dirty="0"/>
          </a:p>
        </p:txBody>
      </p:sp>
    </p:spTree>
    <p:extLst>
      <p:ext uri="{BB962C8B-B14F-4D97-AF65-F5344CB8AC3E}">
        <p14:creationId xmlns:p14="http://schemas.microsoft.com/office/powerpoint/2010/main" val="155199647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3" r:id="rId14"/>
    <p:sldLayoutId id="2147483704" r:id="rId15"/>
    <p:sldLayoutId id="2147483705" r:id="rId16"/>
    <p:sldLayoutId id="2147483706" r:id="rId17"/>
    <p:sldLayoutId id="2147483711" r:id="rId18"/>
    <p:sldLayoutId id="2147483712" r:id="rId19"/>
    <p:sldLayoutId id="2147483713" r:id="rId20"/>
    <p:sldLayoutId id="2147483719" r:id="rId21"/>
    <p:sldLayoutId id="2147483722" r:id="rId22"/>
    <p:sldLayoutId id="2147483723" r:id="rId23"/>
    <p:sldLayoutId id="2147483680" r:id="rId2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0.xml"/><Relationship Id="rId4" Type="http://schemas.openxmlformats.org/officeDocument/2006/relationships/hyperlink" Target="https://indicadoresdegenero.semujeres.cdmx.gob.mx/indicadores/indicadores-de-cuidado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genero.congresocdmx.gob.mx/" TargetMode="External"/><Relationship Id="rId1" Type="http://schemas.openxmlformats.org/officeDocument/2006/relationships/slideLayout" Target="../slideLayouts/slideLayout21.xml"/><Relationship Id="rId4" Type="http://schemas.openxmlformats.org/officeDocument/2006/relationships/image" Target="../media/image5.svg"/></Relationships>
</file>

<file path=ppt/slides/_rels/slide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1.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92D2736-48C3-4AEC-8FC0-33051F5F20B0}"/>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a:stretch/>
        </p:blipFill>
        <p:spPr>
          <a:xfrm>
            <a:off x="-6976" y="-547726"/>
            <a:ext cx="9188936" cy="6126723"/>
          </a:xfrm>
        </p:spPr>
      </p:pic>
      <p:sp>
        <p:nvSpPr>
          <p:cNvPr id="22" name="Rectangle 21">
            <a:extLst>
              <a:ext uri="{FF2B5EF4-FFF2-40B4-BE49-F238E27FC236}">
                <a16:creationId xmlns:a16="http://schemas.microsoft.com/office/drawing/2014/main" id="{C9F3E972-2179-4F31-8285-CB09F61D1DB3}"/>
              </a:ext>
            </a:extLst>
          </p:cNvPr>
          <p:cNvSpPr/>
          <p:nvPr/>
        </p:nvSpPr>
        <p:spPr>
          <a:xfrm>
            <a:off x="-42126" y="-534112"/>
            <a:ext cx="9166468" cy="5578997"/>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5" name="Rectangle 4">
            <a:extLst>
              <a:ext uri="{FF2B5EF4-FFF2-40B4-BE49-F238E27FC236}">
                <a16:creationId xmlns:a16="http://schemas.microsoft.com/office/drawing/2014/main" id="{C843C891-99BD-4FAF-BAC0-3777E01E5C32}"/>
              </a:ext>
            </a:extLst>
          </p:cNvPr>
          <p:cNvSpPr/>
          <p:nvPr/>
        </p:nvSpPr>
        <p:spPr>
          <a:xfrm>
            <a:off x="1491779" y="616327"/>
            <a:ext cx="6098658" cy="646331"/>
          </a:xfrm>
          <a:prstGeom prst="rect">
            <a:avLst/>
          </a:prstGeom>
        </p:spPr>
        <p:txBody>
          <a:bodyPr wrap="square">
            <a:spAutoFit/>
          </a:bodyPr>
          <a:lstStyle/>
          <a:p>
            <a:pPr algn="ctr"/>
            <a:r>
              <a:rPr lang="es-MX" b="1" dirty="0">
                <a:solidFill>
                  <a:schemeClr val="bg1">
                    <a:lumMod val="95000"/>
                  </a:schemeClr>
                </a:solidFill>
              </a:rPr>
              <a:t>La importancia del trabajo de cuidado de las personas: aportes para la Ciudad de México</a:t>
            </a:r>
            <a:endParaRPr lang="en-US" sz="3800" b="1" dirty="0">
              <a:solidFill>
                <a:schemeClr val="bg1">
                  <a:lumMod val="95000"/>
                </a:schemeClr>
              </a:solidFill>
              <a:latin typeface="+mj-lt"/>
              <a:cs typeface="Segoe UI" panose="020B0502040204020203" pitchFamily="34" charset="0"/>
            </a:endParaRPr>
          </a:p>
        </p:txBody>
      </p:sp>
      <p:sp>
        <p:nvSpPr>
          <p:cNvPr id="6" name="Rectángulo 5">
            <a:extLst>
              <a:ext uri="{FF2B5EF4-FFF2-40B4-BE49-F238E27FC236}">
                <a16:creationId xmlns:a16="http://schemas.microsoft.com/office/drawing/2014/main" id="{D198936A-9EB8-4DCD-81FC-3D0477A3CD69}"/>
              </a:ext>
            </a:extLst>
          </p:cNvPr>
          <p:cNvSpPr/>
          <p:nvPr/>
        </p:nvSpPr>
        <p:spPr>
          <a:xfrm>
            <a:off x="-9939" y="4304398"/>
            <a:ext cx="9195912" cy="1078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Gráfico 2">
            <a:extLst>
              <a:ext uri="{FF2B5EF4-FFF2-40B4-BE49-F238E27FC236}">
                <a16:creationId xmlns:a16="http://schemas.microsoft.com/office/drawing/2014/main" id="{89BA561E-43DA-75ED-B506-7732478AB1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18976" y="4532244"/>
            <a:ext cx="2706049" cy="609970"/>
          </a:xfrm>
          <a:prstGeom prst="rect">
            <a:avLst/>
          </a:prstGeom>
        </p:spPr>
      </p:pic>
      <p:sp>
        <p:nvSpPr>
          <p:cNvPr id="14" name="CuadroTexto 13">
            <a:extLst>
              <a:ext uri="{FF2B5EF4-FFF2-40B4-BE49-F238E27FC236}">
                <a16:creationId xmlns:a16="http://schemas.microsoft.com/office/drawing/2014/main" id="{C20352D3-20EB-24CA-DDE5-984943AB0F5F}"/>
              </a:ext>
            </a:extLst>
          </p:cNvPr>
          <p:cNvSpPr txBox="1"/>
          <p:nvPr/>
        </p:nvSpPr>
        <p:spPr>
          <a:xfrm>
            <a:off x="1200706" y="2053970"/>
            <a:ext cx="6858000" cy="923330"/>
          </a:xfrm>
          <a:prstGeom prst="rect">
            <a:avLst/>
          </a:prstGeom>
          <a:solidFill>
            <a:schemeClr val="accent5">
              <a:lumMod val="50000"/>
            </a:schemeClr>
          </a:solidFill>
        </p:spPr>
        <p:txBody>
          <a:bodyPr wrap="square">
            <a:spAutoFit/>
          </a:bodyPr>
          <a:lstStyle/>
          <a:p>
            <a:pPr algn="r"/>
            <a:r>
              <a:rPr lang="es-MX" dirty="0">
                <a:solidFill>
                  <a:schemeClr val="bg1"/>
                </a:solidFill>
              </a:rPr>
              <a:t>FB Live de la magistrada Celia Marín Sasaki</a:t>
            </a:r>
          </a:p>
          <a:p>
            <a:pPr algn="r"/>
            <a:endParaRPr lang="es-MX" dirty="0">
              <a:solidFill>
                <a:schemeClr val="bg1"/>
              </a:solidFill>
            </a:endParaRPr>
          </a:p>
          <a:p>
            <a:pPr algn="r"/>
            <a:r>
              <a:rPr lang="es-MX" dirty="0">
                <a:solidFill>
                  <a:schemeClr val="bg1"/>
                </a:solidFill>
              </a:rPr>
              <a:t>Octubre 25 de 2023</a:t>
            </a:r>
          </a:p>
        </p:txBody>
      </p:sp>
    </p:spTree>
    <p:extLst>
      <p:ext uri="{BB962C8B-B14F-4D97-AF65-F5344CB8AC3E}">
        <p14:creationId xmlns:p14="http://schemas.microsoft.com/office/powerpoint/2010/main" val="137465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981584" y="523041"/>
            <a:ext cx="813482" cy="1685077"/>
          </a:xfrm>
          <a:prstGeom prst="rect">
            <a:avLst/>
          </a:prstGeom>
        </p:spPr>
        <p:txBody>
          <a:bodyPr wrap="square">
            <a:spAutoFit/>
          </a:bodyPr>
          <a:lstStyle/>
          <a:p>
            <a:r>
              <a:rPr lang="id-ID" sz="10350" dirty="0">
                <a:solidFill>
                  <a:schemeClr val="accent5">
                    <a:lumMod val="75000"/>
                  </a:schemeClr>
                </a:solidFill>
              </a:rPr>
              <a:t>“</a:t>
            </a:r>
          </a:p>
        </p:txBody>
      </p:sp>
      <p:sp>
        <p:nvSpPr>
          <p:cNvPr id="33" name="Freeform 42">
            <a:extLst>
              <a:ext uri="{FF2B5EF4-FFF2-40B4-BE49-F238E27FC236}">
                <a16:creationId xmlns:a16="http://schemas.microsoft.com/office/drawing/2014/main" id="{A04AEFF4-6247-4B88-A19D-AA180717931C}"/>
              </a:ext>
            </a:extLst>
          </p:cNvPr>
          <p:cNvSpPr>
            <a:spLocks noEditPoints="1"/>
          </p:cNvSpPr>
          <p:nvPr/>
        </p:nvSpPr>
        <p:spPr bwMode="auto">
          <a:xfrm rot="19887004">
            <a:off x="7735681" y="1329390"/>
            <a:ext cx="288166" cy="288166"/>
          </a:xfrm>
          <a:custGeom>
            <a:avLst/>
            <a:gdLst>
              <a:gd name="T0" fmla="*/ 108 w 216"/>
              <a:gd name="T1" fmla="*/ 0 h 216"/>
              <a:gd name="T2" fmla="*/ 32 w 216"/>
              <a:gd name="T3" fmla="*/ 76 h 216"/>
              <a:gd name="T4" fmla="*/ 58 w 216"/>
              <a:gd name="T5" fmla="*/ 130 h 216"/>
              <a:gd name="T6" fmla="*/ 68 w 216"/>
              <a:gd name="T7" fmla="*/ 153 h 216"/>
              <a:gd name="T8" fmla="*/ 88 w 216"/>
              <a:gd name="T9" fmla="*/ 172 h 216"/>
              <a:gd name="T10" fmla="*/ 128 w 216"/>
              <a:gd name="T11" fmla="*/ 172 h 216"/>
              <a:gd name="T12" fmla="*/ 148 w 216"/>
              <a:gd name="T13" fmla="*/ 153 h 216"/>
              <a:gd name="T14" fmla="*/ 158 w 216"/>
              <a:gd name="T15" fmla="*/ 130 h 216"/>
              <a:gd name="T16" fmla="*/ 184 w 216"/>
              <a:gd name="T17" fmla="*/ 76 h 216"/>
              <a:gd name="T18" fmla="*/ 108 w 216"/>
              <a:gd name="T19" fmla="*/ 0 h 216"/>
              <a:gd name="T20" fmla="*/ 153 w 216"/>
              <a:gd name="T21" fmla="*/ 124 h 216"/>
              <a:gd name="T22" fmla="*/ 140 w 216"/>
              <a:gd name="T23" fmla="*/ 153 h 216"/>
              <a:gd name="T24" fmla="*/ 128 w 216"/>
              <a:gd name="T25" fmla="*/ 164 h 216"/>
              <a:gd name="T26" fmla="*/ 88 w 216"/>
              <a:gd name="T27" fmla="*/ 164 h 216"/>
              <a:gd name="T28" fmla="*/ 76 w 216"/>
              <a:gd name="T29" fmla="*/ 153 h 216"/>
              <a:gd name="T30" fmla="*/ 63 w 216"/>
              <a:gd name="T31" fmla="*/ 124 h 216"/>
              <a:gd name="T32" fmla="*/ 40 w 216"/>
              <a:gd name="T33" fmla="*/ 76 h 216"/>
              <a:gd name="T34" fmla="*/ 108 w 216"/>
              <a:gd name="T35" fmla="*/ 8 h 216"/>
              <a:gd name="T36" fmla="*/ 176 w 216"/>
              <a:gd name="T37" fmla="*/ 76 h 216"/>
              <a:gd name="T38" fmla="*/ 153 w 216"/>
              <a:gd name="T39" fmla="*/ 124 h 216"/>
              <a:gd name="T40" fmla="*/ 68 w 216"/>
              <a:gd name="T41" fmla="*/ 204 h 216"/>
              <a:gd name="T42" fmla="*/ 148 w 216"/>
              <a:gd name="T43" fmla="*/ 204 h 216"/>
              <a:gd name="T44" fmla="*/ 148 w 216"/>
              <a:gd name="T45" fmla="*/ 176 h 216"/>
              <a:gd name="T46" fmla="*/ 68 w 216"/>
              <a:gd name="T47" fmla="*/ 176 h 216"/>
              <a:gd name="T48" fmla="*/ 68 w 216"/>
              <a:gd name="T49" fmla="*/ 204 h 216"/>
              <a:gd name="T50" fmla="*/ 76 w 216"/>
              <a:gd name="T51" fmla="*/ 184 h 216"/>
              <a:gd name="T52" fmla="*/ 140 w 216"/>
              <a:gd name="T53" fmla="*/ 184 h 216"/>
              <a:gd name="T54" fmla="*/ 140 w 216"/>
              <a:gd name="T55" fmla="*/ 196 h 216"/>
              <a:gd name="T56" fmla="*/ 76 w 216"/>
              <a:gd name="T57" fmla="*/ 196 h 216"/>
              <a:gd name="T58" fmla="*/ 76 w 216"/>
              <a:gd name="T59" fmla="*/ 184 h 216"/>
              <a:gd name="T60" fmla="*/ 76 w 216"/>
              <a:gd name="T61" fmla="*/ 216 h 216"/>
              <a:gd name="T62" fmla="*/ 140 w 216"/>
              <a:gd name="T63" fmla="*/ 216 h 216"/>
              <a:gd name="T64" fmla="*/ 140 w 216"/>
              <a:gd name="T65" fmla="*/ 208 h 216"/>
              <a:gd name="T66" fmla="*/ 76 w 216"/>
              <a:gd name="T67" fmla="*/ 208 h 216"/>
              <a:gd name="T68" fmla="*/ 76 w 216"/>
              <a:gd name="T69" fmla="*/ 216 h 216"/>
              <a:gd name="T70" fmla="*/ 0 w 216"/>
              <a:gd name="T71" fmla="*/ 72 h 216"/>
              <a:gd name="T72" fmla="*/ 20 w 216"/>
              <a:gd name="T73" fmla="*/ 72 h 216"/>
              <a:gd name="T74" fmla="*/ 20 w 216"/>
              <a:gd name="T75" fmla="*/ 64 h 216"/>
              <a:gd name="T76" fmla="*/ 0 w 216"/>
              <a:gd name="T77" fmla="*/ 64 h 216"/>
              <a:gd name="T78" fmla="*/ 0 w 216"/>
              <a:gd name="T79" fmla="*/ 72 h 216"/>
              <a:gd name="T80" fmla="*/ 174 w 216"/>
              <a:gd name="T81" fmla="*/ 14 h 216"/>
              <a:gd name="T82" fmla="*/ 179 w 216"/>
              <a:gd name="T83" fmla="*/ 20 h 216"/>
              <a:gd name="T84" fmla="*/ 194 w 216"/>
              <a:gd name="T85" fmla="*/ 6 h 216"/>
              <a:gd name="T86" fmla="*/ 189 w 216"/>
              <a:gd name="T87" fmla="*/ 0 h 216"/>
              <a:gd name="T88" fmla="*/ 174 w 216"/>
              <a:gd name="T89" fmla="*/ 14 h 216"/>
              <a:gd name="T90" fmla="*/ 42 w 216"/>
              <a:gd name="T91" fmla="*/ 14 h 216"/>
              <a:gd name="T92" fmla="*/ 27 w 216"/>
              <a:gd name="T93" fmla="*/ 0 h 216"/>
              <a:gd name="T94" fmla="*/ 22 w 216"/>
              <a:gd name="T95" fmla="*/ 6 h 216"/>
              <a:gd name="T96" fmla="*/ 37 w 216"/>
              <a:gd name="T97" fmla="*/ 20 h 216"/>
              <a:gd name="T98" fmla="*/ 42 w 216"/>
              <a:gd name="T99" fmla="*/ 14 h 216"/>
              <a:gd name="T100" fmla="*/ 196 w 216"/>
              <a:gd name="T101" fmla="*/ 64 h 216"/>
              <a:gd name="T102" fmla="*/ 196 w 216"/>
              <a:gd name="T103" fmla="*/ 72 h 216"/>
              <a:gd name="T104" fmla="*/ 216 w 216"/>
              <a:gd name="T105" fmla="*/ 72 h 216"/>
              <a:gd name="T106" fmla="*/ 216 w 216"/>
              <a:gd name="T107" fmla="*/ 64 h 216"/>
              <a:gd name="T108" fmla="*/ 196 w 216"/>
              <a:gd name="T109" fmla="*/ 64 h 216"/>
              <a:gd name="T110" fmla="*/ 52 w 216"/>
              <a:gd name="T111" fmla="*/ 72 h 216"/>
              <a:gd name="T112" fmla="*/ 60 w 216"/>
              <a:gd name="T113" fmla="*/ 72 h 216"/>
              <a:gd name="T114" fmla="*/ 100 w 216"/>
              <a:gd name="T115" fmla="*/ 32 h 216"/>
              <a:gd name="T116" fmla="*/ 100 w 216"/>
              <a:gd name="T117" fmla="*/ 24 h 216"/>
              <a:gd name="T118" fmla="*/ 52 w 216"/>
              <a:gd name="T119" fmla="*/ 7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6" h="216">
                <a:moveTo>
                  <a:pt x="108" y="0"/>
                </a:moveTo>
                <a:cubicBezTo>
                  <a:pt x="66" y="0"/>
                  <a:pt x="32" y="34"/>
                  <a:pt x="32" y="76"/>
                </a:cubicBezTo>
                <a:cubicBezTo>
                  <a:pt x="32" y="104"/>
                  <a:pt x="57" y="129"/>
                  <a:pt x="58" y="130"/>
                </a:cubicBezTo>
                <a:cubicBezTo>
                  <a:pt x="63" y="135"/>
                  <a:pt x="68" y="146"/>
                  <a:pt x="68" y="153"/>
                </a:cubicBezTo>
                <a:cubicBezTo>
                  <a:pt x="68" y="164"/>
                  <a:pt x="77" y="172"/>
                  <a:pt x="88" y="172"/>
                </a:cubicBezTo>
                <a:cubicBezTo>
                  <a:pt x="128" y="172"/>
                  <a:pt x="128" y="172"/>
                  <a:pt x="128" y="172"/>
                </a:cubicBezTo>
                <a:cubicBezTo>
                  <a:pt x="139" y="172"/>
                  <a:pt x="148" y="164"/>
                  <a:pt x="148" y="153"/>
                </a:cubicBezTo>
                <a:cubicBezTo>
                  <a:pt x="148" y="146"/>
                  <a:pt x="153" y="135"/>
                  <a:pt x="158" y="130"/>
                </a:cubicBezTo>
                <a:cubicBezTo>
                  <a:pt x="159" y="129"/>
                  <a:pt x="184" y="104"/>
                  <a:pt x="184" y="76"/>
                </a:cubicBezTo>
                <a:cubicBezTo>
                  <a:pt x="184" y="34"/>
                  <a:pt x="150" y="0"/>
                  <a:pt x="108" y="0"/>
                </a:cubicBezTo>
                <a:close/>
                <a:moveTo>
                  <a:pt x="153" y="124"/>
                </a:moveTo>
                <a:cubicBezTo>
                  <a:pt x="146" y="131"/>
                  <a:pt x="140" y="144"/>
                  <a:pt x="140" y="153"/>
                </a:cubicBezTo>
                <a:cubicBezTo>
                  <a:pt x="140" y="159"/>
                  <a:pt x="135" y="164"/>
                  <a:pt x="128" y="164"/>
                </a:cubicBezTo>
                <a:cubicBezTo>
                  <a:pt x="88" y="164"/>
                  <a:pt x="88" y="164"/>
                  <a:pt x="88" y="164"/>
                </a:cubicBezTo>
                <a:cubicBezTo>
                  <a:pt x="81" y="164"/>
                  <a:pt x="76" y="159"/>
                  <a:pt x="76" y="153"/>
                </a:cubicBezTo>
                <a:cubicBezTo>
                  <a:pt x="76" y="144"/>
                  <a:pt x="71" y="131"/>
                  <a:pt x="63" y="124"/>
                </a:cubicBezTo>
                <a:cubicBezTo>
                  <a:pt x="63" y="124"/>
                  <a:pt x="40" y="101"/>
                  <a:pt x="40" y="76"/>
                </a:cubicBezTo>
                <a:cubicBezTo>
                  <a:pt x="40" y="39"/>
                  <a:pt x="71" y="8"/>
                  <a:pt x="108" y="8"/>
                </a:cubicBezTo>
                <a:cubicBezTo>
                  <a:pt x="146" y="8"/>
                  <a:pt x="176" y="39"/>
                  <a:pt x="176" y="76"/>
                </a:cubicBezTo>
                <a:cubicBezTo>
                  <a:pt x="176" y="101"/>
                  <a:pt x="153" y="124"/>
                  <a:pt x="153" y="124"/>
                </a:cubicBezTo>
                <a:close/>
                <a:moveTo>
                  <a:pt x="68" y="204"/>
                </a:moveTo>
                <a:cubicBezTo>
                  <a:pt x="148" y="204"/>
                  <a:pt x="148" y="204"/>
                  <a:pt x="148" y="204"/>
                </a:cubicBezTo>
                <a:cubicBezTo>
                  <a:pt x="148" y="176"/>
                  <a:pt x="148" y="176"/>
                  <a:pt x="148" y="176"/>
                </a:cubicBezTo>
                <a:cubicBezTo>
                  <a:pt x="68" y="176"/>
                  <a:pt x="68" y="176"/>
                  <a:pt x="68" y="176"/>
                </a:cubicBezTo>
                <a:lnTo>
                  <a:pt x="68" y="204"/>
                </a:lnTo>
                <a:close/>
                <a:moveTo>
                  <a:pt x="76" y="184"/>
                </a:moveTo>
                <a:cubicBezTo>
                  <a:pt x="140" y="184"/>
                  <a:pt x="140" y="184"/>
                  <a:pt x="140" y="184"/>
                </a:cubicBezTo>
                <a:cubicBezTo>
                  <a:pt x="140" y="196"/>
                  <a:pt x="140" y="196"/>
                  <a:pt x="140" y="196"/>
                </a:cubicBezTo>
                <a:cubicBezTo>
                  <a:pt x="76" y="196"/>
                  <a:pt x="76" y="196"/>
                  <a:pt x="76" y="196"/>
                </a:cubicBezTo>
                <a:lnTo>
                  <a:pt x="76" y="184"/>
                </a:lnTo>
                <a:close/>
                <a:moveTo>
                  <a:pt x="76" y="216"/>
                </a:moveTo>
                <a:cubicBezTo>
                  <a:pt x="140" y="216"/>
                  <a:pt x="140" y="216"/>
                  <a:pt x="140" y="216"/>
                </a:cubicBezTo>
                <a:cubicBezTo>
                  <a:pt x="140" y="208"/>
                  <a:pt x="140" y="208"/>
                  <a:pt x="140" y="208"/>
                </a:cubicBezTo>
                <a:cubicBezTo>
                  <a:pt x="76" y="208"/>
                  <a:pt x="76" y="208"/>
                  <a:pt x="76" y="208"/>
                </a:cubicBezTo>
                <a:lnTo>
                  <a:pt x="76" y="216"/>
                </a:lnTo>
                <a:close/>
                <a:moveTo>
                  <a:pt x="0" y="72"/>
                </a:moveTo>
                <a:cubicBezTo>
                  <a:pt x="20" y="72"/>
                  <a:pt x="20" y="72"/>
                  <a:pt x="20" y="72"/>
                </a:cubicBezTo>
                <a:cubicBezTo>
                  <a:pt x="20" y="64"/>
                  <a:pt x="20" y="64"/>
                  <a:pt x="20" y="64"/>
                </a:cubicBezTo>
                <a:cubicBezTo>
                  <a:pt x="0" y="64"/>
                  <a:pt x="0" y="64"/>
                  <a:pt x="0" y="64"/>
                </a:cubicBezTo>
                <a:lnTo>
                  <a:pt x="0" y="72"/>
                </a:lnTo>
                <a:close/>
                <a:moveTo>
                  <a:pt x="174" y="14"/>
                </a:moveTo>
                <a:cubicBezTo>
                  <a:pt x="179" y="20"/>
                  <a:pt x="179" y="20"/>
                  <a:pt x="179" y="20"/>
                </a:cubicBezTo>
                <a:cubicBezTo>
                  <a:pt x="194" y="6"/>
                  <a:pt x="194" y="6"/>
                  <a:pt x="194" y="6"/>
                </a:cubicBezTo>
                <a:cubicBezTo>
                  <a:pt x="189" y="0"/>
                  <a:pt x="189" y="0"/>
                  <a:pt x="189" y="0"/>
                </a:cubicBezTo>
                <a:lnTo>
                  <a:pt x="174" y="14"/>
                </a:lnTo>
                <a:close/>
                <a:moveTo>
                  <a:pt x="42" y="14"/>
                </a:moveTo>
                <a:cubicBezTo>
                  <a:pt x="27" y="0"/>
                  <a:pt x="27" y="0"/>
                  <a:pt x="27" y="0"/>
                </a:cubicBezTo>
                <a:cubicBezTo>
                  <a:pt x="22" y="6"/>
                  <a:pt x="22" y="6"/>
                  <a:pt x="22" y="6"/>
                </a:cubicBezTo>
                <a:cubicBezTo>
                  <a:pt x="37" y="20"/>
                  <a:pt x="37" y="20"/>
                  <a:pt x="37" y="20"/>
                </a:cubicBezTo>
                <a:lnTo>
                  <a:pt x="42" y="14"/>
                </a:lnTo>
                <a:close/>
                <a:moveTo>
                  <a:pt x="196" y="64"/>
                </a:moveTo>
                <a:cubicBezTo>
                  <a:pt x="196" y="72"/>
                  <a:pt x="196" y="72"/>
                  <a:pt x="196" y="72"/>
                </a:cubicBezTo>
                <a:cubicBezTo>
                  <a:pt x="216" y="72"/>
                  <a:pt x="216" y="72"/>
                  <a:pt x="216" y="72"/>
                </a:cubicBezTo>
                <a:cubicBezTo>
                  <a:pt x="216" y="64"/>
                  <a:pt x="216" y="64"/>
                  <a:pt x="216" y="64"/>
                </a:cubicBezTo>
                <a:lnTo>
                  <a:pt x="196" y="64"/>
                </a:lnTo>
                <a:close/>
                <a:moveTo>
                  <a:pt x="52" y="72"/>
                </a:moveTo>
                <a:cubicBezTo>
                  <a:pt x="60" y="72"/>
                  <a:pt x="60" y="72"/>
                  <a:pt x="60" y="72"/>
                </a:cubicBezTo>
                <a:cubicBezTo>
                  <a:pt x="60" y="50"/>
                  <a:pt x="78" y="32"/>
                  <a:pt x="100" y="32"/>
                </a:cubicBezTo>
                <a:cubicBezTo>
                  <a:pt x="100" y="24"/>
                  <a:pt x="100" y="24"/>
                  <a:pt x="100" y="24"/>
                </a:cubicBezTo>
                <a:cubicBezTo>
                  <a:pt x="74" y="24"/>
                  <a:pt x="52" y="46"/>
                  <a:pt x="52" y="72"/>
                </a:cubicBezTo>
                <a:close/>
              </a:path>
            </a:pathLst>
          </a:custGeom>
          <a:solidFill>
            <a:schemeClr val="bg2">
              <a:lumMod val="60000"/>
              <a:lumOff val="40000"/>
              <a:alpha val="20000"/>
            </a:schemeClr>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35" name="Freeform 49">
            <a:extLst>
              <a:ext uri="{FF2B5EF4-FFF2-40B4-BE49-F238E27FC236}">
                <a16:creationId xmlns:a16="http://schemas.microsoft.com/office/drawing/2014/main" id="{EE76E012-85AA-4009-B8A9-17D635498C87}"/>
              </a:ext>
            </a:extLst>
          </p:cNvPr>
          <p:cNvSpPr>
            <a:spLocks noEditPoints="1"/>
          </p:cNvSpPr>
          <p:nvPr/>
        </p:nvSpPr>
        <p:spPr bwMode="auto">
          <a:xfrm rot="1677950">
            <a:off x="7246789" y="860416"/>
            <a:ext cx="291395" cy="256262"/>
          </a:xfrm>
          <a:custGeom>
            <a:avLst/>
            <a:gdLst>
              <a:gd name="T0" fmla="*/ 232 w 232"/>
              <a:gd name="T1" fmla="*/ 165 h 204"/>
              <a:gd name="T2" fmla="*/ 193 w 232"/>
              <a:gd name="T3" fmla="*/ 81 h 204"/>
              <a:gd name="T4" fmla="*/ 32 w 232"/>
              <a:gd name="T5" fmla="*/ 81 h 204"/>
              <a:gd name="T6" fmla="*/ 0 w 232"/>
              <a:gd name="T7" fmla="*/ 165 h 204"/>
              <a:gd name="T8" fmla="*/ 39 w 232"/>
              <a:gd name="T9" fmla="*/ 204 h 204"/>
              <a:gd name="T10" fmla="*/ 113 w 232"/>
              <a:gd name="T11" fmla="*/ 162 h 204"/>
              <a:gd name="T12" fmla="*/ 193 w 232"/>
              <a:gd name="T13" fmla="*/ 204 h 204"/>
              <a:gd name="T14" fmla="*/ 78 w 232"/>
              <a:gd name="T15" fmla="*/ 154 h 204"/>
              <a:gd name="T16" fmla="*/ 50 w 232"/>
              <a:gd name="T17" fmla="*/ 154 h 204"/>
              <a:gd name="T18" fmla="*/ 48 w 232"/>
              <a:gd name="T19" fmla="*/ 129 h 204"/>
              <a:gd name="T20" fmla="*/ 51 w 232"/>
              <a:gd name="T21" fmla="*/ 132 h 204"/>
              <a:gd name="T22" fmla="*/ 57 w 232"/>
              <a:gd name="T23" fmla="*/ 138 h 204"/>
              <a:gd name="T24" fmla="*/ 62 w 232"/>
              <a:gd name="T25" fmla="*/ 143 h 204"/>
              <a:gd name="T26" fmla="*/ 69 w 232"/>
              <a:gd name="T27" fmla="*/ 148 h 204"/>
              <a:gd name="T28" fmla="*/ 76 w 232"/>
              <a:gd name="T29" fmla="*/ 153 h 204"/>
              <a:gd name="T30" fmla="*/ 86 w 232"/>
              <a:gd name="T31" fmla="*/ 148 h 204"/>
              <a:gd name="T32" fmla="*/ 80 w 232"/>
              <a:gd name="T33" fmla="*/ 146 h 204"/>
              <a:gd name="T34" fmla="*/ 74 w 232"/>
              <a:gd name="T35" fmla="*/ 142 h 204"/>
              <a:gd name="T36" fmla="*/ 67 w 232"/>
              <a:gd name="T37" fmla="*/ 137 h 204"/>
              <a:gd name="T38" fmla="*/ 62 w 232"/>
              <a:gd name="T39" fmla="*/ 133 h 204"/>
              <a:gd name="T40" fmla="*/ 58 w 232"/>
              <a:gd name="T41" fmla="*/ 128 h 204"/>
              <a:gd name="T42" fmla="*/ 54 w 232"/>
              <a:gd name="T43" fmla="*/ 123 h 204"/>
              <a:gd name="T44" fmla="*/ 40 w 232"/>
              <a:gd name="T45" fmla="*/ 81 h 204"/>
              <a:gd name="T46" fmla="*/ 186 w 232"/>
              <a:gd name="T47" fmla="*/ 81 h 204"/>
              <a:gd name="T48" fmla="*/ 177 w 232"/>
              <a:gd name="T49" fmla="*/ 116 h 204"/>
              <a:gd name="T50" fmla="*/ 172 w 232"/>
              <a:gd name="T51" fmla="*/ 123 h 204"/>
              <a:gd name="T52" fmla="*/ 168 w 232"/>
              <a:gd name="T53" fmla="*/ 128 h 204"/>
              <a:gd name="T54" fmla="*/ 163 w 232"/>
              <a:gd name="T55" fmla="*/ 133 h 204"/>
              <a:gd name="T56" fmla="*/ 158 w 232"/>
              <a:gd name="T57" fmla="*/ 137 h 204"/>
              <a:gd name="T58" fmla="*/ 149 w 232"/>
              <a:gd name="T59" fmla="*/ 144 h 204"/>
              <a:gd name="T60" fmla="*/ 144 w 232"/>
              <a:gd name="T61" fmla="*/ 146 h 204"/>
              <a:gd name="T62" fmla="*/ 141 w 232"/>
              <a:gd name="T63" fmla="*/ 148 h 204"/>
              <a:gd name="T64" fmla="*/ 86 w 232"/>
              <a:gd name="T65" fmla="*/ 148 h 204"/>
              <a:gd name="T66" fmla="*/ 153 w 232"/>
              <a:gd name="T67" fmla="*/ 151 h 204"/>
              <a:gd name="T68" fmla="*/ 159 w 232"/>
              <a:gd name="T69" fmla="*/ 147 h 204"/>
              <a:gd name="T70" fmla="*/ 164 w 232"/>
              <a:gd name="T71" fmla="*/ 143 h 204"/>
              <a:gd name="T72" fmla="*/ 170 w 232"/>
              <a:gd name="T73" fmla="*/ 137 h 204"/>
              <a:gd name="T74" fmla="*/ 175 w 232"/>
              <a:gd name="T75" fmla="*/ 132 h 204"/>
              <a:gd name="T76" fmla="*/ 180 w 232"/>
              <a:gd name="T77" fmla="*/ 125 h 204"/>
              <a:gd name="T78" fmla="*/ 211 w 232"/>
              <a:gd name="T79" fmla="*/ 156 h 204"/>
              <a:gd name="T80" fmla="*/ 184 w 232"/>
              <a:gd name="T81" fmla="*/ 18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2" h="204">
                <a:moveTo>
                  <a:pt x="190" y="162"/>
                </a:moveTo>
                <a:cubicBezTo>
                  <a:pt x="232" y="165"/>
                  <a:pt x="232" y="165"/>
                  <a:pt x="232" y="165"/>
                </a:cubicBezTo>
                <a:cubicBezTo>
                  <a:pt x="185" y="118"/>
                  <a:pt x="185" y="118"/>
                  <a:pt x="185" y="118"/>
                </a:cubicBezTo>
                <a:cubicBezTo>
                  <a:pt x="190" y="107"/>
                  <a:pt x="193" y="94"/>
                  <a:pt x="193" y="81"/>
                </a:cubicBezTo>
                <a:cubicBezTo>
                  <a:pt x="193" y="36"/>
                  <a:pt x="157" y="0"/>
                  <a:pt x="113" y="0"/>
                </a:cubicBezTo>
                <a:cubicBezTo>
                  <a:pt x="68" y="0"/>
                  <a:pt x="32" y="36"/>
                  <a:pt x="32" y="81"/>
                </a:cubicBezTo>
                <a:cubicBezTo>
                  <a:pt x="32" y="96"/>
                  <a:pt x="36" y="110"/>
                  <a:pt x="44" y="122"/>
                </a:cubicBezTo>
                <a:cubicBezTo>
                  <a:pt x="0" y="165"/>
                  <a:pt x="0" y="165"/>
                  <a:pt x="0" y="165"/>
                </a:cubicBezTo>
                <a:cubicBezTo>
                  <a:pt x="42" y="162"/>
                  <a:pt x="42" y="162"/>
                  <a:pt x="42" y="162"/>
                </a:cubicBezTo>
                <a:cubicBezTo>
                  <a:pt x="39" y="204"/>
                  <a:pt x="39" y="204"/>
                  <a:pt x="39" y="204"/>
                </a:cubicBezTo>
                <a:cubicBezTo>
                  <a:pt x="86" y="157"/>
                  <a:pt x="86" y="157"/>
                  <a:pt x="86" y="157"/>
                </a:cubicBezTo>
                <a:cubicBezTo>
                  <a:pt x="94" y="160"/>
                  <a:pt x="103" y="162"/>
                  <a:pt x="113" y="162"/>
                </a:cubicBezTo>
                <a:cubicBezTo>
                  <a:pt x="124" y="162"/>
                  <a:pt x="135" y="159"/>
                  <a:pt x="144" y="155"/>
                </a:cubicBezTo>
                <a:cubicBezTo>
                  <a:pt x="193" y="204"/>
                  <a:pt x="193" y="204"/>
                  <a:pt x="193" y="204"/>
                </a:cubicBezTo>
                <a:lnTo>
                  <a:pt x="190" y="162"/>
                </a:lnTo>
                <a:close/>
                <a:moveTo>
                  <a:pt x="78" y="154"/>
                </a:moveTo>
                <a:cubicBezTo>
                  <a:pt x="48" y="183"/>
                  <a:pt x="48" y="183"/>
                  <a:pt x="48" y="183"/>
                </a:cubicBezTo>
                <a:cubicBezTo>
                  <a:pt x="50" y="154"/>
                  <a:pt x="50" y="154"/>
                  <a:pt x="50" y="154"/>
                </a:cubicBezTo>
                <a:cubicBezTo>
                  <a:pt x="21" y="156"/>
                  <a:pt x="21" y="156"/>
                  <a:pt x="21" y="156"/>
                </a:cubicBezTo>
                <a:cubicBezTo>
                  <a:pt x="48" y="129"/>
                  <a:pt x="48" y="129"/>
                  <a:pt x="48" y="129"/>
                </a:cubicBezTo>
                <a:cubicBezTo>
                  <a:pt x="49" y="129"/>
                  <a:pt x="49" y="130"/>
                  <a:pt x="50" y="131"/>
                </a:cubicBezTo>
                <a:cubicBezTo>
                  <a:pt x="50" y="132"/>
                  <a:pt x="51" y="132"/>
                  <a:pt x="51" y="132"/>
                </a:cubicBezTo>
                <a:cubicBezTo>
                  <a:pt x="52" y="134"/>
                  <a:pt x="54" y="136"/>
                  <a:pt x="55" y="137"/>
                </a:cubicBezTo>
                <a:cubicBezTo>
                  <a:pt x="56" y="138"/>
                  <a:pt x="56" y="138"/>
                  <a:pt x="57" y="138"/>
                </a:cubicBezTo>
                <a:cubicBezTo>
                  <a:pt x="58" y="140"/>
                  <a:pt x="60" y="142"/>
                  <a:pt x="62" y="143"/>
                </a:cubicBezTo>
                <a:cubicBezTo>
                  <a:pt x="62" y="143"/>
                  <a:pt x="62" y="143"/>
                  <a:pt x="62" y="143"/>
                </a:cubicBezTo>
                <a:cubicBezTo>
                  <a:pt x="64" y="145"/>
                  <a:pt x="65" y="146"/>
                  <a:pt x="67" y="147"/>
                </a:cubicBezTo>
                <a:cubicBezTo>
                  <a:pt x="68" y="148"/>
                  <a:pt x="68" y="148"/>
                  <a:pt x="69" y="148"/>
                </a:cubicBezTo>
                <a:cubicBezTo>
                  <a:pt x="70" y="149"/>
                  <a:pt x="72" y="150"/>
                  <a:pt x="74" y="151"/>
                </a:cubicBezTo>
                <a:cubicBezTo>
                  <a:pt x="75" y="152"/>
                  <a:pt x="75" y="152"/>
                  <a:pt x="76" y="153"/>
                </a:cubicBezTo>
                <a:cubicBezTo>
                  <a:pt x="77" y="153"/>
                  <a:pt x="77" y="153"/>
                  <a:pt x="78" y="154"/>
                </a:cubicBezTo>
                <a:close/>
                <a:moveTo>
                  <a:pt x="86" y="148"/>
                </a:moveTo>
                <a:cubicBezTo>
                  <a:pt x="85" y="148"/>
                  <a:pt x="83" y="147"/>
                  <a:pt x="82" y="147"/>
                </a:cubicBezTo>
                <a:cubicBezTo>
                  <a:pt x="81" y="146"/>
                  <a:pt x="81" y="146"/>
                  <a:pt x="80" y="146"/>
                </a:cubicBezTo>
                <a:cubicBezTo>
                  <a:pt x="79" y="145"/>
                  <a:pt x="78" y="145"/>
                  <a:pt x="77" y="144"/>
                </a:cubicBezTo>
                <a:cubicBezTo>
                  <a:pt x="76" y="143"/>
                  <a:pt x="75" y="143"/>
                  <a:pt x="74" y="142"/>
                </a:cubicBezTo>
                <a:cubicBezTo>
                  <a:pt x="73" y="142"/>
                  <a:pt x="73" y="141"/>
                  <a:pt x="72" y="141"/>
                </a:cubicBezTo>
                <a:cubicBezTo>
                  <a:pt x="70" y="140"/>
                  <a:pt x="68" y="138"/>
                  <a:pt x="67" y="137"/>
                </a:cubicBezTo>
                <a:cubicBezTo>
                  <a:pt x="66" y="137"/>
                  <a:pt x="66" y="136"/>
                  <a:pt x="66" y="136"/>
                </a:cubicBezTo>
                <a:cubicBezTo>
                  <a:pt x="65" y="135"/>
                  <a:pt x="63" y="134"/>
                  <a:pt x="62" y="133"/>
                </a:cubicBezTo>
                <a:cubicBezTo>
                  <a:pt x="62" y="132"/>
                  <a:pt x="61" y="132"/>
                  <a:pt x="60" y="131"/>
                </a:cubicBezTo>
                <a:cubicBezTo>
                  <a:pt x="60" y="130"/>
                  <a:pt x="59" y="129"/>
                  <a:pt x="58" y="128"/>
                </a:cubicBezTo>
                <a:cubicBezTo>
                  <a:pt x="57" y="127"/>
                  <a:pt x="57" y="127"/>
                  <a:pt x="56" y="126"/>
                </a:cubicBezTo>
                <a:cubicBezTo>
                  <a:pt x="55" y="125"/>
                  <a:pt x="55" y="124"/>
                  <a:pt x="54" y="123"/>
                </a:cubicBezTo>
                <a:cubicBezTo>
                  <a:pt x="53" y="122"/>
                  <a:pt x="53" y="122"/>
                  <a:pt x="52" y="121"/>
                </a:cubicBezTo>
                <a:cubicBezTo>
                  <a:pt x="45" y="109"/>
                  <a:pt x="40" y="95"/>
                  <a:pt x="40" y="81"/>
                </a:cubicBezTo>
                <a:cubicBezTo>
                  <a:pt x="40" y="41"/>
                  <a:pt x="73" y="8"/>
                  <a:pt x="113" y="8"/>
                </a:cubicBezTo>
                <a:cubicBezTo>
                  <a:pt x="153" y="8"/>
                  <a:pt x="186" y="41"/>
                  <a:pt x="186" y="81"/>
                </a:cubicBezTo>
                <a:cubicBezTo>
                  <a:pt x="186" y="93"/>
                  <a:pt x="182" y="105"/>
                  <a:pt x="177" y="115"/>
                </a:cubicBezTo>
                <a:cubicBezTo>
                  <a:pt x="177" y="116"/>
                  <a:pt x="177" y="116"/>
                  <a:pt x="177" y="116"/>
                </a:cubicBezTo>
                <a:cubicBezTo>
                  <a:pt x="176" y="117"/>
                  <a:pt x="175" y="119"/>
                  <a:pt x="174" y="121"/>
                </a:cubicBezTo>
                <a:cubicBezTo>
                  <a:pt x="173" y="121"/>
                  <a:pt x="173" y="122"/>
                  <a:pt x="172" y="123"/>
                </a:cubicBezTo>
                <a:cubicBezTo>
                  <a:pt x="171" y="124"/>
                  <a:pt x="170" y="125"/>
                  <a:pt x="169" y="126"/>
                </a:cubicBezTo>
                <a:cubicBezTo>
                  <a:pt x="169" y="127"/>
                  <a:pt x="168" y="128"/>
                  <a:pt x="168" y="128"/>
                </a:cubicBezTo>
                <a:cubicBezTo>
                  <a:pt x="167" y="129"/>
                  <a:pt x="166" y="130"/>
                  <a:pt x="165" y="131"/>
                </a:cubicBezTo>
                <a:cubicBezTo>
                  <a:pt x="164" y="132"/>
                  <a:pt x="164" y="133"/>
                  <a:pt x="163" y="133"/>
                </a:cubicBezTo>
                <a:cubicBezTo>
                  <a:pt x="162" y="134"/>
                  <a:pt x="161" y="135"/>
                  <a:pt x="160" y="136"/>
                </a:cubicBezTo>
                <a:cubicBezTo>
                  <a:pt x="160" y="136"/>
                  <a:pt x="159" y="137"/>
                  <a:pt x="158" y="137"/>
                </a:cubicBezTo>
                <a:cubicBezTo>
                  <a:pt x="158" y="138"/>
                  <a:pt x="157" y="139"/>
                  <a:pt x="156" y="139"/>
                </a:cubicBezTo>
                <a:cubicBezTo>
                  <a:pt x="154" y="141"/>
                  <a:pt x="151" y="143"/>
                  <a:pt x="149" y="144"/>
                </a:cubicBezTo>
                <a:cubicBezTo>
                  <a:pt x="149" y="144"/>
                  <a:pt x="149" y="144"/>
                  <a:pt x="149" y="144"/>
                </a:cubicBezTo>
                <a:cubicBezTo>
                  <a:pt x="147" y="145"/>
                  <a:pt x="146" y="146"/>
                  <a:pt x="144" y="146"/>
                </a:cubicBezTo>
                <a:cubicBezTo>
                  <a:pt x="144" y="147"/>
                  <a:pt x="143" y="147"/>
                  <a:pt x="142" y="147"/>
                </a:cubicBezTo>
                <a:cubicBezTo>
                  <a:pt x="141" y="148"/>
                  <a:pt x="141" y="148"/>
                  <a:pt x="141" y="148"/>
                </a:cubicBezTo>
                <a:cubicBezTo>
                  <a:pt x="132" y="152"/>
                  <a:pt x="123" y="154"/>
                  <a:pt x="113" y="154"/>
                </a:cubicBezTo>
                <a:cubicBezTo>
                  <a:pt x="103" y="154"/>
                  <a:pt x="94" y="152"/>
                  <a:pt x="86" y="148"/>
                </a:cubicBezTo>
                <a:close/>
                <a:moveTo>
                  <a:pt x="152" y="151"/>
                </a:moveTo>
                <a:cubicBezTo>
                  <a:pt x="152" y="151"/>
                  <a:pt x="153" y="151"/>
                  <a:pt x="153" y="151"/>
                </a:cubicBezTo>
                <a:cubicBezTo>
                  <a:pt x="155" y="150"/>
                  <a:pt x="156" y="149"/>
                  <a:pt x="157" y="148"/>
                </a:cubicBezTo>
                <a:cubicBezTo>
                  <a:pt x="158" y="148"/>
                  <a:pt x="158" y="147"/>
                  <a:pt x="159" y="147"/>
                </a:cubicBezTo>
                <a:cubicBezTo>
                  <a:pt x="161" y="146"/>
                  <a:pt x="162" y="145"/>
                  <a:pt x="163" y="144"/>
                </a:cubicBezTo>
                <a:cubicBezTo>
                  <a:pt x="164" y="143"/>
                  <a:pt x="164" y="143"/>
                  <a:pt x="164" y="143"/>
                </a:cubicBezTo>
                <a:cubicBezTo>
                  <a:pt x="166" y="141"/>
                  <a:pt x="168" y="140"/>
                  <a:pt x="169" y="138"/>
                </a:cubicBezTo>
                <a:cubicBezTo>
                  <a:pt x="170" y="138"/>
                  <a:pt x="170" y="138"/>
                  <a:pt x="170" y="137"/>
                </a:cubicBezTo>
                <a:cubicBezTo>
                  <a:pt x="172" y="136"/>
                  <a:pt x="173" y="134"/>
                  <a:pt x="175" y="132"/>
                </a:cubicBezTo>
                <a:cubicBezTo>
                  <a:pt x="175" y="132"/>
                  <a:pt x="175" y="132"/>
                  <a:pt x="175" y="132"/>
                </a:cubicBezTo>
                <a:cubicBezTo>
                  <a:pt x="177" y="130"/>
                  <a:pt x="178" y="128"/>
                  <a:pt x="179" y="127"/>
                </a:cubicBezTo>
                <a:cubicBezTo>
                  <a:pt x="179" y="126"/>
                  <a:pt x="180" y="126"/>
                  <a:pt x="180" y="125"/>
                </a:cubicBezTo>
                <a:cubicBezTo>
                  <a:pt x="180" y="125"/>
                  <a:pt x="180" y="125"/>
                  <a:pt x="180" y="125"/>
                </a:cubicBezTo>
                <a:cubicBezTo>
                  <a:pt x="211" y="156"/>
                  <a:pt x="211" y="156"/>
                  <a:pt x="211" y="156"/>
                </a:cubicBezTo>
                <a:cubicBezTo>
                  <a:pt x="182" y="154"/>
                  <a:pt x="182" y="154"/>
                  <a:pt x="182" y="154"/>
                </a:cubicBezTo>
                <a:cubicBezTo>
                  <a:pt x="184" y="183"/>
                  <a:pt x="184" y="183"/>
                  <a:pt x="184" y="183"/>
                </a:cubicBezTo>
                <a:lnTo>
                  <a:pt x="152" y="151"/>
                </a:lnTo>
                <a:close/>
              </a:path>
            </a:pathLst>
          </a:custGeom>
          <a:solidFill>
            <a:schemeClr val="bg2">
              <a:lumMod val="60000"/>
              <a:lumOff val="40000"/>
              <a:alpha val="20000"/>
            </a:schemeClr>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36" name="Freeform 20">
            <a:extLst>
              <a:ext uri="{FF2B5EF4-FFF2-40B4-BE49-F238E27FC236}">
                <a16:creationId xmlns:a16="http://schemas.microsoft.com/office/drawing/2014/main" id="{3FD87A0E-16B9-4713-AD8E-99CB86D23EAB}"/>
              </a:ext>
            </a:extLst>
          </p:cNvPr>
          <p:cNvSpPr>
            <a:spLocks noEditPoints="1"/>
          </p:cNvSpPr>
          <p:nvPr/>
        </p:nvSpPr>
        <p:spPr bwMode="auto">
          <a:xfrm rot="16200000">
            <a:off x="4985717" y="4680722"/>
            <a:ext cx="296381" cy="295554"/>
          </a:xfrm>
          <a:custGeom>
            <a:avLst/>
            <a:gdLst>
              <a:gd name="T0" fmla="*/ 195 w 196"/>
              <a:gd name="T1" fmla="*/ 69 h 196"/>
              <a:gd name="T2" fmla="*/ 193 w 196"/>
              <a:gd name="T3" fmla="*/ 68 h 196"/>
              <a:gd name="T4" fmla="*/ 193 w 196"/>
              <a:gd name="T5" fmla="*/ 67 h 196"/>
              <a:gd name="T6" fmla="*/ 142 w 196"/>
              <a:gd name="T7" fmla="*/ 54 h 196"/>
              <a:gd name="T8" fmla="*/ 129 w 196"/>
              <a:gd name="T9" fmla="*/ 3 h 196"/>
              <a:gd name="T10" fmla="*/ 128 w 196"/>
              <a:gd name="T11" fmla="*/ 3 h 196"/>
              <a:gd name="T12" fmla="*/ 128 w 196"/>
              <a:gd name="T13" fmla="*/ 1 h 196"/>
              <a:gd name="T14" fmla="*/ 122 w 196"/>
              <a:gd name="T15" fmla="*/ 1 h 196"/>
              <a:gd name="T16" fmla="*/ 21 w 196"/>
              <a:gd name="T17" fmla="*/ 102 h 196"/>
              <a:gd name="T18" fmla="*/ 21 w 196"/>
              <a:gd name="T19" fmla="*/ 102 h 196"/>
              <a:gd name="T20" fmla="*/ 20 w 196"/>
              <a:gd name="T21" fmla="*/ 103 h 196"/>
              <a:gd name="T22" fmla="*/ 20 w 196"/>
              <a:gd name="T23" fmla="*/ 104 h 196"/>
              <a:gd name="T24" fmla="*/ 20 w 196"/>
              <a:gd name="T25" fmla="*/ 104 h 196"/>
              <a:gd name="T26" fmla="*/ 0 w 196"/>
              <a:gd name="T27" fmla="*/ 191 h 196"/>
              <a:gd name="T28" fmla="*/ 1 w 196"/>
              <a:gd name="T29" fmla="*/ 195 h 196"/>
              <a:gd name="T30" fmla="*/ 5 w 196"/>
              <a:gd name="T31" fmla="*/ 196 h 196"/>
              <a:gd name="T32" fmla="*/ 92 w 196"/>
              <a:gd name="T33" fmla="*/ 176 h 196"/>
              <a:gd name="T34" fmla="*/ 92 w 196"/>
              <a:gd name="T35" fmla="*/ 176 h 196"/>
              <a:gd name="T36" fmla="*/ 93 w 196"/>
              <a:gd name="T37" fmla="*/ 176 h 196"/>
              <a:gd name="T38" fmla="*/ 94 w 196"/>
              <a:gd name="T39" fmla="*/ 175 h 196"/>
              <a:gd name="T40" fmla="*/ 94 w 196"/>
              <a:gd name="T41" fmla="*/ 175 h 196"/>
              <a:gd name="T42" fmla="*/ 195 w 196"/>
              <a:gd name="T43" fmla="*/ 74 h 196"/>
              <a:gd name="T44" fmla="*/ 195 w 196"/>
              <a:gd name="T45" fmla="*/ 69 h 196"/>
              <a:gd name="T46" fmla="*/ 91 w 196"/>
              <a:gd name="T47" fmla="*/ 167 h 196"/>
              <a:gd name="T48" fmla="*/ 84 w 196"/>
              <a:gd name="T49" fmla="*/ 160 h 196"/>
              <a:gd name="T50" fmla="*/ 63 w 196"/>
              <a:gd name="T51" fmla="*/ 139 h 196"/>
              <a:gd name="T52" fmla="*/ 140 w 196"/>
              <a:gd name="T53" fmla="*/ 62 h 196"/>
              <a:gd name="T54" fmla="*/ 184 w 196"/>
              <a:gd name="T55" fmla="*/ 73 h 196"/>
              <a:gd name="T56" fmla="*/ 91 w 196"/>
              <a:gd name="T57" fmla="*/ 167 h 196"/>
              <a:gd name="T58" fmla="*/ 123 w 196"/>
              <a:gd name="T59" fmla="*/ 12 h 196"/>
              <a:gd name="T60" fmla="*/ 134 w 196"/>
              <a:gd name="T61" fmla="*/ 56 h 196"/>
              <a:gd name="T62" fmla="*/ 57 w 196"/>
              <a:gd name="T63" fmla="*/ 133 h 196"/>
              <a:gd name="T64" fmla="*/ 29 w 196"/>
              <a:gd name="T65" fmla="*/ 105 h 196"/>
              <a:gd name="T66" fmla="*/ 123 w 196"/>
              <a:gd name="T67" fmla="*/ 12 h 196"/>
              <a:gd name="T68" fmla="*/ 15 w 196"/>
              <a:gd name="T69" fmla="*/ 163 h 196"/>
              <a:gd name="T70" fmla="*/ 33 w 196"/>
              <a:gd name="T71" fmla="*/ 181 h 196"/>
              <a:gd name="T72" fmla="*/ 9 w 196"/>
              <a:gd name="T73" fmla="*/ 187 h 196"/>
              <a:gd name="T74" fmla="*/ 15 w 196"/>
              <a:gd name="T75" fmla="*/ 163 h 196"/>
              <a:gd name="T76" fmla="*/ 42 w 196"/>
              <a:gd name="T77" fmla="*/ 179 h 196"/>
              <a:gd name="T78" fmla="*/ 17 w 196"/>
              <a:gd name="T79" fmla="*/ 154 h 196"/>
              <a:gd name="T80" fmla="*/ 26 w 196"/>
              <a:gd name="T81" fmla="*/ 113 h 196"/>
              <a:gd name="T82" fmla="*/ 55 w 196"/>
              <a:gd name="T83" fmla="*/ 141 h 196"/>
              <a:gd name="T84" fmla="*/ 55 w 196"/>
              <a:gd name="T85" fmla="*/ 142 h 196"/>
              <a:gd name="T86" fmla="*/ 55 w 196"/>
              <a:gd name="T87" fmla="*/ 142 h 196"/>
              <a:gd name="T88" fmla="*/ 62 w 196"/>
              <a:gd name="T89" fmla="*/ 149 h 196"/>
              <a:gd name="T90" fmla="*/ 83 w 196"/>
              <a:gd name="T91" fmla="*/ 170 h 196"/>
              <a:gd name="T92" fmla="*/ 42 w 196"/>
              <a:gd name="T93" fmla="*/ 17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6" h="196">
                <a:moveTo>
                  <a:pt x="195" y="69"/>
                </a:moveTo>
                <a:cubicBezTo>
                  <a:pt x="194" y="68"/>
                  <a:pt x="194" y="68"/>
                  <a:pt x="193" y="68"/>
                </a:cubicBezTo>
                <a:cubicBezTo>
                  <a:pt x="193" y="67"/>
                  <a:pt x="193" y="67"/>
                  <a:pt x="193" y="67"/>
                </a:cubicBezTo>
                <a:cubicBezTo>
                  <a:pt x="142" y="54"/>
                  <a:pt x="142" y="54"/>
                  <a:pt x="142" y="54"/>
                </a:cubicBezTo>
                <a:cubicBezTo>
                  <a:pt x="129" y="3"/>
                  <a:pt x="129" y="3"/>
                  <a:pt x="129" y="3"/>
                </a:cubicBezTo>
                <a:cubicBezTo>
                  <a:pt x="128" y="3"/>
                  <a:pt x="128" y="3"/>
                  <a:pt x="128" y="3"/>
                </a:cubicBezTo>
                <a:cubicBezTo>
                  <a:pt x="128" y="2"/>
                  <a:pt x="128" y="2"/>
                  <a:pt x="128" y="1"/>
                </a:cubicBezTo>
                <a:cubicBezTo>
                  <a:pt x="126" y="0"/>
                  <a:pt x="123" y="0"/>
                  <a:pt x="122" y="1"/>
                </a:cubicBezTo>
                <a:cubicBezTo>
                  <a:pt x="21" y="102"/>
                  <a:pt x="21" y="102"/>
                  <a:pt x="21" y="102"/>
                </a:cubicBezTo>
                <a:cubicBezTo>
                  <a:pt x="21" y="102"/>
                  <a:pt x="21" y="102"/>
                  <a:pt x="21" y="102"/>
                </a:cubicBezTo>
                <a:cubicBezTo>
                  <a:pt x="20" y="103"/>
                  <a:pt x="20" y="103"/>
                  <a:pt x="20" y="103"/>
                </a:cubicBezTo>
                <a:cubicBezTo>
                  <a:pt x="20" y="104"/>
                  <a:pt x="20" y="104"/>
                  <a:pt x="20" y="104"/>
                </a:cubicBezTo>
                <a:cubicBezTo>
                  <a:pt x="20" y="104"/>
                  <a:pt x="20" y="104"/>
                  <a:pt x="20" y="104"/>
                </a:cubicBezTo>
                <a:cubicBezTo>
                  <a:pt x="0" y="191"/>
                  <a:pt x="0" y="191"/>
                  <a:pt x="0" y="191"/>
                </a:cubicBezTo>
                <a:cubicBezTo>
                  <a:pt x="0" y="192"/>
                  <a:pt x="0" y="194"/>
                  <a:pt x="1" y="195"/>
                </a:cubicBezTo>
                <a:cubicBezTo>
                  <a:pt x="2" y="196"/>
                  <a:pt x="4" y="196"/>
                  <a:pt x="5" y="196"/>
                </a:cubicBezTo>
                <a:cubicBezTo>
                  <a:pt x="92" y="176"/>
                  <a:pt x="92" y="176"/>
                  <a:pt x="92" y="176"/>
                </a:cubicBezTo>
                <a:cubicBezTo>
                  <a:pt x="92" y="176"/>
                  <a:pt x="92" y="176"/>
                  <a:pt x="92" y="176"/>
                </a:cubicBezTo>
                <a:cubicBezTo>
                  <a:pt x="92" y="176"/>
                  <a:pt x="93" y="176"/>
                  <a:pt x="93" y="176"/>
                </a:cubicBezTo>
                <a:cubicBezTo>
                  <a:pt x="93" y="176"/>
                  <a:pt x="93" y="176"/>
                  <a:pt x="94" y="175"/>
                </a:cubicBezTo>
                <a:cubicBezTo>
                  <a:pt x="94" y="175"/>
                  <a:pt x="94" y="175"/>
                  <a:pt x="94" y="175"/>
                </a:cubicBezTo>
                <a:cubicBezTo>
                  <a:pt x="195" y="74"/>
                  <a:pt x="195" y="74"/>
                  <a:pt x="195" y="74"/>
                </a:cubicBezTo>
                <a:cubicBezTo>
                  <a:pt x="196" y="73"/>
                  <a:pt x="196" y="70"/>
                  <a:pt x="195" y="69"/>
                </a:cubicBezTo>
                <a:close/>
                <a:moveTo>
                  <a:pt x="91" y="167"/>
                </a:moveTo>
                <a:cubicBezTo>
                  <a:pt x="84" y="160"/>
                  <a:pt x="84" y="160"/>
                  <a:pt x="84" y="160"/>
                </a:cubicBezTo>
                <a:cubicBezTo>
                  <a:pt x="63" y="139"/>
                  <a:pt x="63" y="139"/>
                  <a:pt x="63" y="139"/>
                </a:cubicBezTo>
                <a:cubicBezTo>
                  <a:pt x="140" y="62"/>
                  <a:pt x="140" y="62"/>
                  <a:pt x="140" y="62"/>
                </a:cubicBezTo>
                <a:cubicBezTo>
                  <a:pt x="184" y="73"/>
                  <a:pt x="184" y="73"/>
                  <a:pt x="184" y="73"/>
                </a:cubicBezTo>
                <a:lnTo>
                  <a:pt x="91" y="167"/>
                </a:lnTo>
                <a:close/>
                <a:moveTo>
                  <a:pt x="123" y="12"/>
                </a:moveTo>
                <a:cubicBezTo>
                  <a:pt x="134" y="56"/>
                  <a:pt x="134" y="56"/>
                  <a:pt x="134" y="56"/>
                </a:cubicBezTo>
                <a:cubicBezTo>
                  <a:pt x="57" y="133"/>
                  <a:pt x="57" y="133"/>
                  <a:pt x="57" y="133"/>
                </a:cubicBezTo>
                <a:cubicBezTo>
                  <a:pt x="29" y="105"/>
                  <a:pt x="29" y="105"/>
                  <a:pt x="29" y="105"/>
                </a:cubicBezTo>
                <a:lnTo>
                  <a:pt x="123" y="12"/>
                </a:lnTo>
                <a:close/>
                <a:moveTo>
                  <a:pt x="15" y="163"/>
                </a:moveTo>
                <a:cubicBezTo>
                  <a:pt x="33" y="181"/>
                  <a:pt x="33" y="181"/>
                  <a:pt x="33" y="181"/>
                </a:cubicBezTo>
                <a:cubicBezTo>
                  <a:pt x="9" y="187"/>
                  <a:pt x="9" y="187"/>
                  <a:pt x="9" y="187"/>
                </a:cubicBezTo>
                <a:lnTo>
                  <a:pt x="15" y="163"/>
                </a:lnTo>
                <a:close/>
                <a:moveTo>
                  <a:pt x="42" y="179"/>
                </a:moveTo>
                <a:cubicBezTo>
                  <a:pt x="17" y="154"/>
                  <a:pt x="17" y="154"/>
                  <a:pt x="17" y="154"/>
                </a:cubicBezTo>
                <a:cubicBezTo>
                  <a:pt x="26" y="113"/>
                  <a:pt x="26" y="113"/>
                  <a:pt x="26" y="113"/>
                </a:cubicBezTo>
                <a:cubicBezTo>
                  <a:pt x="55" y="141"/>
                  <a:pt x="55" y="141"/>
                  <a:pt x="55" y="141"/>
                </a:cubicBezTo>
                <a:cubicBezTo>
                  <a:pt x="55" y="142"/>
                  <a:pt x="55" y="142"/>
                  <a:pt x="55" y="142"/>
                </a:cubicBezTo>
                <a:cubicBezTo>
                  <a:pt x="55" y="142"/>
                  <a:pt x="55" y="142"/>
                  <a:pt x="55" y="142"/>
                </a:cubicBezTo>
                <a:cubicBezTo>
                  <a:pt x="62" y="149"/>
                  <a:pt x="62" y="149"/>
                  <a:pt x="62" y="149"/>
                </a:cubicBezTo>
                <a:cubicBezTo>
                  <a:pt x="83" y="170"/>
                  <a:pt x="83" y="170"/>
                  <a:pt x="83" y="170"/>
                </a:cubicBezTo>
                <a:lnTo>
                  <a:pt x="42" y="179"/>
                </a:lnTo>
                <a:close/>
              </a:path>
            </a:pathLst>
          </a:custGeom>
          <a:solidFill>
            <a:schemeClr val="bg2">
              <a:lumMod val="60000"/>
              <a:lumOff val="40000"/>
              <a:alpha val="20000"/>
            </a:schemeClr>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22" name="Rectangle 17">
            <a:extLst>
              <a:ext uri="{FF2B5EF4-FFF2-40B4-BE49-F238E27FC236}">
                <a16:creationId xmlns:a16="http://schemas.microsoft.com/office/drawing/2014/main" id="{64A1017D-6864-4999-8D09-600AA1602F38}"/>
              </a:ext>
            </a:extLst>
          </p:cNvPr>
          <p:cNvSpPr/>
          <p:nvPr/>
        </p:nvSpPr>
        <p:spPr>
          <a:xfrm rot="10800000">
            <a:off x="7467816" y="2049657"/>
            <a:ext cx="813482" cy="1685077"/>
          </a:xfrm>
          <a:prstGeom prst="rect">
            <a:avLst/>
          </a:prstGeom>
        </p:spPr>
        <p:txBody>
          <a:bodyPr wrap="square">
            <a:spAutoFit/>
          </a:bodyPr>
          <a:lstStyle/>
          <a:p>
            <a:r>
              <a:rPr lang="id-ID" sz="10350" dirty="0">
                <a:solidFill>
                  <a:schemeClr val="accent5">
                    <a:lumMod val="75000"/>
                  </a:schemeClr>
                </a:solidFill>
              </a:rPr>
              <a:t>“</a:t>
            </a:r>
          </a:p>
        </p:txBody>
      </p:sp>
      <p:sp>
        <p:nvSpPr>
          <p:cNvPr id="2" name="CuadroTexto 1">
            <a:extLst>
              <a:ext uri="{FF2B5EF4-FFF2-40B4-BE49-F238E27FC236}">
                <a16:creationId xmlns:a16="http://schemas.microsoft.com/office/drawing/2014/main" id="{59E15345-F251-CD48-AB76-1503DF0034AC}"/>
              </a:ext>
            </a:extLst>
          </p:cNvPr>
          <p:cNvSpPr txBox="1"/>
          <p:nvPr/>
        </p:nvSpPr>
        <p:spPr>
          <a:xfrm>
            <a:off x="1562743" y="1170040"/>
            <a:ext cx="6178942" cy="2462213"/>
          </a:xfrm>
          <a:prstGeom prst="rect">
            <a:avLst/>
          </a:prstGeom>
          <a:noFill/>
        </p:spPr>
        <p:txBody>
          <a:bodyPr wrap="square" rtlCol="0">
            <a:spAutoFit/>
          </a:bodyPr>
          <a:lstStyle/>
          <a:p>
            <a:pPr algn="just"/>
            <a:r>
              <a:rPr lang="es-MX" sz="1400" dirty="0"/>
              <a:t>Toda persona tiene derecho al cuidado que sustente su vida y le otorgue los elementos materiales y simbólicos para vivir en sociedad a lo largo de toda su vida. </a:t>
            </a:r>
          </a:p>
          <a:p>
            <a:pPr algn="just"/>
            <a:endParaRPr lang="es-MX" sz="1400" dirty="0"/>
          </a:p>
          <a:p>
            <a:pPr algn="just"/>
            <a:r>
              <a:rPr lang="es-MX" sz="1400" dirty="0"/>
              <a:t>Las autoridades establecerán un sistema de cuidados que preste servicios públicos universales, accesibles, pertinentes, suficientes y de calidad y desarrolle políticas públicas. </a:t>
            </a:r>
            <a:r>
              <a:rPr lang="es-MX" sz="1400" b="1" dirty="0"/>
              <a:t>El sistema atenderá de manera prioritaria a las personas en situación de dependencia por enfermedad, discapacidad, ciclo vital, especialmente la infancia y la vejez y a quienes, de manera no remunerada, están a cargo de su cuidado</a:t>
            </a:r>
            <a:r>
              <a:rPr lang="es-MX" sz="1400" dirty="0"/>
              <a:t>.</a:t>
            </a:r>
          </a:p>
        </p:txBody>
      </p:sp>
      <p:sp>
        <p:nvSpPr>
          <p:cNvPr id="3" name="CuadroTexto 2">
            <a:extLst>
              <a:ext uri="{FF2B5EF4-FFF2-40B4-BE49-F238E27FC236}">
                <a16:creationId xmlns:a16="http://schemas.microsoft.com/office/drawing/2014/main" id="{5D8DA9E7-30E9-9641-AFB3-78EBD6FB8077}"/>
              </a:ext>
            </a:extLst>
          </p:cNvPr>
          <p:cNvSpPr txBox="1"/>
          <p:nvPr/>
        </p:nvSpPr>
        <p:spPr>
          <a:xfrm>
            <a:off x="1562743" y="3967114"/>
            <a:ext cx="6377082" cy="307777"/>
          </a:xfrm>
          <a:prstGeom prst="rect">
            <a:avLst/>
          </a:prstGeom>
          <a:noFill/>
        </p:spPr>
        <p:txBody>
          <a:bodyPr wrap="square" rtlCol="0">
            <a:spAutoFit/>
          </a:bodyPr>
          <a:lstStyle/>
          <a:p>
            <a:r>
              <a:rPr lang="es-MX" sz="1400" dirty="0"/>
              <a:t>Constitución Política de la Ciudad de México, 2017</a:t>
            </a:r>
          </a:p>
        </p:txBody>
      </p:sp>
    </p:spTree>
    <p:extLst>
      <p:ext uri="{BB962C8B-B14F-4D97-AF65-F5344CB8AC3E}">
        <p14:creationId xmlns:p14="http://schemas.microsoft.com/office/powerpoint/2010/main" val="146766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3">
            <a:extLst>
              <a:ext uri="{FF2B5EF4-FFF2-40B4-BE49-F238E27FC236}">
                <a16:creationId xmlns:a16="http://schemas.microsoft.com/office/drawing/2014/main" id="{C9E78765-4457-24E7-231E-84E508E55B7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976" y="-547726"/>
            <a:ext cx="9188936" cy="6126723"/>
          </a:xfrm>
          <a:custGeom>
            <a:avLst/>
            <a:gdLst>
              <a:gd name="connsiteX0" fmla="*/ 0 w 2826328"/>
              <a:gd name="connsiteY0" fmla="*/ 0 h 1602125"/>
              <a:gd name="connsiteX1" fmla="*/ 2826328 w 2826328"/>
              <a:gd name="connsiteY1" fmla="*/ 0 h 1602125"/>
              <a:gd name="connsiteX2" fmla="*/ 2826328 w 2826328"/>
              <a:gd name="connsiteY2" fmla="*/ 1602125 h 1602125"/>
              <a:gd name="connsiteX3" fmla="*/ 0 w 2826328"/>
              <a:gd name="connsiteY3" fmla="*/ 1602125 h 1602125"/>
            </a:gdLst>
            <a:ahLst/>
            <a:cxnLst>
              <a:cxn ang="0">
                <a:pos x="connsiteX0" y="connsiteY0"/>
              </a:cxn>
              <a:cxn ang="0">
                <a:pos x="connsiteX1" y="connsiteY1"/>
              </a:cxn>
              <a:cxn ang="0">
                <a:pos x="connsiteX2" y="connsiteY2"/>
              </a:cxn>
              <a:cxn ang="0">
                <a:pos x="connsiteX3" y="connsiteY3"/>
              </a:cxn>
            </a:cxnLst>
            <a:rect l="l" t="t" r="r" b="b"/>
            <a:pathLst>
              <a:path w="2826328" h="1602125">
                <a:moveTo>
                  <a:pt x="0" y="0"/>
                </a:moveTo>
                <a:lnTo>
                  <a:pt x="2826328" y="0"/>
                </a:lnTo>
                <a:lnTo>
                  <a:pt x="2826328" y="1602125"/>
                </a:lnTo>
                <a:lnTo>
                  <a:pt x="0" y="1602125"/>
                </a:lnTo>
                <a:close/>
              </a:path>
            </a:pathLst>
          </a:custGeom>
          <a:solidFill>
            <a:schemeClr val="bg1">
              <a:lumMod val="95000"/>
            </a:schemeClr>
          </a:solidFill>
        </p:spPr>
      </p:pic>
      <p:sp>
        <p:nvSpPr>
          <p:cNvPr id="13" name="Rectangle 21">
            <a:extLst>
              <a:ext uri="{FF2B5EF4-FFF2-40B4-BE49-F238E27FC236}">
                <a16:creationId xmlns:a16="http://schemas.microsoft.com/office/drawing/2014/main" id="{37238C85-7D30-F5CB-8835-DE45729FD6C1}"/>
              </a:ext>
            </a:extLst>
          </p:cNvPr>
          <p:cNvSpPr/>
          <p:nvPr/>
        </p:nvSpPr>
        <p:spPr>
          <a:xfrm>
            <a:off x="-22469" y="-547726"/>
            <a:ext cx="9166468" cy="5578997"/>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 name="Rectangle: Rounded Corners 7">
            <a:extLst>
              <a:ext uri="{FF2B5EF4-FFF2-40B4-BE49-F238E27FC236}">
                <a16:creationId xmlns:a16="http://schemas.microsoft.com/office/drawing/2014/main" id="{A29B452E-C772-4AB0-BFA5-88BF384E3CED}"/>
              </a:ext>
            </a:extLst>
          </p:cNvPr>
          <p:cNvSpPr/>
          <p:nvPr/>
        </p:nvSpPr>
        <p:spPr>
          <a:xfrm>
            <a:off x="87086" y="1541417"/>
            <a:ext cx="4153988" cy="2368732"/>
          </a:xfrm>
          <a:prstGeom prst="roundRect">
            <a:avLst>
              <a:gd name="adj"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La </a:t>
            </a:r>
            <a:r>
              <a:rPr lang="en-US" sz="2000" b="1" dirty="0" err="1">
                <a:solidFill>
                  <a:schemeClr val="bg1"/>
                </a:solidFill>
              </a:rPr>
              <a:t>importancia</a:t>
            </a:r>
            <a:r>
              <a:rPr lang="en-US" sz="2000" b="1" dirty="0">
                <a:solidFill>
                  <a:schemeClr val="bg1"/>
                </a:solidFill>
              </a:rPr>
              <a:t> del </a:t>
            </a:r>
            <a:r>
              <a:rPr lang="en-US" sz="2000" b="1" dirty="0" err="1">
                <a:solidFill>
                  <a:schemeClr val="bg1"/>
                </a:solidFill>
              </a:rPr>
              <a:t>tiempo</a:t>
            </a:r>
            <a:r>
              <a:rPr lang="en-US" sz="2000" b="1" dirty="0">
                <a:solidFill>
                  <a:schemeClr val="bg1"/>
                </a:solidFill>
              </a:rPr>
              <a:t>. </a:t>
            </a:r>
            <a:r>
              <a:rPr lang="es-MX" sz="2000" b="1" dirty="0">
                <a:solidFill>
                  <a:schemeClr val="bg1"/>
                </a:solidFill>
              </a:rPr>
              <a:t>Tiempo destinado a cuidados, tiempo para otras actividades. </a:t>
            </a:r>
            <a:endParaRPr lang="en-US" sz="2000" b="1" dirty="0">
              <a:solidFill>
                <a:schemeClr val="bg1"/>
              </a:solidFill>
            </a:endParaRPr>
          </a:p>
        </p:txBody>
      </p:sp>
      <p:sp>
        <p:nvSpPr>
          <p:cNvPr id="24" name="Rectangle 23">
            <a:extLst>
              <a:ext uri="{FF2B5EF4-FFF2-40B4-BE49-F238E27FC236}">
                <a16:creationId xmlns:a16="http://schemas.microsoft.com/office/drawing/2014/main" id="{A29B452E-C772-4AB0-BFA5-88BF384E3CED}"/>
              </a:ext>
            </a:extLst>
          </p:cNvPr>
          <p:cNvSpPr/>
          <p:nvPr/>
        </p:nvSpPr>
        <p:spPr>
          <a:xfrm>
            <a:off x="8669741" y="4708478"/>
            <a:ext cx="474258" cy="446474"/>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407836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3">
            <a:extLst>
              <a:ext uri="{FF2B5EF4-FFF2-40B4-BE49-F238E27FC236}">
                <a16:creationId xmlns:a16="http://schemas.microsoft.com/office/drawing/2014/main" id="{987FDF49-3D48-43FE-BDBF-BA1B4CDEF898}"/>
              </a:ext>
            </a:extLst>
          </p:cNvPr>
          <p:cNvSpPr/>
          <p:nvPr/>
        </p:nvSpPr>
        <p:spPr>
          <a:xfrm>
            <a:off x="6381730" y="1859251"/>
            <a:ext cx="1573595" cy="2572860"/>
          </a:xfrm>
          <a:prstGeom prst="roundRect">
            <a:avLst>
              <a:gd name="adj" fmla="val 0"/>
            </a:avLst>
          </a:prstGeom>
          <a:solidFill>
            <a:schemeClr val="bg1"/>
          </a:solidFill>
          <a:ln>
            <a:noFill/>
          </a:ln>
          <a:effectLst>
            <a:outerShdw blurRad="444500" sx="102000" sy="102000" algn="ctr" rotWithShape="0">
              <a:prstClr val="black">
                <a:alpha val="3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s-MX" dirty="0"/>
              <a:t>12</a:t>
            </a:r>
          </a:p>
        </p:txBody>
      </p:sp>
      <p:sp>
        <p:nvSpPr>
          <p:cNvPr id="31" name="Rounded Rectangle 3">
            <a:extLst>
              <a:ext uri="{FF2B5EF4-FFF2-40B4-BE49-F238E27FC236}">
                <a16:creationId xmlns:a16="http://schemas.microsoft.com/office/drawing/2014/main" id="{9FF0E967-56EF-4118-A636-97C56B85A4BA}"/>
              </a:ext>
            </a:extLst>
          </p:cNvPr>
          <p:cNvSpPr/>
          <p:nvPr/>
        </p:nvSpPr>
        <p:spPr>
          <a:xfrm>
            <a:off x="4648469" y="1859251"/>
            <a:ext cx="1573595" cy="2572860"/>
          </a:xfrm>
          <a:prstGeom prst="roundRect">
            <a:avLst>
              <a:gd name="adj" fmla="val 0"/>
            </a:avLst>
          </a:prstGeom>
          <a:solidFill>
            <a:schemeClr val="bg1"/>
          </a:solidFill>
          <a:ln>
            <a:noFill/>
          </a:ln>
          <a:effectLst>
            <a:outerShdw blurRad="444500" sx="102000" sy="102000" algn="ctr" rotWithShape="0">
              <a:prstClr val="black">
                <a:alpha val="3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ounded Rectangle 3">
            <a:extLst>
              <a:ext uri="{FF2B5EF4-FFF2-40B4-BE49-F238E27FC236}">
                <a16:creationId xmlns:a16="http://schemas.microsoft.com/office/drawing/2014/main" id="{19F23101-837B-4677-8A78-B1E9C1B0BAEB}"/>
              </a:ext>
            </a:extLst>
          </p:cNvPr>
          <p:cNvSpPr/>
          <p:nvPr/>
        </p:nvSpPr>
        <p:spPr>
          <a:xfrm>
            <a:off x="2915206" y="1859251"/>
            <a:ext cx="1573595" cy="2572860"/>
          </a:xfrm>
          <a:prstGeom prst="roundRect">
            <a:avLst>
              <a:gd name="adj" fmla="val 0"/>
            </a:avLst>
          </a:prstGeom>
          <a:solidFill>
            <a:schemeClr val="bg1"/>
          </a:solidFill>
          <a:ln>
            <a:noFill/>
          </a:ln>
          <a:effectLst>
            <a:outerShdw blurRad="444500" sx="102000" sy="102000" algn="ctr" rotWithShape="0">
              <a:prstClr val="black">
                <a:alpha val="3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s-MX" dirty="0"/>
              <a:t>MMMu</a:t>
            </a:r>
          </a:p>
        </p:txBody>
      </p:sp>
      <p:sp>
        <p:nvSpPr>
          <p:cNvPr id="4" name="Rounded Rectangle 3"/>
          <p:cNvSpPr/>
          <p:nvPr/>
        </p:nvSpPr>
        <p:spPr>
          <a:xfrm>
            <a:off x="1188671" y="1859251"/>
            <a:ext cx="1573595" cy="2572860"/>
          </a:xfrm>
          <a:prstGeom prst="roundRect">
            <a:avLst>
              <a:gd name="adj" fmla="val 0"/>
            </a:avLst>
          </a:prstGeom>
          <a:solidFill>
            <a:schemeClr val="bg1"/>
          </a:solidFill>
          <a:ln>
            <a:noFill/>
          </a:ln>
          <a:effectLst>
            <a:outerShdw blurRad="444500" sx="102000" sy="102000" algn="ctr" rotWithShape="0">
              <a:prstClr val="black">
                <a:alpha val="3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s-MX" sz="1200" dirty="0">
                <a:solidFill>
                  <a:schemeClr val="tx1"/>
                </a:solidFill>
              </a:rPr>
              <a:t>producción no remunerada en el </a:t>
            </a:r>
            <a:r>
              <a:rPr lang="es-MX" sz="1050" dirty="0">
                <a:solidFill>
                  <a:schemeClr val="tx1"/>
                </a:solidFill>
              </a:rPr>
              <a:t>Sistema nacional de cuentas económicas nacionales.</a:t>
            </a:r>
          </a:p>
          <a:p>
            <a:endParaRPr lang="es-MX" sz="1050" dirty="0">
              <a:solidFill>
                <a:schemeClr val="tx1"/>
              </a:solidFill>
            </a:endParaRPr>
          </a:p>
          <a:p>
            <a:r>
              <a:rPr lang="es-MX" sz="1050" dirty="0">
                <a:solidFill>
                  <a:schemeClr val="tx1"/>
                </a:solidFill>
              </a:rPr>
              <a:t>Trabajo al interior de los hogares.</a:t>
            </a:r>
          </a:p>
          <a:p>
            <a:r>
              <a:rPr lang="es-MX" sz="1050" dirty="0">
                <a:solidFill>
                  <a:schemeClr val="tx1"/>
                </a:solidFill>
              </a:rPr>
              <a:t>Hacer visible el trabajo doméstico y de cuidados de las mujeres como </a:t>
            </a:r>
            <a:r>
              <a:rPr lang="es-MX" sz="1050" b="1" dirty="0">
                <a:solidFill>
                  <a:schemeClr val="tx1"/>
                </a:solidFill>
              </a:rPr>
              <a:t>parte fundamental de las economías nacionales.</a:t>
            </a:r>
          </a:p>
        </p:txBody>
      </p:sp>
      <p:sp>
        <p:nvSpPr>
          <p:cNvPr id="34" name="Rounded Rectangle 33"/>
          <p:cNvSpPr/>
          <p:nvPr/>
        </p:nvSpPr>
        <p:spPr>
          <a:xfrm>
            <a:off x="1188671" y="1859251"/>
            <a:ext cx="1573595" cy="402866"/>
          </a:xfrm>
          <a:prstGeom prst="roundRect">
            <a:avLst>
              <a:gd name="adj" fmla="val 2357"/>
            </a:avLst>
          </a:prstGeom>
          <a:solidFill>
            <a:schemeClr val="accent5">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s-MX" dirty="0"/>
              <a:t>Beijing 1994</a:t>
            </a:r>
          </a:p>
        </p:txBody>
      </p:sp>
      <p:sp>
        <p:nvSpPr>
          <p:cNvPr id="35" name="Rounded Rectangle 34"/>
          <p:cNvSpPr/>
          <p:nvPr/>
        </p:nvSpPr>
        <p:spPr>
          <a:xfrm>
            <a:off x="2914865" y="1859251"/>
            <a:ext cx="1578422" cy="402866"/>
          </a:xfrm>
          <a:prstGeom prst="roundRect">
            <a:avLst>
              <a:gd name="adj" fmla="val 2357"/>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s-MX" sz="1600" dirty="0"/>
              <a:t>ENUT 2019</a:t>
            </a:r>
          </a:p>
        </p:txBody>
      </p:sp>
      <p:sp>
        <p:nvSpPr>
          <p:cNvPr id="36" name="Rounded Rectangle 35"/>
          <p:cNvSpPr/>
          <p:nvPr/>
        </p:nvSpPr>
        <p:spPr>
          <a:xfrm>
            <a:off x="4650369" y="1862480"/>
            <a:ext cx="1578422" cy="815305"/>
          </a:xfrm>
          <a:prstGeom prst="roundRect">
            <a:avLst>
              <a:gd name="adj" fmla="val 2357"/>
            </a:avLst>
          </a:prstGeom>
          <a:solidFill>
            <a:schemeClr val="accent5">
              <a:lumMod val="20000"/>
              <a:lumOff val="8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s-MX" sz="1000" dirty="0"/>
              <a:t>E</a:t>
            </a:r>
            <a:r>
              <a:rPr lang="es-MX" sz="1000" b="1" dirty="0"/>
              <a:t>NUT 2019</a:t>
            </a:r>
          </a:p>
          <a:p>
            <a:r>
              <a:rPr lang="es-MX" sz="1000" b="1" dirty="0"/>
              <a:t>Cuidados</a:t>
            </a:r>
            <a:r>
              <a:rPr lang="es-MX" sz="1000" dirty="0"/>
              <a:t>: </a:t>
            </a:r>
            <a:r>
              <a:rPr lang="es-MX" sz="1000" b="1" dirty="0"/>
              <a:t>enfermedad crónica o temporal o discapacidad</a:t>
            </a:r>
          </a:p>
        </p:txBody>
      </p:sp>
      <p:sp>
        <p:nvSpPr>
          <p:cNvPr id="37" name="Rounded Rectangle 36"/>
          <p:cNvSpPr/>
          <p:nvPr/>
        </p:nvSpPr>
        <p:spPr>
          <a:xfrm>
            <a:off x="6381733" y="1859250"/>
            <a:ext cx="1573595" cy="832155"/>
          </a:xfrm>
          <a:prstGeom prst="roundRect">
            <a:avLst>
              <a:gd name="adj" fmla="val 2357"/>
            </a:avLst>
          </a:prstGeom>
          <a:solidFill>
            <a:schemeClr val="accent5">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s-MX" sz="1000" dirty="0"/>
              <a:t>Cuenta  Satélite del Trabajo No Remunerado de los Hogares en México</a:t>
            </a:r>
          </a:p>
        </p:txBody>
      </p:sp>
      <p:sp>
        <p:nvSpPr>
          <p:cNvPr id="38" name="Rounded Rectangle 37"/>
          <p:cNvSpPr/>
          <p:nvPr/>
        </p:nvSpPr>
        <p:spPr>
          <a:xfrm rot="10800000" flipV="1">
            <a:off x="1188671" y="4397822"/>
            <a:ext cx="1573595" cy="34289"/>
          </a:xfrm>
          <a:prstGeom prst="roundRect">
            <a:avLst>
              <a:gd name="adj" fmla="val 2357"/>
            </a:avLst>
          </a:prstGeom>
          <a:solidFill>
            <a:schemeClr val="accent5">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Rounded Rectangle 38"/>
          <p:cNvSpPr/>
          <p:nvPr/>
        </p:nvSpPr>
        <p:spPr>
          <a:xfrm rot="10800000" flipV="1">
            <a:off x="2919692" y="4397822"/>
            <a:ext cx="1573595" cy="34289"/>
          </a:xfrm>
          <a:prstGeom prst="roundRect">
            <a:avLst>
              <a:gd name="adj" fmla="val 2357"/>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Rounded Rectangle 39"/>
          <p:cNvSpPr/>
          <p:nvPr/>
        </p:nvSpPr>
        <p:spPr>
          <a:xfrm rot="10800000" flipV="1">
            <a:off x="4650712" y="4397822"/>
            <a:ext cx="1573595" cy="34289"/>
          </a:xfrm>
          <a:prstGeom prst="roundRect">
            <a:avLst>
              <a:gd name="adj" fmla="val 2357"/>
            </a:avLst>
          </a:prstGeom>
          <a:solidFill>
            <a:schemeClr val="accent5">
              <a:lumMod val="20000"/>
              <a:lumOff val="8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Rounded Rectangle 40"/>
          <p:cNvSpPr/>
          <p:nvPr/>
        </p:nvSpPr>
        <p:spPr>
          <a:xfrm rot="10800000" flipV="1">
            <a:off x="6381732" y="4397822"/>
            <a:ext cx="1573595" cy="34289"/>
          </a:xfrm>
          <a:prstGeom prst="roundRect">
            <a:avLst>
              <a:gd name="adj" fmla="val 2357"/>
            </a:avLst>
          </a:prstGeom>
          <a:solidFill>
            <a:schemeClr val="accent5">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 name="CuadroTexto 1">
            <a:extLst>
              <a:ext uri="{FF2B5EF4-FFF2-40B4-BE49-F238E27FC236}">
                <a16:creationId xmlns:a16="http://schemas.microsoft.com/office/drawing/2014/main" id="{05C9F987-37F7-1146-B8EE-5572E20AB589}"/>
              </a:ext>
            </a:extLst>
          </p:cNvPr>
          <p:cNvSpPr txBox="1"/>
          <p:nvPr/>
        </p:nvSpPr>
        <p:spPr>
          <a:xfrm>
            <a:off x="2914866" y="2424363"/>
            <a:ext cx="1692550" cy="830997"/>
          </a:xfrm>
          <a:prstGeom prst="rect">
            <a:avLst/>
          </a:prstGeom>
          <a:noFill/>
        </p:spPr>
        <p:txBody>
          <a:bodyPr wrap="square" rtlCol="0">
            <a:spAutoFit/>
          </a:bodyPr>
          <a:lstStyle/>
          <a:p>
            <a:r>
              <a:rPr lang="es-MX" sz="1200" dirty="0"/>
              <a:t>Mujeres – 38.8 horas a cuidados (incluidos cuidados pasivos) a la semana.</a:t>
            </a:r>
          </a:p>
        </p:txBody>
      </p:sp>
      <p:sp>
        <p:nvSpPr>
          <p:cNvPr id="3" name="CuadroTexto 2">
            <a:extLst>
              <a:ext uri="{FF2B5EF4-FFF2-40B4-BE49-F238E27FC236}">
                <a16:creationId xmlns:a16="http://schemas.microsoft.com/office/drawing/2014/main" id="{5C9A3C1A-238B-9A42-9417-B727A00111EE}"/>
              </a:ext>
            </a:extLst>
          </p:cNvPr>
          <p:cNvSpPr txBox="1"/>
          <p:nvPr/>
        </p:nvSpPr>
        <p:spPr>
          <a:xfrm>
            <a:off x="2956259" y="3350796"/>
            <a:ext cx="1573596" cy="1015663"/>
          </a:xfrm>
          <a:prstGeom prst="rect">
            <a:avLst/>
          </a:prstGeom>
          <a:noFill/>
        </p:spPr>
        <p:txBody>
          <a:bodyPr wrap="square" rtlCol="0">
            <a:spAutoFit/>
          </a:bodyPr>
          <a:lstStyle/>
          <a:p>
            <a:r>
              <a:rPr lang="es-MX" sz="1200" dirty="0"/>
              <a:t>Hombres – 12.9 horas a cuidados (incluidos los pasivos) a la semana.</a:t>
            </a:r>
          </a:p>
        </p:txBody>
      </p:sp>
      <p:sp>
        <p:nvSpPr>
          <p:cNvPr id="5" name="CuadroTexto 4">
            <a:extLst>
              <a:ext uri="{FF2B5EF4-FFF2-40B4-BE49-F238E27FC236}">
                <a16:creationId xmlns:a16="http://schemas.microsoft.com/office/drawing/2014/main" id="{977BC153-A08C-D94E-A5BD-A247FC3E4C89}"/>
              </a:ext>
            </a:extLst>
          </p:cNvPr>
          <p:cNvSpPr txBox="1"/>
          <p:nvPr/>
        </p:nvSpPr>
        <p:spPr>
          <a:xfrm>
            <a:off x="4689520" y="2691406"/>
            <a:ext cx="1458617" cy="1785104"/>
          </a:xfrm>
          <a:prstGeom prst="rect">
            <a:avLst/>
          </a:prstGeom>
          <a:noFill/>
        </p:spPr>
        <p:txBody>
          <a:bodyPr wrap="square" rtlCol="0">
            <a:spAutoFit/>
          </a:bodyPr>
          <a:lstStyle/>
          <a:p>
            <a:r>
              <a:rPr lang="es-MX" sz="1100" b="1" dirty="0"/>
              <a:t>Mujeres -</a:t>
            </a:r>
            <a:r>
              <a:rPr lang="es-MX" sz="1100" dirty="0"/>
              <a:t> 12.2 hrs. por semana y28.4 con cuidados pasivos. </a:t>
            </a:r>
          </a:p>
          <a:p>
            <a:endParaRPr lang="es-MX" sz="1100" dirty="0"/>
          </a:p>
          <a:p>
            <a:r>
              <a:rPr lang="es-MX" sz="1100" b="1" dirty="0"/>
              <a:t>Hombres – </a:t>
            </a:r>
            <a:r>
              <a:rPr lang="es-MX" sz="1100" dirty="0"/>
              <a:t>6.7 y 16.3 horas a la semana en cuidados y en cuidados pasivos. </a:t>
            </a:r>
          </a:p>
        </p:txBody>
      </p:sp>
      <p:sp>
        <p:nvSpPr>
          <p:cNvPr id="6" name="CuadroTexto 5">
            <a:extLst>
              <a:ext uri="{FF2B5EF4-FFF2-40B4-BE49-F238E27FC236}">
                <a16:creationId xmlns:a16="http://schemas.microsoft.com/office/drawing/2014/main" id="{A67B5C9D-B44E-9243-A4AE-129F544B6835}"/>
              </a:ext>
            </a:extLst>
          </p:cNvPr>
          <p:cNvSpPr txBox="1"/>
          <p:nvPr/>
        </p:nvSpPr>
        <p:spPr>
          <a:xfrm>
            <a:off x="6381727" y="2725695"/>
            <a:ext cx="1573597" cy="1477328"/>
          </a:xfrm>
          <a:prstGeom prst="rect">
            <a:avLst/>
          </a:prstGeom>
          <a:noFill/>
        </p:spPr>
        <p:txBody>
          <a:bodyPr wrap="square" rtlCol="0">
            <a:spAutoFit/>
          </a:bodyPr>
          <a:lstStyle/>
          <a:p>
            <a:r>
              <a:rPr lang="es-MX" sz="1000" b="1" dirty="0"/>
              <a:t>2021-</a:t>
            </a:r>
            <a:r>
              <a:rPr lang="es-MX" sz="1000" dirty="0"/>
              <a:t> el 6.8 billones de pesos, lo que equivalió a 26.3 % del PIB nacional. </a:t>
            </a:r>
          </a:p>
          <a:p>
            <a:endParaRPr lang="es-MX" sz="1000" dirty="0"/>
          </a:p>
          <a:p>
            <a:r>
              <a:rPr lang="es-MX" sz="1000" dirty="0"/>
              <a:t>71, 524 pesos por su trabajo no remunerado en labores domésticas y </a:t>
            </a:r>
            <a:r>
              <a:rPr lang="es-MX" sz="1000" b="1" dirty="0"/>
              <a:t>de cuidados.</a:t>
            </a:r>
          </a:p>
        </p:txBody>
      </p:sp>
    </p:spTree>
    <p:extLst>
      <p:ext uri="{BB962C8B-B14F-4D97-AF65-F5344CB8AC3E}">
        <p14:creationId xmlns:p14="http://schemas.microsoft.com/office/powerpoint/2010/main" val="75831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500" fill="hold"/>
                                        <p:tgtEl>
                                          <p:spTgt spid="35"/>
                                        </p:tgtEl>
                                        <p:attrNameLst>
                                          <p:attrName>ppt_w</p:attrName>
                                        </p:attrNameLst>
                                      </p:cBhvr>
                                      <p:tavLst>
                                        <p:tav tm="0">
                                          <p:val>
                                            <p:fltVal val="0"/>
                                          </p:val>
                                        </p:tav>
                                        <p:tav tm="100000">
                                          <p:val>
                                            <p:strVal val="#ppt_w"/>
                                          </p:val>
                                        </p:tav>
                                      </p:tavLst>
                                    </p:anim>
                                    <p:anim calcmode="lin" valueType="num">
                                      <p:cBhvr>
                                        <p:cTn id="22" dur="500" fill="hold"/>
                                        <p:tgtEl>
                                          <p:spTgt spid="35"/>
                                        </p:tgtEl>
                                        <p:attrNameLst>
                                          <p:attrName>ppt_h</p:attrName>
                                        </p:attrNameLst>
                                      </p:cBhvr>
                                      <p:tavLst>
                                        <p:tav tm="0">
                                          <p:val>
                                            <p:fltVal val="0"/>
                                          </p:val>
                                        </p:tav>
                                        <p:tav tm="100000">
                                          <p:val>
                                            <p:strVal val="#ppt_h"/>
                                          </p:val>
                                        </p:tav>
                                      </p:tavLst>
                                    </p:anim>
                                    <p:animEffect transition="in" filter="fade">
                                      <p:cBhvr>
                                        <p:cTn id="23" dur="500"/>
                                        <p:tgtEl>
                                          <p:spTgt spid="35"/>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left)">
                                      <p:cBhvr>
                                        <p:cTn id="27" dur="500"/>
                                        <p:tgtEl>
                                          <p:spTgt spid="39"/>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500" fill="hold"/>
                                        <p:tgtEl>
                                          <p:spTgt spid="36"/>
                                        </p:tgtEl>
                                        <p:attrNameLst>
                                          <p:attrName>ppt_w</p:attrName>
                                        </p:attrNameLst>
                                      </p:cBhvr>
                                      <p:tavLst>
                                        <p:tav tm="0">
                                          <p:val>
                                            <p:fltVal val="0"/>
                                          </p:val>
                                        </p:tav>
                                        <p:tav tm="100000">
                                          <p:val>
                                            <p:strVal val="#ppt_w"/>
                                          </p:val>
                                        </p:tav>
                                      </p:tavLst>
                                    </p:anim>
                                    <p:anim calcmode="lin" valueType="num">
                                      <p:cBhvr>
                                        <p:cTn id="32" dur="500" fill="hold"/>
                                        <p:tgtEl>
                                          <p:spTgt spid="36"/>
                                        </p:tgtEl>
                                        <p:attrNameLst>
                                          <p:attrName>ppt_h</p:attrName>
                                        </p:attrNameLst>
                                      </p:cBhvr>
                                      <p:tavLst>
                                        <p:tav tm="0">
                                          <p:val>
                                            <p:fltVal val="0"/>
                                          </p:val>
                                        </p:tav>
                                        <p:tav tm="100000">
                                          <p:val>
                                            <p:strVal val="#ppt_h"/>
                                          </p:val>
                                        </p:tav>
                                      </p:tavLst>
                                    </p:anim>
                                    <p:animEffect transition="in" filter="fade">
                                      <p:cBhvr>
                                        <p:cTn id="33" dur="500"/>
                                        <p:tgtEl>
                                          <p:spTgt spid="36"/>
                                        </p:tgtEl>
                                      </p:cBhvr>
                                    </p:animEffect>
                                  </p:childTnLst>
                                </p:cTn>
                              </p:par>
                            </p:childTnLst>
                          </p:cTn>
                        </p:par>
                        <p:par>
                          <p:cTn id="34" fill="hold">
                            <p:stCondLst>
                              <p:cond delay="3000"/>
                            </p:stCondLst>
                            <p:childTnLst>
                              <p:par>
                                <p:cTn id="35" presetID="22" presetClass="entr" presetSubtype="1"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wipe(left)">
                                      <p:cBhvr>
                                        <p:cTn id="41" dur="500"/>
                                        <p:tgtEl>
                                          <p:spTgt spid="40"/>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up)">
                                      <p:cBhvr>
                                        <p:cTn id="51" dur="500"/>
                                        <p:tgtEl>
                                          <p:spTgt spid="31"/>
                                        </p:tgtEl>
                                      </p:cBhvr>
                                    </p:animEffect>
                                  </p:childTnLst>
                                </p:cTn>
                              </p:par>
                            </p:childTnLst>
                          </p:cTn>
                        </p:par>
                        <p:par>
                          <p:cTn id="52" fill="hold">
                            <p:stCondLst>
                              <p:cond delay="5000"/>
                            </p:stCondLst>
                            <p:childTnLst>
                              <p:par>
                                <p:cTn id="53" presetID="22" presetClass="entr" presetSubtype="1" fill="hold"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up)">
                                      <p:cBhvr>
                                        <p:cTn id="55" dur="500"/>
                                        <p:tgtEl>
                                          <p:spTgt spid="42"/>
                                        </p:tgtEl>
                                      </p:cBhvr>
                                    </p:animEffect>
                                  </p:childTnLst>
                                </p:cTn>
                              </p:par>
                            </p:childTnLst>
                          </p:cTn>
                        </p:par>
                        <p:par>
                          <p:cTn id="56" fill="hold">
                            <p:stCondLst>
                              <p:cond delay="5500"/>
                            </p:stCondLst>
                            <p:childTnLst>
                              <p:par>
                                <p:cTn id="57" presetID="22" presetClass="entr" presetSubtype="8" fill="hold"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26"/>
          <p:cNvSpPr/>
          <p:nvPr/>
        </p:nvSpPr>
        <p:spPr>
          <a:xfrm>
            <a:off x="0" y="0"/>
            <a:ext cx="143302" cy="1106584"/>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accent3"/>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defTabSz="2166938">
              <a:lnSpc>
                <a:spcPct val="90000"/>
              </a:lnSpc>
              <a:spcBef>
                <a:spcPct val="0"/>
              </a:spcBef>
              <a:spcAft>
                <a:spcPct val="35000"/>
              </a:spcAft>
            </a:pPr>
            <a:endParaRPr lang="en-US" sz="4875">
              <a:solidFill>
                <a:schemeClr val="bg1"/>
              </a:solidFill>
            </a:endParaRPr>
          </a:p>
        </p:txBody>
      </p:sp>
      <p:pic>
        <p:nvPicPr>
          <p:cNvPr id="3" name="Imagen 2">
            <a:extLst>
              <a:ext uri="{FF2B5EF4-FFF2-40B4-BE49-F238E27FC236}">
                <a16:creationId xmlns:a16="http://schemas.microsoft.com/office/drawing/2014/main" id="{D7A3D3E1-A0C1-6D49-9D5B-CB8E3623D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554" y="437852"/>
            <a:ext cx="8682446" cy="4267796"/>
          </a:xfrm>
          <a:prstGeom prst="rect">
            <a:avLst/>
          </a:prstGeom>
        </p:spPr>
      </p:pic>
    </p:spTree>
    <p:extLst>
      <p:ext uri="{BB962C8B-B14F-4D97-AF65-F5344CB8AC3E}">
        <p14:creationId xmlns:p14="http://schemas.microsoft.com/office/powerpoint/2010/main" val="205396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7">
            <a:extLst>
              <a:ext uri="{FF2B5EF4-FFF2-40B4-BE49-F238E27FC236}">
                <a16:creationId xmlns:a16="http://schemas.microsoft.com/office/drawing/2014/main" id="{D97E8AA2-8D02-4DA8-9D57-16873CCECBD4}"/>
              </a:ext>
            </a:extLst>
          </p:cNvPr>
          <p:cNvSpPr/>
          <p:nvPr/>
        </p:nvSpPr>
        <p:spPr>
          <a:xfrm>
            <a:off x="1" y="2221173"/>
            <a:ext cx="900752" cy="223908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3" name="Imagen 2">
            <a:extLst>
              <a:ext uri="{FF2B5EF4-FFF2-40B4-BE49-F238E27FC236}">
                <a16:creationId xmlns:a16="http://schemas.microsoft.com/office/drawing/2014/main" id="{49650B97-F910-6F41-AB74-8492BDA29C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8773"/>
            <a:ext cx="9144000" cy="4185954"/>
          </a:xfrm>
          <a:prstGeom prst="rect">
            <a:avLst/>
          </a:prstGeom>
        </p:spPr>
      </p:pic>
    </p:spTree>
    <p:extLst>
      <p:ext uri="{BB962C8B-B14F-4D97-AF65-F5344CB8AC3E}">
        <p14:creationId xmlns:p14="http://schemas.microsoft.com/office/powerpoint/2010/main" val="396233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3">
            <a:extLst>
              <a:ext uri="{FF2B5EF4-FFF2-40B4-BE49-F238E27FC236}">
                <a16:creationId xmlns:a16="http://schemas.microsoft.com/office/drawing/2014/main" id="{C9E78765-4457-24E7-231E-84E508E55B7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976" y="-547726"/>
            <a:ext cx="9188936" cy="6126723"/>
          </a:xfrm>
          <a:custGeom>
            <a:avLst/>
            <a:gdLst>
              <a:gd name="connsiteX0" fmla="*/ 0 w 2826328"/>
              <a:gd name="connsiteY0" fmla="*/ 0 h 1602125"/>
              <a:gd name="connsiteX1" fmla="*/ 2826328 w 2826328"/>
              <a:gd name="connsiteY1" fmla="*/ 0 h 1602125"/>
              <a:gd name="connsiteX2" fmla="*/ 2826328 w 2826328"/>
              <a:gd name="connsiteY2" fmla="*/ 1602125 h 1602125"/>
              <a:gd name="connsiteX3" fmla="*/ 0 w 2826328"/>
              <a:gd name="connsiteY3" fmla="*/ 1602125 h 1602125"/>
            </a:gdLst>
            <a:ahLst/>
            <a:cxnLst>
              <a:cxn ang="0">
                <a:pos x="connsiteX0" y="connsiteY0"/>
              </a:cxn>
              <a:cxn ang="0">
                <a:pos x="connsiteX1" y="connsiteY1"/>
              </a:cxn>
              <a:cxn ang="0">
                <a:pos x="connsiteX2" y="connsiteY2"/>
              </a:cxn>
              <a:cxn ang="0">
                <a:pos x="connsiteX3" y="connsiteY3"/>
              </a:cxn>
            </a:cxnLst>
            <a:rect l="l" t="t" r="r" b="b"/>
            <a:pathLst>
              <a:path w="2826328" h="1602125">
                <a:moveTo>
                  <a:pt x="0" y="0"/>
                </a:moveTo>
                <a:lnTo>
                  <a:pt x="2826328" y="0"/>
                </a:lnTo>
                <a:lnTo>
                  <a:pt x="2826328" y="1602125"/>
                </a:lnTo>
                <a:lnTo>
                  <a:pt x="0" y="1602125"/>
                </a:lnTo>
                <a:close/>
              </a:path>
            </a:pathLst>
          </a:custGeom>
          <a:solidFill>
            <a:schemeClr val="bg1">
              <a:lumMod val="95000"/>
            </a:schemeClr>
          </a:solidFill>
        </p:spPr>
      </p:pic>
      <p:sp>
        <p:nvSpPr>
          <p:cNvPr id="13" name="Rectangle 21">
            <a:extLst>
              <a:ext uri="{FF2B5EF4-FFF2-40B4-BE49-F238E27FC236}">
                <a16:creationId xmlns:a16="http://schemas.microsoft.com/office/drawing/2014/main" id="{37238C85-7D30-F5CB-8835-DE45729FD6C1}"/>
              </a:ext>
            </a:extLst>
          </p:cNvPr>
          <p:cNvSpPr/>
          <p:nvPr/>
        </p:nvSpPr>
        <p:spPr>
          <a:xfrm>
            <a:off x="0" y="-435497"/>
            <a:ext cx="9166468" cy="5578997"/>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 name="Rectangle: Rounded Corners 7">
            <a:extLst>
              <a:ext uri="{FF2B5EF4-FFF2-40B4-BE49-F238E27FC236}">
                <a16:creationId xmlns:a16="http://schemas.microsoft.com/office/drawing/2014/main" id="{A29B452E-C772-4AB0-BFA5-88BF384E3CED}"/>
              </a:ext>
            </a:extLst>
          </p:cNvPr>
          <p:cNvSpPr/>
          <p:nvPr/>
        </p:nvSpPr>
        <p:spPr>
          <a:xfrm>
            <a:off x="2123574" y="1337752"/>
            <a:ext cx="3457280" cy="1493438"/>
          </a:xfrm>
          <a:prstGeom prst="roundRect">
            <a:avLst>
              <a:gd name="adj" fmla="val 4832"/>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bg1"/>
                </a:solidFill>
              </a:rPr>
              <a:t>Hacia la construcción de las políticas públicas del cuidado</a:t>
            </a:r>
          </a:p>
          <a:p>
            <a:pPr algn="ctr"/>
            <a:endParaRPr lang="en-US" sz="2000" b="1" dirty="0">
              <a:solidFill>
                <a:schemeClr val="bg1"/>
              </a:solidFill>
            </a:endParaRPr>
          </a:p>
        </p:txBody>
      </p:sp>
      <p:sp>
        <p:nvSpPr>
          <p:cNvPr id="24" name="Rectangle 23">
            <a:extLst>
              <a:ext uri="{FF2B5EF4-FFF2-40B4-BE49-F238E27FC236}">
                <a16:creationId xmlns:a16="http://schemas.microsoft.com/office/drawing/2014/main" id="{A29B452E-C772-4AB0-BFA5-88BF384E3CED}"/>
              </a:ext>
            </a:extLst>
          </p:cNvPr>
          <p:cNvSpPr/>
          <p:nvPr/>
        </p:nvSpPr>
        <p:spPr>
          <a:xfrm>
            <a:off x="8669741" y="4708478"/>
            <a:ext cx="474258" cy="446474"/>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346768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9B452E-C772-4AB0-BFA5-88BF384E3CED}"/>
              </a:ext>
            </a:extLst>
          </p:cNvPr>
          <p:cNvSpPr/>
          <p:nvPr/>
        </p:nvSpPr>
        <p:spPr>
          <a:xfrm>
            <a:off x="1" y="0"/>
            <a:ext cx="475860" cy="514349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 name="Rectangle 27">
            <a:extLst>
              <a:ext uri="{FF2B5EF4-FFF2-40B4-BE49-F238E27FC236}">
                <a16:creationId xmlns:a16="http://schemas.microsoft.com/office/drawing/2014/main" id="{A29B452E-C772-4AB0-BFA5-88BF384E3CED}"/>
              </a:ext>
            </a:extLst>
          </p:cNvPr>
          <p:cNvSpPr/>
          <p:nvPr/>
        </p:nvSpPr>
        <p:spPr>
          <a:xfrm>
            <a:off x="8976816" y="3633716"/>
            <a:ext cx="167185" cy="8265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6" name="TextBox 15">
            <a:extLst>
              <a:ext uri="{FF2B5EF4-FFF2-40B4-BE49-F238E27FC236}">
                <a16:creationId xmlns:a16="http://schemas.microsoft.com/office/drawing/2014/main" id="{E9D11A60-5FE0-46BD-B965-FB5ABD2EC5B6}"/>
              </a:ext>
            </a:extLst>
          </p:cNvPr>
          <p:cNvSpPr txBox="1">
            <a:spLocks noChangeArrowheads="1"/>
          </p:cNvSpPr>
          <p:nvPr/>
        </p:nvSpPr>
        <p:spPr bwMode="auto">
          <a:xfrm>
            <a:off x="5044942" y="215754"/>
            <a:ext cx="363732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endParaRPr lang="es-ES" sz="1100" b="1" dirty="0">
              <a:solidFill>
                <a:schemeClr val="tx2"/>
              </a:solidFill>
              <a:latin typeface="Metropolis" panose="00000500000000000000" pitchFamily="50" charset="0"/>
              <a:ea typeface="Calibri" panose="020F0502020204030204" pitchFamily="34" charset="0"/>
              <a:cs typeface="Times New Roman" panose="02020603050405020304" pitchFamily="18" charset="0"/>
            </a:endParaRPr>
          </a:p>
          <a:p>
            <a:pPr algn="ctr"/>
            <a:endParaRPr lang="es-ES" sz="1100" b="1" dirty="0">
              <a:solidFill>
                <a:schemeClr val="tx2"/>
              </a:solidFill>
              <a:latin typeface="Metropolis" panose="00000500000000000000" pitchFamily="50"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B9225AB-2EF0-48E5-BC7D-CFA537171926}"/>
              </a:ext>
            </a:extLst>
          </p:cNvPr>
          <p:cNvSpPr txBox="1"/>
          <p:nvPr/>
        </p:nvSpPr>
        <p:spPr>
          <a:xfrm>
            <a:off x="863117" y="431197"/>
            <a:ext cx="3062251" cy="380104"/>
          </a:xfrm>
          <a:prstGeom prst="rect">
            <a:avLst/>
          </a:prstGeom>
          <a:noFill/>
        </p:spPr>
        <p:txBody>
          <a:bodyPr wrap="square" rtlCol="0">
            <a:spAutoFit/>
          </a:bodyPr>
          <a:lstStyle/>
          <a:p>
            <a:pPr marL="228600" lvl="0" indent="-228600" algn="just">
              <a:lnSpc>
                <a:spcPct val="107000"/>
              </a:lnSpc>
              <a:spcAft>
                <a:spcPts val="0"/>
              </a:spcAft>
              <a:buClr>
                <a:schemeClr val="accent4">
                  <a:lumMod val="75000"/>
                </a:schemeClr>
              </a:buClr>
              <a:buFont typeface="+mj-lt"/>
              <a:buAutoNum type="arabicPeriod"/>
            </a:pPr>
            <a:endParaRPr lang="es-ES" sz="900" dirty="0">
              <a:solidFill>
                <a:schemeClr val="tx2"/>
              </a:solidFill>
              <a:latin typeface="Metropolis" panose="00000500000000000000" pitchFamily="50" charset="0"/>
              <a:ea typeface="Calibri" panose="020F0502020204030204" pitchFamily="34" charset="0"/>
              <a:cs typeface="Times New Roman" panose="02020603050405020304" pitchFamily="18" charset="0"/>
            </a:endParaRPr>
          </a:p>
          <a:p>
            <a:pPr lvl="0" algn="just">
              <a:lnSpc>
                <a:spcPct val="107000"/>
              </a:lnSpc>
              <a:spcAft>
                <a:spcPts val="0"/>
              </a:spcAft>
              <a:buClr>
                <a:schemeClr val="accent4">
                  <a:lumMod val="75000"/>
                </a:schemeClr>
              </a:buClr>
            </a:pPr>
            <a:endParaRPr lang="es-ES" sz="900" dirty="0">
              <a:solidFill>
                <a:schemeClr val="tx2"/>
              </a:solidFill>
              <a:latin typeface="Metropolis" panose="00000500000000000000" pitchFamily="50" charset="0"/>
              <a:ea typeface="Calibri" panose="020F0502020204030204" pitchFamily="34" charset="0"/>
              <a:cs typeface="Times New Roman" panose="02020603050405020304" pitchFamily="18" charset="0"/>
            </a:endParaRPr>
          </a:p>
        </p:txBody>
      </p:sp>
      <p:sp>
        <p:nvSpPr>
          <p:cNvPr id="2" name="CuadroTexto 1">
            <a:extLst>
              <a:ext uri="{FF2B5EF4-FFF2-40B4-BE49-F238E27FC236}">
                <a16:creationId xmlns:a16="http://schemas.microsoft.com/office/drawing/2014/main" id="{74C99C9A-E170-1149-A2E8-106EA2B51DB6}"/>
              </a:ext>
            </a:extLst>
          </p:cNvPr>
          <p:cNvSpPr txBox="1"/>
          <p:nvPr/>
        </p:nvSpPr>
        <p:spPr>
          <a:xfrm>
            <a:off x="609600" y="646641"/>
            <a:ext cx="8413866" cy="3970318"/>
          </a:xfrm>
          <a:prstGeom prst="rect">
            <a:avLst/>
          </a:prstGeom>
          <a:noFill/>
        </p:spPr>
        <p:txBody>
          <a:bodyPr wrap="square" rtlCol="0">
            <a:spAutoFit/>
          </a:bodyPr>
          <a:lstStyle/>
          <a:p>
            <a:r>
              <a:rPr lang="es-MX" dirty="0"/>
              <a:t>2020 Crisis post COVID pone en evidencia la importancia del trabajo del cuidado y la carga al interior de las familias y entre estas hacia las mujeres.</a:t>
            </a:r>
          </a:p>
          <a:p>
            <a:endParaRPr lang="es-MX" dirty="0"/>
          </a:p>
          <a:p>
            <a:r>
              <a:rPr lang="es-MX" dirty="0"/>
              <a:t>Consenso de Santiago. (2020). </a:t>
            </a:r>
          </a:p>
          <a:p>
            <a:endParaRPr lang="es-MX" dirty="0"/>
          </a:p>
          <a:p>
            <a:pPr algn="just"/>
            <a:r>
              <a:rPr lang="es-MX" dirty="0"/>
              <a:t>Acceso a </a:t>
            </a:r>
            <a:r>
              <a:rPr lang="es-MX" b="1" dirty="0"/>
              <a:t>servicios</a:t>
            </a:r>
            <a:r>
              <a:rPr lang="es-MX" dirty="0"/>
              <a:t> de cuidado de calidad y la importancia de la corresponsabilidad tanto entre hombres y mujeres como entre el Estado, el mercado, las comunidades y las familias, así como la relevancia de promover la </a:t>
            </a:r>
            <a:r>
              <a:rPr lang="es-MX" b="1" dirty="0"/>
              <a:t>sostenibilidad financiera </a:t>
            </a:r>
            <a:r>
              <a:rPr lang="es-MX" dirty="0"/>
              <a:t>de las políticas públicas de cuidado orientadas a alcanzar la igualdad de género. Por otra parte, los acuerdos aprobados por los Gobiernos han destacado la importancia del papel del Estado, la imprescindible coordinación entre sus instituciones, así como entre los </a:t>
            </a:r>
            <a:r>
              <a:rPr lang="es-MX" b="1" dirty="0"/>
              <a:t>niveles nacional, subnacional y local, y el enfoque interseccional.</a:t>
            </a:r>
          </a:p>
          <a:p>
            <a:r>
              <a:rPr lang="es-MX" dirty="0"/>
              <a:t> </a:t>
            </a:r>
          </a:p>
        </p:txBody>
      </p:sp>
    </p:spTree>
    <p:extLst>
      <p:ext uri="{BB962C8B-B14F-4D97-AF65-F5344CB8AC3E}">
        <p14:creationId xmlns:p14="http://schemas.microsoft.com/office/powerpoint/2010/main" val="8928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down)">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nodePh="1">
                                  <p:stCondLst>
                                    <p:cond delay="0"/>
                                  </p:stCondLst>
                                  <p:endCondLst>
                                    <p:cond evt="begin" delay="0">
                                      <p:tn val="13"/>
                                    </p:cond>
                                  </p:end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childTnLst>
                          </p:cTn>
                        </p:par>
                        <p:par>
                          <p:cTn id="16" fill="hold">
                            <p:stCondLst>
                              <p:cond delay="1500"/>
                            </p:stCondLst>
                            <p:childTnLst>
                              <p:par>
                                <p:cTn id="17" presetID="22" presetClass="entr" presetSubtype="1" fill="hold" grpId="0" nodeType="afterEffect" nodePh="1">
                                  <p:stCondLst>
                                    <p:cond delay="0"/>
                                  </p:stCondLst>
                                  <p:endCondLst>
                                    <p:cond evt="begin" delay="0">
                                      <p:tn val="17"/>
                                    </p:cond>
                                  </p:endCondLst>
                                  <p:childTnLst>
                                    <p:set>
                                      <p:cBhvr>
                                        <p:cTn id="18" dur="1" fill="hold">
                                          <p:stCondLst>
                                            <p:cond delay="0"/>
                                          </p:stCondLst>
                                        </p:cTn>
                                        <p:tgtEl>
                                          <p:spTgt spid="29"/>
                                        </p:tgtEl>
                                        <p:attrNameLst>
                                          <p:attrName>style.visibility</p:attrName>
                                        </p:attrNameLst>
                                      </p:cBhvr>
                                      <p:to>
                                        <p:strVal val="visible"/>
                                      </p:to>
                                    </p:set>
                                    <p:animEffect transition="in" filter="wipe(up)">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8" grpId="0" animBg="1"/>
      <p:bldP spid="26"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9B452E-C772-4AB0-BFA5-88BF384E3CED}"/>
              </a:ext>
            </a:extLst>
          </p:cNvPr>
          <p:cNvSpPr/>
          <p:nvPr/>
        </p:nvSpPr>
        <p:spPr>
          <a:xfrm>
            <a:off x="1" y="0"/>
            <a:ext cx="475860" cy="514349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 name="Rectangle 27">
            <a:extLst>
              <a:ext uri="{FF2B5EF4-FFF2-40B4-BE49-F238E27FC236}">
                <a16:creationId xmlns:a16="http://schemas.microsoft.com/office/drawing/2014/main" id="{A29B452E-C772-4AB0-BFA5-88BF384E3CED}"/>
              </a:ext>
            </a:extLst>
          </p:cNvPr>
          <p:cNvSpPr/>
          <p:nvPr/>
        </p:nvSpPr>
        <p:spPr>
          <a:xfrm>
            <a:off x="8976816" y="3633716"/>
            <a:ext cx="167185" cy="8265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6" name="TextBox 15">
            <a:extLst>
              <a:ext uri="{FF2B5EF4-FFF2-40B4-BE49-F238E27FC236}">
                <a16:creationId xmlns:a16="http://schemas.microsoft.com/office/drawing/2014/main" id="{E9D11A60-5FE0-46BD-B965-FB5ABD2EC5B6}"/>
              </a:ext>
            </a:extLst>
          </p:cNvPr>
          <p:cNvSpPr txBox="1">
            <a:spLocks noChangeArrowheads="1"/>
          </p:cNvSpPr>
          <p:nvPr/>
        </p:nvSpPr>
        <p:spPr bwMode="auto">
          <a:xfrm>
            <a:off x="5044942" y="215754"/>
            <a:ext cx="363732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endParaRPr lang="es-ES" sz="1100" b="1" dirty="0">
              <a:solidFill>
                <a:schemeClr val="tx2"/>
              </a:solidFill>
              <a:latin typeface="Metropolis" panose="00000500000000000000" pitchFamily="50" charset="0"/>
              <a:ea typeface="Calibri" panose="020F0502020204030204" pitchFamily="34" charset="0"/>
              <a:cs typeface="Times New Roman" panose="02020603050405020304" pitchFamily="18" charset="0"/>
            </a:endParaRPr>
          </a:p>
          <a:p>
            <a:pPr algn="ctr"/>
            <a:endParaRPr lang="es-ES" sz="1100" b="1" dirty="0">
              <a:solidFill>
                <a:schemeClr val="tx2"/>
              </a:solidFill>
              <a:latin typeface="Metropolis" panose="00000500000000000000" pitchFamily="50"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B9225AB-2EF0-48E5-BC7D-CFA537171926}"/>
              </a:ext>
            </a:extLst>
          </p:cNvPr>
          <p:cNvSpPr txBox="1"/>
          <p:nvPr/>
        </p:nvSpPr>
        <p:spPr>
          <a:xfrm>
            <a:off x="863117" y="431197"/>
            <a:ext cx="3062251" cy="380104"/>
          </a:xfrm>
          <a:prstGeom prst="rect">
            <a:avLst/>
          </a:prstGeom>
          <a:noFill/>
        </p:spPr>
        <p:txBody>
          <a:bodyPr wrap="square" rtlCol="0">
            <a:spAutoFit/>
          </a:bodyPr>
          <a:lstStyle/>
          <a:p>
            <a:pPr marL="228600" lvl="0" indent="-228600" algn="just">
              <a:lnSpc>
                <a:spcPct val="107000"/>
              </a:lnSpc>
              <a:spcAft>
                <a:spcPts val="0"/>
              </a:spcAft>
              <a:buClr>
                <a:schemeClr val="accent4">
                  <a:lumMod val="75000"/>
                </a:schemeClr>
              </a:buClr>
              <a:buFont typeface="+mj-lt"/>
              <a:buAutoNum type="arabicPeriod"/>
            </a:pPr>
            <a:endParaRPr lang="es-ES" sz="900" dirty="0">
              <a:solidFill>
                <a:schemeClr val="tx2"/>
              </a:solidFill>
              <a:latin typeface="Metropolis" panose="00000500000000000000" pitchFamily="50" charset="0"/>
              <a:ea typeface="Calibri" panose="020F0502020204030204" pitchFamily="34" charset="0"/>
              <a:cs typeface="Times New Roman" panose="02020603050405020304" pitchFamily="18" charset="0"/>
            </a:endParaRPr>
          </a:p>
          <a:p>
            <a:pPr lvl="0" algn="just">
              <a:lnSpc>
                <a:spcPct val="107000"/>
              </a:lnSpc>
              <a:spcAft>
                <a:spcPts val="0"/>
              </a:spcAft>
              <a:buClr>
                <a:schemeClr val="accent4">
                  <a:lumMod val="75000"/>
                </a:schemeClr>
              </a:buClr>
            </a:pPr>
            <a:endParaRPr lang="es-ES" sz="900" dirty="0">
              <a:solidFill>
                <a:schemeClr val="tx2"/>
              </a:solidFill>
              <a:latin typeface="Metropolis" panose="00000500000000000000" pitchFamily="50" charset="0"/>
              <a:ea typeface="Calibri" panose="020F0502020204030204" pitchFamily="34" charset="0"/>
              <a:cs typeface="Times New Roman" panose="02020603050405020304" pitchFamily="18" charset="0"/>
            </a:endParaRPr>
          </a:p>
        </p:txBody>
      </p:sp>
      <p:sp>
        <p:nvSpPr>
          <p:cNvPr id="2" name="CuadroTexto 1">
            <a:extLst>
              <a:ext uri="{FF2B5EF4-FFF2-40B4-BE49-F238E27FC236}">
                <a16:creationId xmlns:a16="http://schemas.microsoft.com/office/drawing/2014/main" id="{74C99C9A-E170-1149-A2E8-106EA2B51DB6}"/>
              </a:ext>
            </a:extLst>
          </p:cNvPr>
          <p:cNvSpPr txBox="1"/>
          <p:nvPr/>
        </p:nvSpPr>
        <p:spPr>
          <a:xfrm>
            <a:off x="609600" y="646641"/>
            <a:ext cx="8413866" cy="4524315"/>
          </a:xfrm>
          <a:prstGeom prst="rect">
            <a:avLst/>
          </a:prstGeom>
          <a:noFill/>
        </p:spPr>
        <p:txBody>
          <a:bodyPr wrap="square" rtlCol="0">
            <a:spAutoFit/>
          </a:bodyPr>
          <a:lstStyle/>
          <a:p>
            <a:pPr algn="just"/>
            <a:r>
              <a:rPr lang="es-MX" dirty="0"/>
              <a:t>2021. Salida de las mujeres del mercado laboral formal. Retraso de 18 años. (CEPAL 2021) </a:t>
            </a:r>
          </a:p>
          <a:p>
            <a:pPr algn="just"/>
            <a:endParaRPr lang="es-MX" dirty="0"/>
          </a:p>
          <a:p>
            <a:pPr algn="just"/>
            <a:r>
              <a:rPr lang="es-MX" dirty="0"/>
              <a:t>Necesario establecer políticas que reviertan la (de por sí) existente desigualdad hacia la participación económica de las mujeres en el mercado formal (y consecuente generación de derechos.)</a:t>
            </a:r>
          </a:p>
          <a:p>
            <a:pPr algn="just"/>
            <a:endParaRPr lang="es-MX" dirty="0"/>
          </a:p>
          <a:p>
            <a:pPr algn="just"/>
            <a:r>
              <a:rPr lang="es-MX" dirty="0"/>
              <a:t>Plan Nacional de Cuidados 2021-2025 de Uruguay</a:t>
            </a:r>
          </a:p>
          <a:p>
            <a:pPr algn="just"/>
            <a:endParaRPr lang="es-MX" dirty="0"/>
          </a:p>
          <a:p>
            <a:pPr algn="just"/>
            <a:r>
              <a:rPr lang="es-MX" dirty="0"/>
              <a:t>Proyecto de Ley “Cuidar en Igualdad”, Argentina 2022.</a:t>
            </a:r>
          </a:p>
          <a:p>
            <a:pPr algn="just"/>
            <a:endParaRPr lang="es-MX" dirty="0"/>
          </a:p>
          <a:p>
            <a:pPr algn="just"/>
            <a:r>
              <a:rPr lang="es-MX" dirty="0"/>
              <a:t>Minuta de reforma constitucional de la Constitución Política de los Estados Unidos Mexicanos sobre derecho al cuidado (nov. 2020). </a:t>
            </a:r>
          </a:p>
          <a:p>
            <a:endParaRPr lang="es-MX" dirty="0"/>
          </a:p>
          <a:p>
            <a:endParaRPr lang="es-MX" dirty="0"/>
          </a:p>
          <a:p>
            <a:r>
              <a:rPr lang="es-MX" dirty="0"/>
              <a:t> </a:t>
            </a:r>
          </a:p>
        </p:txBody>
      </p:sp>
    </p:spTree>
    <p:extLst>
      <p:ext uri="{BB962C8B-B14F-4D97-AF65-F5344CB8AC3E}">
        <p14:creationId xmlns:p14="http://schemas.microsoft.com/office/powerpoint/2010/main" val="405894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down)">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nodePh="1">
                                  <p:stCondLst>
                                    <p:cond delay="0"/>
                                  </p:stCondLst>
                                  <p:endCondLst>
                                    <p:cond evt="begin" delay="0">
                                      <p:tn val="13"/>
                                    </p:cond>
                                  </p:end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childTnLst>
                          </p:cTn>
                        </p:par>
                        <p:par>
                          <p:cTn id="16" fill="hold">
                            <p:stCondLst>
                              <p:cond delay="1500"/>
                            </p:stCondLst>
                            <p:childTnLst>
                              <p:par>
                                <p:cTn id="17" presetID="22" presetClass="entr" presetSubtype="1" fill="hold" grpId="0" nodeType="afterEffect" nodePh="1">
                                  <p:stCondLst>
                                    <p:cond delay="0"/>
                                  </p:stCondLst>
                                  <p:endCondLst>
                                    <p:cond evt="begin" delay="0">
                                      <p:tn val="17"/>
                                    </p:cond>
                                  </p:endCondLst>
                                  <p:childTnLst>
                                    <p:set>
                                      <p:cBhvr>
                                        <p:cTn id="18" dur="1" fill="hold">
                                          <p:stCondLst>
                                            <p:cond delay="0"/>
                                          </p:stCondLst>
                                        </p:cTn>
                                        <p:tgtEl>
                                          <p:spTgt spid="29"/>
                                        </p:tgtEl>
                                        <p:attrNameLst>
                                          <p:attrName>style.visibility</p:attrName>
                                        </p:attrNameLst>
                                      </p:cBhvr>
                                      <p:to>
                                        <p:strVal val="visible"/>
                                      </p:to>
                                    </p:set>
                                    <p:animEffect transition="in" filter="wipe(up)">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8" grpId="0" animBg="1"/>
      <p:bldP spid="26"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3F0F61A-DC51-254B-9BCC-46BD3AD14B3A}"/>
              </a:ext>
            </a:extLst>
          </p:cNvPr>
          <p:cNvSpPr txBox="1"/>
          <p:nvPr/>
        </p:nvSpPr>
        <p:spPr>
          <a:xfrm>
            <a:off x="1471748" y="914400"/>
            <a:ext cx="6331131" cy="3970318"/>
          </a:xfrm>
          <a:prstGeom prst="rect">
            <a:avLst/>
          </a:prstGeom>
          <a:noFill/>
        </p:spPr>
        <p:txBody>
          <a:bodyPr wrap="square" rtlCol="0">
            <a:spAutoFit/>
          </a:bodyPr>
          <a:lstStyle/>
          <a:p>
            <a:r>
              <a:rPr lang="es-MX" b="1" dirty="0"/>
              <a:t>Minuta de reforma constitucional</a:t>
            </a:r>
          </a:p>
          <a:p>
            <a:endParaRPr lang="es-MX" dirty="0"/>
          </a:p>
          <a:p>
            <a:pPr algn="just"/>
            <a:r>
              <a:rPr lang="es-MX" dirty="0"/>
              <a:t>Elevar a rango constitucional el derecho de la niñez a tener, de parte del Estado mexicano, atención y servicios de cuidados. </a:t>
            </a:r>
          </a:p>
          <a:p>
            <a:pPr algn="just"/>
            <a:endParaRPr lang="es-MX" dirty="0"/>
          </a:p>
          <a:p>
            <a:pPr algn="just"/>
            <a:r>
              <a:rPr lang="es-MX" dirty="0"/>
              <a:t>Que toda persona tenga el derecho al cuidado digno que sustente su vida y le otorgue los elementos materiales y simbólicos para vivir en sociedad a lo largo de toda su vida, así como a cuidar. </a:t>
            </a:r>
          </a:p>
          <a:p>
            <a:pPr algn="just"/>
            <a:endParaRPr lang="es-MX" dirty="0"/>
          </a:p>
          <a:p>
            <a:pPr algn="just"/>
            <a:r>
              <a:rPr lang="es-MX" dirty="0"/>
              <a:t>Que el Congreso de la Unión tenga la facultad para legislar una ley general en materia del Sistema Nacional de Cuidados.</a:t>
            </a:r>
          </a:p>
        </p:txBody>
      </p:sp>
    </p:spTree>
    <p:extLst>
      <p:ext uri="{BB962C8B-B14F-4D97-AF65-F5344CB8AC3E}">
        <p14:creationId xmlns:p14="http://schemas.microsoft.com/office/powerpoint/2010/main" val="1271181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9B452E-C772-4AB0-BFA5-88BF384E3CED}"/>
              </a:ext>
            </a:extLst>
          </p:cNvPr>
          <p:cNvSpPr/>
          <p:nvPr/>
        </p:nvSpPr>
        <p:spPr>
          <a:xfrm>
            <a:off x="1" y="0"/>
            <a:ext cx="475860" cy="514349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 name="Rectangle 27">
            <a:extLst>
              <a:ext uri="{FF2B5EF4-FFF2-40B4-BE49-F238E27FC236}">
                <a16:creationId xmlns:a16="http://schemas.microsoft.com/office/drawing/2014/main" id="{A29B452E-C772-4AB0-BFA5-88BF384E3CED}"/>
              </a:ext>
            </a:extLst>
          </p:cNvPr>
          <p:cNvSpPr/>
          <p:nvPr/>
        </p:nvSpPr>
        <p:spPr>
          <a:xfrm>
            <a:off x="8976816" y="3633716"/>
            <a:ext cx="167185" cy="8265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6" name="TextBox 15">
            <a:extLst>
              <a:ext uri="{FF2B5EF4-FFF2-40B4-BE49-F238E27FC236}">
                <a16:creationId xmlns:a16="http://schemas.microsoft.com/office/drawing/2014/main" id="{E9D11A60-5FE0-46BD-B965-FB5ABD2EC5B6}"/>
              </a:ext>
            </a:extLst>
          </p:cNvPr>
          <p:cNvSpPr txBox="1">
            <a:spLocks noChangeArrowheads="1"/>
          </p:cNvSpPr>
          <p:nvPr/>
        </p:nvSpPr>
        <p:spPr bwMode="auto">
          <a:xfrm>
            <a:off x="5044942" y="215754"/>
            <a:ext cx="363732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endParaRPr lang="es-ES" sz="1100" b="1" dirty="0">
              <a:solidFill>
                <a:schemeClr val="tx2"/>
              </a:solidFill>
              <a:latin typeface="Metropolis" panose="00000500000000000000" pitchFamily="50" charset="0"/>
              <a:ea typeface="Calibri" panose="020F0502020204030204" pitchFamily="34" charset="0"/>
              <a:cs typeface="Times New Roman" panose="02020603050405020304" pitchFamily="18" charset="0"/>
            </a:endParaRPr>
          </a:p>
          <a:p>
            <a:pPr algn="ctr"/>
            <a:endParaRPr lang="es-ES" sz="1100" b="1" dirty="0">
              <a:solidFill>
                <a:schemeClr val="tx2"/>
              </a:solidFill>
              <a:latin typeface="Metropolis" panose="00000500000000000000" pitchFamily="50"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B9225AB-2EF0-48E5-BC7D-CFA537171926}"/>
              </a:ext>
            </a:extLst>
          </p:cNvPr>
          <p:cNvSpPr txBox="1"/>
          <p:nvPr/>
        </p:nvSpPr>
        <p:spPr>
          <a:xfrm>
            <a:off x="863117" y="431197"/>
            <a:ext cx="3062251" cy="380104"/>
          </a:xfrm>
          <a:prstGeom prst="rect">
            <a:avLst/>
          </a:prstGeom>
          <a:noFill/>
        </p:spPr>
        <p:txBody>
          <a:bodyPr wrap="square" rtlCol="0">
            <a:spAutoFit/>
          </a:bodyPr>
          <a:lstStyle/>
          <a:p>
            <a:pPr marL="228600" lvl="0" indent="-228600" algn="just">
              <a:lnSpc>
                <a:spcPct val="107000"/>
              </a:lnSpc>
              <a:spcAft>
                <a:spcPts val="0"/>
              </a:spcAft>
              <a:buClr>
                <a:schemeClr val="accent4">
                  <a:lumMod val="75000"/>
                </a:schemeClr>
              </a:buClr>
              <a:buFont typeface="+mj-lt"/>
              <a:buAutoNum type="arabicPeriod"/>
            </a:pPr>
            <a:endParaRPr lang="es-ES" sz="900" dirty="0">
              <a:solidFill>
                <a:schemeClr val="tx2"/>
              </a:solidFill>
              <a:latin typeface="Metropolis" panose="00000500000000000000" pitchFamily="50" charset="0"/>
              <a:ea typeface="Calibri" panose="020F0502020204030204" pitchFamily="34" charset="0"/>
              <a:cs typeface="Times New Roman" panose="02020603050405020304" pitchFamily="18" charset="0"/>
            </a:endParaRPr>
          </a:p>
          <a:p>
            <a:pPr lvl="0" algn="just">
              <a:lnSpc>
                <a:spcPct val="107000"/>
              </a:lnSpc>
              <a:spcAft>
                <a:spcPts val="0"/>
              </a:spcAft>
              <a:buClr>
                <a:schemeClr val="accent4">
                  <a:lumMod val="75000"/>
                </a:schemeClr>
              </a:buClr>
            </a:pPr>
            <a:endParaRPr lang="es-ES" sz="900" dirty="0">
              <a:solidFill>
                <a:schemeClr val="tx2"/>
              </a:solidFill>
              <a:latin typeface="Metropolis" panose="00000500000000000000" pitchFamily="50" charset="0"/>
              <a:ea typeface="Calibri" panose="020F0502020204030204" pitchFamily="34" charset="0"/>
              <a:cs typeface="Times New Roman" panose="02020603050405020304" pitchFamily="18" charset="0"/>
            </a:endParaRPr>
          </a:p>
        </p:txBody>
      </p:sp>
      <p:sp>
        <p:nvSpPr>
          <p:cNvPr id="2" name="CuadroTexto 1">
            <a:extLst>
              <a:ext uri="{FF2B5EF4-FFF2-40B4-BE49-F238E27FC236}">
                <a16:creationId xmlns:a16="http://schemas.microsoft.com/office/drawing/2014/main" id="{74C99C9A-E170-1149-A2E8-106EA2B51DB6}"/>
              </a:ext>
            </a:extLst>
          </p:cNvPr>
          <p:cNvSpPr txBox="1"/>
          <p:nvPr/>
        </p:nvSpPr>
        <p:spPr>
          <a:xfrm>
            <a:off x="562950" y="222531"/>
            <a:ext cx="8413866" cy="923330"/>
          </a:xfrm>
          <a:prstGeom prst="rect">
            <a:avLst/>
          </a:prstGeom>
          <a:noFill/>
        </p:spPr>
        <p:txBody>
          <a:bodyPr wrap="square" rtlCol="0">
            <a:spAutoFit/>
          </a:bodyPr>
          <a:lstStyle/>
          <a:p>
            <a:r>
              <a:rPr lang="es-MX" b="1" dirty="0">
                <a:solidFill>
                  <a:schemeClr val="accent5">
                    <a:lumMod val="75000"/>
                  </a:schemeClr>
                </a:solidFill>
              </a:rPr>
              <a:t>Mapa de cuidados de </a:t>
            </a:r>
            <a:r>
              <a:rPr lang="es-MX" b="1">
                <a:solidFill>
                  <a:schemeClr val="accent5">
                    <a:lumMod val="75000"/>
                  </a:schemeClr>
                </a:solidFill>
              </a:rPr>
              <a:t>México (2023)</a:t>
            </a:r>
            <a:endParaRPr lang="es-MX" b="1" dirty="0">
              <a:solidFill>
                <a:schemeClr val="accent5">
                  <a:lumMod val="75000"/>
                </a:schemeClr>
              </a:solidFill>
            </a:endParaRPr>
          </a:p>
          <a:p>
            <a:endParaRPr lang="es-MX" dirty="0"/>
          </a:p>
          <a:p>
            <a:r>
              <a:rPr lang="es-MX" dirty="0"/>
              <a:t>https://mapadecuidados.inmujeres.gob.mx/</a:t>
            </a:r>
          </a:p>
        </p:txBody>
      </p:sp>
      <p:pic>
        <p:nvPicPr>
          <p:cNvPr id="4" name="Imagen 3">
            <a:extLst>
              <a:ext uri="{FF2B5EF4-FFF2-40B4-BE49-F238E27FC236}">
                <a16:creationId xmlns:a16="http://schemas.microsoft.com/office/drawing/2014/main" id="{E19FA68E-D9F0-ED4D-A576-F9DDF36AD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493" y="1354527"/>
            <a:ext cx="7640524" cy="3243663"/>
          </a:xfrm>
          <a:prstGeom prst="rect">
            <a:avLst/>
          </a:prstGeom>
        </p:spPr>
      </p:pic>
    </p:spTree>
    <p:extLst>
      <p:ext uri="{BB962C8B-B14F-4D97-AF65-F5344CB8AC3E}">
        <p14:creationId xmlns:p14="http://schemas.microsoft.com/office/powerpoint/2010/main" val="190350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down)">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nodePh="1">
                                  <p:stCondLst>
                                    <p:cond delay="0"/>
                                  </p:stCondLst>
                                  <p:endCondLst>
                                    <p:cond evt="begin" delay="0">
                                      <p:tn val="13"/>
                                    </p:cond>
                                  </p:end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childTnLst>
                          </p:cTn>
                        </p:par>
                        <p:par>
                          <p:cTn id="16" fill="hold">
                            <p:stCondLst>
                              <p:cond delay="1500"/>
                            </p:stCondLst>
                            <p:childTnLst>
                              <p:par>
                                <p:cTn id="17" presetID="22" presetClass="entr" presetSubtype="1" fill="hold" grpId="0" nodeType="afterEffect" nodePh="1">
                                  <p:stCondLst>
                                    <p:cond delay="0"/>
                                  </p:stCondLst>
                                  <p:endCondLst>
                                    <p:cond evt="begin" delay="0">
                                      <p:tn val="17"/>
                                    </p:cond>
                                  </p:endCondLst>
                                  <p:childTnLst>
                                    <p:set>
                                      <p:cBhvr>
                                        <p:cTn id="18" dur="1" fill="hold">
                                          <p:stCondLst>
                                            <p:cond delay="0"/>
                                          </p:stCondLst>
                                        </p:cTn>
                                        <p:tgtEl>
                                          <p:spTgt spid="29"/>
                                        </p:tgtEl>
                                        <p:attrNameLst>
                                          <p:attrName>style.visibility</p:attrName>
                                        </p:attrNameLst>
                                      </p:cBhvr>
                                      <p:to>
                                        <p:strVal val="visible"/>
                                      </p:to>
                                    </p:set>
                                    <p:animEffect transition="in" filter="wipe(up)">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8" grpId="0" animBg="1"/>
      <p:bldP spid="26"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9B452E-C772-4AB0-BFA5-88BF384E3CED}"/>
              </a:ext>
            </a:extLst>
          </p:cNvPr>
          <p:cNvSpPr/>
          <p:nvPr/>
        </p:nvSpPr>
        <p:spPr>
          <a:xfrm>
            <a:off x="1" y="2221173"/>
            <a:ext cx="900752" cy="223908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 name="Rectangle 27">
            <a:extLst>
              <a:ext uri="{FF2B5EF4-FFF2-40B4-BE49-F238E27FC236}">
                <a16:creationId xmlns:a16="http://schemas.microsoft.com/office/drawing/2014/main" id="{A29B452E-C772-4AB0-BFA5-88BF384E3CED}"/>
              </a:ext>
            </a:extLst>
          </p:cNvPr>
          <p:cNvSpPr/>
          <p:nvPr/>
        </p:nvSpPr>
        <p:spPr>
          <a:xfrm>
            <a:off x="8976816" y="3633716"/>
            <a:ext cx="167185" cy="8265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CuadroTexto 1">
            <a:extLst>
              <a:ext uri="{FF2B5EF4-FFF2-40B4-BE49-F238E27FC236}">
                <a16:creationId xmlns:a16="http://schemas.microsoft.com/office/drawing/2014/main" id="{279934A6-B81E-45B0-B99B-80AA5C750E76}"/>
              </a:ext>
            </a:extLst>
          </p:cNvPr>
          <p:cNvSpPr txBox="1"/>
          <p:nvPr/>
        </p:nvSpPr>
        <p:spPr>
          <a:xfrm>
            <a:off x="1179577" y="365761"/>
            <a:ext cx="6537960" cy="2339102"/>
          </a:xfrm>
          <a:prstGeom prst="rect">
            <a:avLst/>
          </a:prstGeom>
          <a:noFill/>
        </p:spPr>
        <p:txBody>
          <a:bodyPr wrap="square" rtlCol="0">
            <a:spAutoFit/>
          </a:bodyPr>
          <a:lstStyle/>
          <a:p>
            <a:r>
              <a:rPr lang="es-MX" sz="1600" b="1" dirty="0"/>
              <a:t>Contenido</a:t>
            </a:r>
          </a:p>
          <a:p>
            <a:endParaRPr lang="es-MX" sz="1600" dirty="0"/>
          </a:p>
          <a:p>
            <a:r>
              <a:rPr lang="es-MX" sz="1600" dirty="0"/>
              <a:t>Conceptualización del derecho al cuidado.</a:t>
            </a:r>
          </a:p>
          <a:p>
            <a:endParaRPr lang="es-MX" sz="1600" dirty="0"/>
          </a:p>
          <a:p>
            <a:r>
              <a:rPr lang="es-MX" sz="1600" dirty="0"/>
              <a:t>La importancia del tiempo. Tiempo destinado a cuidados, tiempo para otras actividades. </a:t>
            </a:r>
          </a:p>
          <a:p>
            <a:endParaRPr lang="es-MX" sz="1600" dirty="0"/>
          </a:p>
          <a:p>
            <a:r>
              <a:rPr lang="es-MX" sz="1600" dirty="0"/>
              <a:t>Hacia las políticas públicas del cuidado de las personas.</a:t>
            </a:r>
          </a:p>
          <a:p>
            <a:endParaRPr lang="es-MX" dirty="0"/>
          </a:p>
        </p:txBody>
      </p:sp>
    </p:spTree>
    <p:extLst>
      <p:ext uri="{BB962C8B-B14F-4D97-AF65-F5344CB8AC3E}">
        <p14:creationId xmlns:p14="http://schemas.microsoft.com/office/powerpoint/2010/main" val="323810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down)">
                                      <p:cBhvr>
                                        <p:cTn id="1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3">
            <a:extLst>
              <a:ext uri="{FF2B5EF4-FFF2-40B4-BE49-F238E27FC236}">
                <a16:creationId xmlns:a16="http://schemas.microsoft.com/office/drawing/2014/main" id="{C9E78765-4457-24E7-231E-84E508E55B7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976" y="-547726"/>
            <a:ext cx="9188936" cy="6126723"/>
          </a:xfrm>
          <a:custGeom>
            <a:avLst/>
            <a:gdLst>
              <a:gd name="connsiteX0" fmla="*/ 0 w 2826328"/>
              <a:gd name="connsiteY0" fmla="*/ 0 h 1602125"/>
              <a:gd name="connsiteX1" fmla="*/ 2826328 w 2826328"/>
              <a:gd name="connsiteY1" fmla="*/ 0 h 1602125"/>
              <a:gd name="connsiteX2" fmla="*/ 2826328 w 2826328"/>
              <a:gd name="connsiteY2" fmla="*/ 1602125 h 1602125"/>
              <a:gd name="connsiteX3" fmla="*/ 0 w 2826328"/>
              <a:gd name="connsiteY3" fmla="*/ 1602125 h 1602125"/>
            </a:gdLst>
            <a:ahLst/>
            <a:cxnLst>
              <a:cxn ang="0">
                <a:pos x="connsiteX0" y="connsiteY0"/>
              </a:cxn>
              <a:cxn ang="0">
                <a:pos x="connsiteX1" y="connsiteY1"/>
              </a:cxn>
              <a:cxn ang="0">
                <a:pos x="connsiteX2" y="connsiteY2"/>
              </a:cxn>
              <a:cxn ang="0">
                <a:pos x="connsiteX3" y="connsiteY3"/>
              </a:cxn>
            </a:cxnLst>
            <a:rect l="l" t="t" r="r" b="b"/>
            <a:pathLst>
              <a:path w="2826328" h="1602125">
                <a:moveTo>
                  <a:pt x="0" y="0"/>
                </a:moveTo>
                <a:lnTo>
                  <a:pt x="2826328" y="0"/>
                </a:lnTo>
                <a:lnTo>
                  <a:pt x="2826328" y="1602125"/>
                </a:lnTo>
                <a:lnTo>
                  <a:pt x="0" y="1602125"/>
                </a:lnTo>
                <a:close/>
              </a:path>
            </a:pathLst>
          </a:custGeom>
          <a:solidFill>
            <a:schemeClr val="bg1">
              <a:lumMod val="95000"/>
            </a:schemeClr>
          </a:solidFill>
        </p:spPr>
      </p:pic>
      <p:sp>
        <p:nvSpPr>
          <p:cNvPr id="13" name="Rectangle 21">
            <a:extLst>
              <a:ext uri="{FF2B5EF4-FFF2-40B4-BE49-F238E27FC236}">
                <a16:creationId xmlns:a16="http://schemas.microsoft.com/office/drawing/2014/main" id="{37238C85-7D30-F5CB-8835-DE45729FD6C1}"/>
              </a:ext>
            </a:extLst>
          </p:cNvPr>
          <p:cNvSpPr/>
          <p:nvPr/>
        </p:nvSpPr>
        <p:spPr>
          <a:xfrm>
            <a:off x="0" y="-435497"/>
            <a:ext cx="9166468" cy="5578997"/>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 name="Rectangle: Rounded Corners 7">
            <a:extLst>
              <a:ext uri="{FF2B5EF4-FFF2-40B4-BE49-F238E27FC236}">
                <a16:creationId xmlns:a16="http://schemas.microsoft.com/office/drawing/2014/main" id="{A29B452E-C772-4AB0-BFA5-88BF384E3CED}"/>
              </a:ext>
            </a:extLst>
          </p:cNvPr>
          <p:cNvSpPr/>
          <p:nvPr/>
        </p:nvSpPr>
        <p:spPr>
          <a:xfrm>
            <a:off x="2123574" y="1337752"/>
            <a:ext cx="3457280" cy="1493438"/>
          </a:xfrm>
          <a:prstGeom prst="roundRect">
            <a:avLst>
              <a:gd name="adj" fmla="val 4832"/>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bg1"/>
                </a:solidFill>
              </a:rPr>
              <a:t>Las políticas públicas del cuidado en la Ciudad de México</a:t>
            </a:r>
            <a:endParaRPr lang="en-US" sz="2000" b="1" dirty="0">
              <a:solidFill>
                <a:schemeClr val="bg1"/>
              </a:solidFill>
            </a:endParaRPr>
          </a:p>
        </p:txBody>
      </p:sp>
      <p:sp>
        <p:nvSpPr>
          <p:cNvPr id="24" name="Rectangle 23">
            <a:extLst>
              <a:ext uri="{FF2B5EF4-FFF2-40B4-BE49-F238E27FC236}">
                <a16:creationId xmlns:a16="http://schemas.microsoft.com/office/drawing/2014/main" id="{A29B452E-C772-4AB0-BFA5-88BF384E3CED}"/>
              </a:ext>
            </a:extLst>
          </p:cNvPr>
          <p:cNvSpPr/>
          <p:nvPr/>
        </p:nvSpPr>
        <p:spPr>
          <a:xfrm>
            <a:off x="8669741" y="4708478"/>
            <a:ext cx="474258" cy="446474"/>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110108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0F704A-4439-B14C-9A76-E0C734A7F5EC}"/>
              </a:ext>
            </a:extLst>
          </p:cNvPr>
          <p:cNvSpPr txBox="1"/>
          <p:nvPr/>
        </p:nvSpPr>
        <p:spPr>
          <a:xfrm>
            <a:off x="3467791" y="949234"/>
            <a:ext cx="5023066" cy="3754874"/>
          </a:xfrm>
          <a:prstGeom prst="rect">
            <a:avLst/>
          </a:prstGeom>
          <a:noFill/>
        </p:spPr>
        <p:txBody>
          <a:bodyPr wrap="square" rtlCol="0">
            <a:spAutoFit/>
          </a:bodyPr>
          <a:lstStyle/>
          <a:p>
            <a:r>
              <a:rPr lang="es-MX" sz="1400" dirty="0"/>
              <a:t>Cuidado de niñas y niños en las primeras etapas de la vida.</a:t>
            </a:r>
          </a:p>
          <a:p>
            <a:endParaRPr lang="es-MX" sz="1400" dirty="0"/>
          </a:p>
          <a:p>
            <a:r>
              <a:rPr lang="es-MX" sz="1400" dirty="0"/>
              <a:t>Estancias infantiles. </a:t>
            </a:r>
          </a:p>
          <a:p>
            <a:endParaRPr lang="es-MX" sz="1400" dirty="0"/>
          </a:p>
          <a:p>
            <a:r>
              <a:rPr lang="es-MX" sz="1400" dirty="0"/>
              <a:t>Cuidado de personas adultas y personas con discapacidad, </a:t>
            </a:r>
          </a:p>
          <a:p>
            <a:endParaRPr lang="es-MX" sz="1400" dirty="0"/>
          </a:p>
          <a:p>
            <a:r>
              <a:rPr lang="es-MX" sz="1400" dirty="0"/>
              <a:t>Entrega de apoyos a personas que cuidan a otras por motivos de edad o salud o que requieren de una atención profesional.</a:t>
            </a:r>
          </a:p>
          <a:p>
            <a:endParaRPr lang="es-MX" sz="1400" dirty="0"/>
          </a:p>
          <a:p>
            <a:r>
              <a:rPr lang="es-MX" sz="1400" dirty="0"/>
              <a:t>Formación de personas que brindan servicios de cuidado para personas mayores. </a:t>
            </a:r>
          </a:p>
          <a:p>
            <a:endParaRPr lang="es-MX" sz="1400" dirty="0"/>
          </a:p>
          <a:p>
            <a:r>
              <a:rPr lang="es-MX" sz="1400" dirty="0"/>
              <a:t>cuidados alternativos que brindan atención a niñas y mujeres con discapacidad sin cuidados familiares.</a:t>
            </a:r>
          </a:p>
        </p:txBody>
      </p:sp>
      <p:sp>
        <p:nvSpPr>
          <p:cNvPr id="4" name="CuadroTexto 3">
            <a:extLst>
              <a:ext uri="{FF2B5EF4-FFF2-40B4-BE49-F238E27FC236}">
                <a16:creationId xmlns:a16="http://schemas.microsoft.com/office/drawing/2014/main" id="{3BC5F85C-5EDD-1646-9154-90A2B790723C}"/>
              </a:ext>
            </a:extLst>
          </p:cNvPr>
          <p:cNvSpPr txBox="1"/>
          <p:nvPr/>
        </p:nvSpPr>
        <p:spPr>
          <a:xfrm>
            <a:off x="2987041" y="304800"/>
            <a:ext cx="5616364" cy="646331"/>
          </a:xfrm>
          <a:prstGeom prst="rect">
            <a:avLst/>
          </a:prstGeom>
          <a:noFill/>
        </p:spPr>
        <p:txBody>
          <a:bodyPr wrap="square" rtlCol="0">
            <a:spAutoFit/>
          </a:bodyPr>
          <a:lstStyle/>
          <a:p>
            <a:r>
              <a:rPr lang="es-MX" dirty="0"/>
              <a:t>Políticas existentes en CDMX, aún sin Sistema de Cuidados</a:t>
            </a:r>
          </a:p>
        </p:txBody>
      </p:sp>
    </p:spTree>
    <p:extLst>
      <p:ext uri="{BB962C8B-B14F-4D97-AF65-F5344CB8AC3E}">
        <p14:creationId xmlns:p14="http://schemas.microsoft.com/office/powerpoint/2010/main" val="4215256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401F68B-E76B-5B43-AA08-0C6FD4457B47}"/>
              </a:ext>
            </a:extLst>
          </p:cNvPr>
          <p:cNvSpPr txBox="1"/>
          <p:nvPr/>
        </p:nvSpPr>
        <p:spPr>
          <a:xfrm flipH="1">
            <a:off x="6357258" y="287383"/>
            <a:ext cx="1410788" cy="2308324"/>
          </a:xfrm>
          <a:prstGeom prst="rect">
            <a:avLst/>
          </a:prstGeom>
          <a:noFill/>
        </p:spPr>
        <p:txBody>
          <a:bodyPr wrap="square" rtlCol="0">
            <a:spAutoFit/>
          </a:bodyPr>
          <a:lstStyle/>
          <a:p>
            <a:r>
              <a:rPr lang="es-MX" dirty="0"/>
              <a:t>Ejes del Programa de Igualdad de la Ciudad de México</a:t>
            </a:r>
          </a:p>
          <a:p>
            <a:r>
              <a:rPr lang="es-MX" dirty="0"/>
              <a:t>2022</a:t>
            </a:r>
          </a:p>
        </p:txBody>
      </p:sp>
      <p:pic>
        <p:nvPicPr>
          <p:cNvPr id="3" name="Imagen 2">
            <a:extLst>
              <a:ext uri="{FF2B5EF4-FFF2-40B4-BE49-F238E27FC236}">
                <a16:creationId xmlns:a16="http://schemas.microsoft.com/office/drawing/2014/main" id="{3A9D549C-CF84-1041-B998-B9715D3065AA}"/>
              </a:ext>
            </a:extLst>
          </p:cNvPr>
          <p:cNvPicPr>
            <a:picLocks noChangeAspect="1"/>
          </p:cNvPicPr>
          <p:nvPr/>
        </p:nvPicPr>
        <p:blipFill>
          <a:blip r:embed="rId2"/>
          <a:stretch>
            <a:fillRect/>
          </a:stretch>
        </p:blipFill>
        <p:spPr>
          <a:xfrm>
            <a:off x="0" y="687978"/>
            <a:ext cx="5660571" cy="4180114"/>
          </a:xfrm>
          <a:prstGeom prst="rect">
            <a:avLst/>
          </a:prstGeom>
        </p:spPr>
      </p:pic>
    </p:spTree>
    <p:extLst>
      <p:ext uri="{BB962C8B-B14F-4D97-AF65-F5344CB8AC3E}">
        <p14:creationId xmlns:p14="http://schemas.microsoft.com/office/powerpoint/2010/main" val="246646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35"/>
          <p:cNvSpPr/>
          <p:nvPr/>
        </p:nvSpPr>
        <p:spPr>
          <a:xfrm>
            <a:off x="3695125" y="2579427"/>
            <a:ext cx="112595" cy="2564073"/>
          </a:xfrm>
          <a:custGeom>
            <a:avLst/>
            <a:gdLst>
              <a:gd name="connsiteX0" fmla="*/ 0 w 2133601"/>
              <a:gd name="connsiteY0" fmla="*/ 0 h 2167894"/>
              <a:gd name="connsiteX1" fmla="*/ 2133601 w 2133601"/>
              <a:gd name="connsiteY1" fmla="*/ 0 h 2167894"/>
              <a:gd name="connsiteX2" fmla="*/ 2133601 w 2133601"/>
              <a:gd name="connsiteY2" fmla="*/ 2167894 h 2167894"/>
              <a:gd name="connsiteX3" fmla="*/ 0 w 2133601"/>
              <a:gd name="connsiteY3" fmla="*/ 2167894 h 2167894"/>
            </a:gdLst>
            <a:ahLst/>
            <a:cxnLst>
              <a:cxn ang="0">
                <a:pos x="connsiteX0" y="connsiteY0"/>
              </a:cxn>
              <a:cxn ang="0">
                <a:pos x="connsiteX1" y="connsiteY1"/>
              </a:cxn>
              <a:cxn ang="0">
                <a:pos x="connsiteX2" y="connsiteY2"/>
              </a:cxn>
              <a:cxn ang="0">
                <a:pos x="connsiteX3" y="connsiteY3"/>
              </a:cxn>
            </a:cxnLst>
            <a:rect l="l" t="t" r="r" b="b"/>
            <a:pathLst>
              <a:path w="2133601" h="2167894">
                <a:moveTo>
                  <a:pt x="0" y="0"/>
                </a:moveTo>
                <a:lnTo>
                  <a:pt x="2133601" y="0"/>
                </a:lnTo>
                <a:lnTo>
                  <a:pt x="2133601" y="2167894"/>
                </a:lnTo>
                <a:lnTo>
                  <a:pt x="0" y="2167894"/>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Marcador de posición de imagen 3">
            <a:extLst>
              <a:ext uri="{FF2B5EF4-FFF2-40B4-BE49-F238E27FC236}">
                <a16:creationId xmlns:a16="http://schemas.microsoft.com/office/drawing/2014/main" id="{6460BA35-AD07-CC0E-B17A-EEF1E592B80C}"/>
              </a:ext>
            </a:extLst>
          </p:cNvPr>
          <p:cNvSpPr>
            <a:spLocks noGrp="1"/>
          </p:cNvSpPr>
          <p:nvPr>
            <p:ph type="pic" sz="quarter" idx="17"/>
          </p:nvPr>
        </p:nvSpPr>
        <p:spPr/>
      </p:sp>
      <p:pic>
        <p:nvPicPr>
          <p:cNvPr id="2" name="Imagen 1">
            <a:extLst>
              <a:ext uri="{FF2B5EF4-FFF2-40B4-BE49-F238E27FC236}">
                <a16:creationId xmlns:a16="http://schemas.microsoft.com/office/drawing/2014/main" id="{D4E587C2-186F-E943-AFCB-5ED4944B7033}"/>
              </a:ext>
            </a:extLst>
          </p:cNvPr>
          <p:cNvPicPr>
            <a:picLocks noChangeAspect="1"/>
          </p:cNvPicPr>
          <p:nvPr/>
        </p:nvPicPr>
        <p:blipFill>
          <a:blip r:embed="rId2"/>
          <a:stretch>
            <a:fillRect/>
          </a:stretch>
        </p:blipFill>
        <p:spPr>
          <a:xfrm>
            <a:off x="679450" y="184150"/>
            <a:ext cx="7785100" cy="4775200"/>
          </a:xfrm>
          <a:prstGeom prst="rect">
            <a:avLst/>
          </a:prstGeom>
        </p:spPr>
      </p:pic>
    </p:spTree>
    <p:extLst>
      <p:ext uri="{BB962C8B-B14F-4D97-AF65-F5344CB8AC3E}">
        <p14:creationId xmlns:p14="http://schemas.microsoft.com/office/powerpoint/2010/main" val="312921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26"/>
          <p:cNvSpPr/>
          <p:nvPr/>
        </p:nvSpPr>
        <p:spPr>
          <a:xfrm>
            <a:off x="0" y="0"/>
            <a:ext cx="143302" cy="1106584"/>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accent3"/>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defTabSz="2166938">
              <a:lnSpc>
                <a:spcPct val="90000"/>
              </a:lnSpc>
              <a:spcBef>
                <a:spcPct val="0"/>
              </a:spcBef>
              <a:spcAft>
                <a:spcPct val="35000"/>
              </a:spcAft>
            </a:pPr>
            <a:endParaRPr lang="en-US" sz="4875">
              <a:solidFill>
                <a:schemeClr val="bg1"/>
              </a:solidFill>
            </a:endParaRPr>
          </a:p>
        </p:txBody>
      </p:sp>
      <p:sp>
        <p:nvSpPr>
          <p:cNvPr id="17" name="Freeform 26">
            <a:extLst>
              <a:ext uri="{FF2B5EF4-FFF2-40B4-BE49-F238E27FC236}">
                <a16:creationId xmlns:a16="http://schemas.microsoft.com/office/drawing/2014/main" id="{010575D2-A4B2-459E-BCEC-A93DE19ECBB8}"/>
              </a:ext>
            </a:extLst>
          </p:cNvPr>
          <p:cNvSpPr/>
          <p:nvPr/>
        </p:nvSpPr>
        <p:spPr>
          <a:xfrm>
            <a:off x="9000698" y="0"/>
            <a:ext cx="143302" cy="1106584"/>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accent5">
              <a:lumMod val="75000"/>
            </a:schemeClr>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defTabSz="2166938">
              <a:lnSpc>
                <a:spcPct val="90000"/>
              </a:lnSpc>
              <a:spcBef>
                <a:spcPct val="0"/>
              </a:spcBef>
              <a:spcAft>
                <a:spcPct val="35000"/>
              </a:spcAft>
            </a:pPr>
            <a:endParaRPr lang="en-US" sz="4875" dirty="0">
              <a:solidFill>
                <a:schemeClr val="bg1"/>
              </a:solidFill>
            </a:endParaRPr>
          </a:p>
        </p:txBody>
      </p:sp>
      <p:pic>
        <p:nvPicPr>
          <p:cNvPr id="4" name="Imagen 3">
            <a:extLst>
              <a:ext uri="{FF2B5EF4-FFF2-40B4-BE49-F238E27FC236}">
                <a16:creationId xmlns:a16="http://schemas.microsoft.com/office/drawing/2014/main" id="{6B4ECD9B-F242-EB41-98DB-ED34103E71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659875"/>
          </a:xfrm>
          <a:prstGeom prst="rect">
            <a:avLst/>
          </a:prstGeom>
        </p:spPr>
      </p:pic>
      <p:pic>
        <p:nvPicPr>
          <p:cNvPr id="6" name="Imagen 5">
            <a:extLst>
              <a:ext uri="{FF2B5EF4-FFF2-40B4-BE49-F238E27FC236}">
                <a16:creationId xmlns:a16="http://schemas.microsoft.com/office/drawing/2014/main" id="{E01FC956-F423-5E46-8DA0-2ADF169349DA}"/>
              </a:ext>
            </a:extLst>
          </p:cNvPr>
          <p:cNvPicPr>
            <a:picLocks noChangeAspect="1"/>
          </p:cNvPicPr>
          <p:nvPr/>
        </p:nvPicPr>
        <p:blipFill>
          <a:blip r:embed="rId3"/>
          <a:stretch>
            <a:fillRect/>
          </a:stretch>
        </p:blipFill>
        <p:spPr>
          <a:xfrm>
            <a:off x="226322" y="1741714"/>
            <a:ext cx="8691356" cy="3401785"/>
          </a:xfrm>
          <a:prstGeom prst="rect">
            <a:avLst/>
          </a:prstGeom>
        </p:spPr>
      </p:pic>
      <p:sp>
        <p:nvSpPr>
          <p:cNvPr id="10" name="CuadroTexto 9">
            <a:extLst>
              <a:ext uri="{FF2B5EF4-FFF2-40B4-BE49-F238E27FC236}">
                <a16:creationId xmlns:a16="http://schemas.microsoft.com/office/drawing/2014/main" id="{18A9055C-1507-0347-9CDE-9B0016B860EE}"/>
              </a:ext>
            </a:extLst>
          </p:cNvPr>
          <p:cNvSpPr txBox="1"/>
          <p:nvPr/>
        </p:nvSpPr>
        <p:spPr>
          <a:xfrm>
            <a:off x="487681" y="1010194"/>
            <a:ext cx="6405154" cy="923330"/>
          </a:xfrm>
          <a:prstGeom prst="rect">
            <a:avLst/>
          </a:prstGeom>
          <a:noFill/>
        </p:spPr>
        <p:txBody>
          <a:bodyPr wrap="square">
            <a:spAutoFit/>
          </a:bodyPr>
          <a:lstStyle/>
          <a:p>
            <a:r>
              <a:rPr lang="es-MX" dirty="0">
                <a:hlinkClick r:id="rId4"/>
              </a:rPr>
              <a:t>https://indicadoresdegenero.semujeres.cdmx.gob.mx/indicadores/indicadores-de-cuidados</a:t>
            </a:r>
            <a:endParaRPr lang="es-MX" dirty="0"/>
          </a:p>
          <a:p>
            <a:endParaRPr lang="es-MX" dirty="0"/>
          </a:p>
        </p:txBody>
      </p:sp>
    </p:spTree>
    <p:extLst>
      <p:ext uri="{BB962C8B-B14F-4D97-AF65-F5344CB8AC3E}">
        <p14:creationId xmlns:p14="http://schemas.microsoft.com/office/powerpoint/2010/main" val="285499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0F704A-4439-B14C-9A76-E0C734A7F5EC}"/>
              </a:ext>
            </a:extLst>
          </p:cNvPr>
          <p:cNvSpPr txBox="1"/>
          <p:nvPr/>
        </p:nvSpPr>
        <p:spPr>
          <a:xfrm>
            <a:off x="3239590" y="0"/>
            <a:ext cx="5251268" cy="5478423"/>
          </a:xfrm>
          <a:prstGeom prst="rect">
            <a:avLst/>
          </a:prstGeom>
          <a:noFill/>
        </p:spPr>
        <p:txBody>
          <a:bodyPr wrap="square" rtlCol="0">
            <a:spAutoFit/>
          </a:bodyPr>
          <a:lstStyle/>
          <a:p>
            <a:r>
              <a:rPr lang="es-MX" sz="1400" dirty="0"/>
              <a:t>Perspectiva de género en el desarrollo de legislación, polticas o acciones para garantizar el derecho al cuidado. </a:t>
            </a:r>
          </a:p>
          <a:p>
            <a:endParaRPr lang="es-MX" sz="1400" dirty="0"/>
          </a:p>
          <a:p>
            <a:r>
              <a:rPr lang="es-MX" sz="1400" dirty="0"/>
              <a:t>Tod@s requerimos ser cuidados en algún momento de nuestras vidas. Sin embargo hay poblaciones prioritarias, en relación con su grado de dependencia de ser cuidados:</a:t>
            </a:r>
          </a:p>
          <a:p>
            <a:endParaRPr lang="es-MX" sz="1400" dirty="0"/>
          </a:p>
          <a:p>
            <a:pPr marL="285750" indent="-285750">
              <a:buFont typeface="Arial" panose="020B0604020202020204" pitchFamily="34" charset="0"/>
              <a:buChar char="•"/>
            </a:pPr>
            <a:r>
              <a:rPr lang="es-MX" sz="1400" dirty="0"/>
              <a:t>NNyA menores de 5 años</a:t>
            </a:r>
          </a:p>
          <a:p>
            <a:pPr marL="285750" indent="-285750">
              <a:buFont typeface="Arial" panose="020B0604020202020204" pitchFamily="34" charset="0"/>
              <a:buChar char="•"/>
            </a:pPr>
            <a:r>
              <a:rPr lang="es-MX" sz="1400" dirty="0"/>
              <a:t>Personas con discapacidad, dependientes</a:t>
            </a:r>
          </a:p>
          <a:p>
            <a:pPr marL="285750" indent="-285750">
              <a:buFont typeface="Arial" panose="020B0604020202020204" pitchFamily="34" charset="0"/>
              <a:buChar char="•"/>
            </a:pPr>
            <a:r>
              <a:rPr lang="es-MX" sz="1400" dirty="0"/>
              <a:t>Personas adultas mayores, dependientes</a:t>
            </a:r>
          </a:p>
          <a:p>
            <a:pPr marL="285750" indent="-285750">
              <a:buFont typeface="Arial" panose="020B0604020202020204" pitchFamily="34" charset="0"/>
              <a:buChar char="•"/>
            </a:pPr>
            <a:r>
              <a:rPr lang="es-MX" sz="1400" dirty="0"/>
              <a:t>Personas con enfermedad crónica o temporal. </a:t>
            </a:r>
          </a:p>
          <a:p>
            <a:pPr marL="285750" indent="-285750">
              <a:buFont typeface="Arial" panose="020B0604020202020204" pitchFamily="34" charset="0"/>
              <a:buChar char="•"/>
            </a:pPr>
            <a:endParaRPr lang="es-MX" sz="1400" dirty="0"/>
          </a:p>
          <a:p>
            <a:pPr marL="285750" indent="-285750">
              <a:buFont typeface="Arial" panose="020B0604020202020204" pitchFamily="34" charset="0"/>
              <a:buChar char="•"/>
            </a:pPr>
            <a:r>
              <a:rPr lang="es-MX" sz="1400" dirty="0"/>
              <a:t>Personas que cuidan.</a:t>
            </a:r>
          </a:p>
          <a:p>
            <a:endParaRPr lang="es-MX" sz="1400" dirty="0"/>
          </a:p>
          <a:p>
            <a:r>
              <a:rPr lang="es-MX" sz="1400" dirty="0"/>
              <a:t>Familia: hombres-mujeres, gobierno, mercado (Estado). </a:t>
            </a:r>
          </a:p>
          <a:p>
            <a:endParaRPr lang="es-MX" sz="1400" dirty="0"/>
          </a:p>
          <a:p>
            <a:r>
              <a:rPr lang="es-MX" sz="1400" dirty="0"/>
              <a:t>Sistemas de cuidado: públicos, privados, mixtos.</a:t>
            </a:r>
          </a:p>
          <a:p>
            <a:endParaRPr lang="es-MX" sz="1400" dirty="0"/>
          </a:p>
          <a:p>
            <a:r>
              <a:rPr lang="es-MX" sz="1400" dirty="0"/>
              <a:t>Tipos de servicios: a domicilio, en instituciones.</a:t>
            </a:r>
          </a:p>
          <a:p>
            <a:endParaRPr lang="es-MX" sz="1400" dirty="0"/>
          </a:p>
          <a:p>
            <a:r>
              <a:rPr lang="es-MX" sz="1400" dirty="0"/>
              <a:t>Inversión financiera para los sistemas de cuidados.</a:t>
            </a:r>
          </a:p>
          <a:p>
            <a:endParaRPr lang="es-MX" sz="1400" dirty="0"/>
          </a:p>
          <a:p>
            <a:r>
              <a:rPr lang="es-MX" sz="1400" dirty="0"/>
              <a:t>Poblaciones con o sin seguridad social. </a:t>
            </a:r>
          </a:p>
          <a:p>
            <a:endParaRPr lang="es-MX" sz="1400" dirty="0"/>
          </a:p>
          <a:p>
            <a:endParaRPr lang="es-MX" sz="1400" dirty="0"/>
          </a:p>
        </p:txBody>
      </p:sp>
    </p:spTree>
    <p:extLst>
      <p:ext uri="{BB962C8B-B14F-4D97-AF65-F5344CB8AC3E}">
        <p14:creationId xmlns:p14="http://schemas.microsoft.com/office/powerpoint/2010/main" val="2818098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43C891-99BD-4FAF-BAC0-3777E01E5C32}"/>
              </a:ext>
            </a:extLst>
          </p:cNvPr>
          <p:cNvSpPr/>
          <p:nvPr/>
        </p:nvSpPr>
        <p:spPr>
          <a:xfrm>
            <a:off x="2352633" y="1924085"/>
            <a:ext cx="4452875" cy="2490490"/>
          </a:xfrm>
          <a:prstGeom prst="rect">
            <a:avLst/>
          </a:prstGeom>
        </p:spPr>
        <p:txBody>
          <a:bodyPr wrap="square">
            <a:spAutoFit/>
          </a:bodyPr>
          <a:lstStyle/>
          <a:p>
            <a:pPr algn="ctr">
              <a:lnSpc>
                <a:spcPct val="150000"/>
              </a:lnSpc>
            </a:pPr>
            <a:r>
              <a:rPr lang="es-ES" dirty="0">
                <a:solidFill>
                  <a:schemeClr val="accent5">
                    <a:lumMod val="75000"/>
                  </a:schemeClr>
                </a:solidFill>
                <a:latin typeface="+mj-lt"/>
                <a:cs typeface="Segoe UI" panose="020B0502040204020203" pitchFamily="34" charset="0"/>
              </a:rPr>
              <a:t>GRACIAS</a:t>
            </a:r>
          </a:p>
          <a:p>
            <a:pPr algn="ctr">
              <a:lnSpc>
                <a:spcPct val="150000"/>
              </a:lnSpc>
            </a:pPr>
            <a:r>
              <a:rPr lang="es-ES" sz="1600" dirty="0">
                <a:solidFill>
                  <a:schemeClr val="accent5">
                    <a:lumMod val="75000"/>
                  </a:schemeClr>
                </a:solidFill>
                <a:latin typeface="+mj-lt"/>
                <a:cs typeface="Segoe UI" panose="020B0502040204020203" pitchFamily="34" charset="0"/>
                <a:hlinkClick r:id="rId2">
                  <a:extLst>
                    <a:ext uri="{A12FA001-AC4F-418D-AE19-62706E023703}">
                      <ahyp:hlinkClr xmlns:ahyp="http://schemas.microsoft.com/office/drawing/2018/hyperlinkcolor" val="tx"/>
                    </a:ext>
                  </a:extLst>
                </a:hlinkClick>
              </a:rPr>
              <a:t>https://genero.congresocdmx.gob.mx/</a:t>
            </a:r>
            <a:endParaRPr lang="es-ES" sz="1600" dirty="0">
              <a:solidFill>
                <a:schemeClr val="accent5">
                  <a:lumMod val="75000"/>
                </a:schemeClr>
              </a:solidFill>
              <a:latin typeface="+mj-lt"/>
              <a:cs typeface="Segoe UI" panose="020B0502040204020203" pitchFamily="34" charset="0"/>
            </a:endParaRPr>
          </a:p>
          <a:p>
            <a:pPr algn="ctr">
              <a:lnSpc>
                <a:spcPct val="150000"/>
              </a:lnSpc>
            </a:pPr>
            <a:endParaRPr lang="es-ES" b="1" dirty="0">
              <a:solidFill>
                <a:schemeClr val="accent5">
                  <a:lumMod val="75000"/>
                </a:schemeClr>
              </a:solidFill>
              <a:latin typeface="Raleway" pitchFamily="2" charset="77"/>
              <a:cs typeface="Segoe UI" panose="020B0502040204020203" pitchFamily="34" charset="0"/>
            </a:endParaRPr>
          </a:p>
          <a:p>
            <a:pPr algn="ctr">
              <a:lnSpc>
                <a:spcPct val="150000"/>
              </a:lnSpc>
            </a:pPr>
            <a:r>
              <a:rPr lang="es-ES" b="1" dirty="0">
                <a:solidFill>
                  <a:schemeClr val="accent5">
                    <a:lumMod val="75000"/>
                  </a:schemeClr>
                </a:solidFill>
                <a:latin typeface="Raleway" pitchFamily="2" charset="77"/>
                <a:cs typeface="Segoe UI" panose="020B0502040204020203" pitchFamily="34" charset="0"/>
              </a:rPr>
              <a:t>X (TW)  </a:t>
            </a:r>
            <a:r>
              <a:rPr lang="es-MX" b="1" dirty="0">
                <a:solidFill>
                  <a:schemeClr val="accent5">
                    <a:lumMod val="75000"/>
                  </a:schemeClr>
                </a:solidFill>
                <a:latin typeface="Raleway" pitchFamily="2" charset="77"/>
              </a:rPr>
              <a:t>@celig_cdmx</a:t>
            </a:r>
          </a:p>
          <a:p>
            <a:pPr algn="ctr">
              <a:lnSpc>
                <a:spcPct val="150000"/>
              </a:lnSpc>
            </a:pPr>
            <a:endParaRPr lang="es-ES" dirty="0">
              <a:solidFill>
                <a:schemeClr val="accent5">
                  <a:lumMod val="75000"/>
                </a:schemeClr>
              </a:solidFill>
              <a:latin typeface="+mj-lt"/>
              <a:cs typeface="Segoe UI" panose="020B0502040204020203" pitchFamily="34" charset="0"/>
            </a:endParaRPr>
          </a:p>
          <a:p>
            <a:pPr algn="ctr">
              <a:lnSpc>
                <a:spcPct val="150000"/>
              </a:lnSpc>
            </a:pPr>
            <a:endParaRPr lang="es-ES" dirty="0">
              <a:solidFill>
                <a:schemeClr val="accent5">
                  <a:lumMod val="75000"/>
                </a:schemeClr>
              </a:solidFill>
              <a:latin typeface="+mj-lt"/>
              <a:cs typeface="Segoe UI" panose="020B0502040204020203" pitchFamily="34" charset="0"/>
            </a:endParaRPr>
          </a:p>
        </p:txBody>
      </p:sp>
      <p:sp>
        <p:nvSpPr>
          <p:cNvPr id="10" name="Oval 9"/>
          <p:cNvSpPr/>
          <p:nvPr/>
        </p:nvSpPr>
        <p:spPr>
          <a:xfrm>
            <a:off x="6557467" y="3999479"/>
            <a:ext cx="179360" cy="17936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15" name="Rectángulo 14">
            <a:extLst>
              <a:ext uri="{FF2B5EF4-FFF2-40B4-BE49-F238E27FC236}">
                <a16:creationId xmlns:a16="http://schemas.microsoft.com/office/drawing/2014/main" id="{4B7197C3-0E4F-45C7-A0F8-15CE7DB3DC86}"/>
              </a:ext>
            </a:extLst>
          </p:cNvPr>
          <p:cNvSpPr/>
          <p:nvPr/>
        </p:nvSpPr>
        <p:spPr>
          <a:xfrm>
            <a:off x="0" y="3999479"/>
            <a:ext cx="9144000" cy="1382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Gráfico 13">
            <a:extLst>
              <a:ext uri="{FF2B5EF4-FFF2-40B4-BE49-F238E27FC236}">
                <a16:creationId xmlns:a16="http://schemas.microsoft.com/office/drawing/2014/main" id="{EF7937E4-1A8C-6E69-4E2F-188DA3054D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18976" y="4273828"/>
            <a:ext cx="2706049" cy="609970"/>
          </a:xfrm>
          <a:prstGeom prst="rect">
            <a:avLst/>
          </a:prstGeom>
        </p:spPr>
      </p:pic>
    </p:spTree>
    <p:extLst>
      <p:ext uri="{BB962C8B-B14F-4D97-AF65-F5344CB8AC3E}">
        <p14:creationId xmlns:p14="http://schemas.microsoft.com/office/powerpoint/2010/main" val="86436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43C891-99BD-4FAF-BAC0-3777E01E5C32}"/>
              </a:ext>
            </a:extLst>
          </p:cNvPr>
          <p:cNvSpPr/>
          <p:nvPr/>
        </p:nvSpPr>
        <p:spPr>
          <a:xfrm>
            <a:off x="2352633" y="1924085"/>
            <a:ext cx="4452875" cy="874663"/>
          </a:xfrm>
          <a:prstGeom prst="rect">
            <a:avLst/>
          </a:prstGeom>
        </p:spPr>
        <p:txBody>
          <a:bodyPr wrap="square">
            <a:spAutoFit/>
          </a:bodyPr>
          <a:lstStyle/>
          <a:p>
            <a:pPr algn="ctr">
              <a:lnSpc>
                <a:spcPct val="150000"/>
              </a:lnSpc>
            </a:pPr>
            <a:endParaRPr lang="es-ES" dirty="0">
              <a:solidFill>
                <a:schemeClr val="accent5">
                  <a:lumMod val="75000"/>
                </a:schemeClr>
              </a:solidFill>
              <a:latin typeface="+mj-lt"/>
              <a:cs typeface="Segoe UI" panose="020B0502040204020203" pitchFamily="34" charset="0"/>
            </a:endParaRPr>
          </a:p>
          <a:p>
            <a:pPr algn="ctr">
              <a:lnSpc>
                <a:spcPct val="150000"/>
              </a:lnSpc>
            </a:pPr>
            <a:endParaRPr lang="es-ES" dirty="0">
              <a:solidFill>
                <a:schemeClr val="accent5">
                  <a:lumMod val="75000"/>
                </a:schemeClr>
              </a:solidFill>
              <a:latin typeface="+mj-lt"/>
              <a:cs typeface="Segoe UI" panose="020B0502040204020203" pitchFamily="34" charset="0"/>
            </a:endParaRPr>
          </a:p>
        </p:txBody>
      </p:sp>
      <p:sp>
        <p:nvSpPr>
          <p:cNvPr id="10" name="Oval 9"/>
          <p:cNvSpPr/>
          <p:nvPr/>
        </p:nvSpPr>
        <p:spPr>
          <a:xfrm>
            <a:off x="6557467" y="3999479"/>
            <a:ext cx="179360" cy="17936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15" name="Rectángulo 14">
            <a:extLst>
              <a:ext uri="{FF2B5EF4-FFF2-40B4-BE49-F238E27FC236}">
                <a16:creationId xmlns:a16="http://schemas.microsoft.com/office/drawing/2014/main" id="{4B7197C3-0E4F-45C7-A0F8-15CE7DB3DC86}"/>
              </a:ext>
            </a:extLst>
          </p:cNvPr>
          <p:cNvSpPr/>
          <p:nvPr/>
        </p:nvSpPr>
        <p:spPr>
          <a:xfrm>
            <a:off x="0" y="3999479"/>
            <a:ext cx="9144000" cy="1382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Gráfico 13">
            <a:extLst>
              <a:ext uri="{FF2B5EF4-FFF2-40B4-BE49-F238E27FC236}">
                <a16:creationId xmlns:a16="http://schemas.microsoft.com/office/drawing/2014/main" id="{EF7937E4-1A8C-6E69-4E2F-188DA3054D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18976" y="4273828"/>
            <a:ext cx="2706049" cy="609970"/>
          </a:xfrm>
          <a:prstGeom prst="rect">
            <a:avLst/>
          </a:prstGeom>
        </p:spPr>
      </p:pic>
      <p:pic>
        <p:nvPicPr>
          <p:cNvPr id="4" name="Imagen 3">
            <a:extLst>
              <a:ext uri="{FF2B5EF4-FFF2-40B4-BE49-F238E27FC236}">
                <a16:creationId xmlns:a16="http://schemas.microsoft.com/office/drawing/2014/main" id="{D239CC50-ACE4-574B-9266-855D92F801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1028"/>
            <a:ext cx="9144000" cy="4401444"/>
          </a:xfrm>
          <a:prstGeom prst="rect">
            <a:avLst/>
          </a:prstGeom>
        </p:spPr>
      </p:pic>
    </p:spTree>
    <p:extLst>
      <p:ext uri="{BB962C8B-B14F-4D97-AF65-F5344CB8AC3E}">
        <p14:creationId xmlns:p14="http://schemas.microsoft.com/office/powerpoint/2010/main" val="40495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p:cNvSpPr/>
          <p:nvPr/>
        </p:nvSpPr>
        <p:spPr>
          <a:xfrm>
            <a:off x="8112070" y="-2859"/>
            <a:ext cx="1031930" cy="5143500"/>
          </a:xfrm>
          <a:custGeom>
            <a:avLst/>
            <a:gdLst>
              <a:gd name="connsiteX0" fmla="*/ 0 w 2133601"/>
              <a:gd name="connsiteY0" fmla="*/ 0 h 2167894"/>
              <a:gd name="connsiteX1" fmla="*/ 2133601 w 2133601"/>
              <a:gd name="connsiteY1" fmla="*/ 0 h 2167894"/>
              <a:gd name="connsiteX2" fmla="*/ 2133601 w 2133601"/>
              <a:gd name="connsiteY2" fmla="*/ 2167894 h 2167894"/>
              <a:gd name="connsiteX3" fmla="*/ 0 w 2133601"/>
              <a:gd name="connsiteY3" fmla="*/ 2167894 h 2167894"/>
            </a:gdLst>
            <a:ahLst/>
            <a:cxnLst>
              <a:cxn ang="0">
                <a:pos x="connsiteX0" y="connsiteY0"/>
              </a:cxn>
              <a:cxn ang="0">
                <a:pos x="connsiteX1" y="connsiteY1"/>
              </a:cxn>
              <a:cxn ang="0">
                <a:pos x="connsiteX2" y="connsiteY2"/>
              </a:cxn>
              <a:cxn ang="0">
                <a:pos x="connsiteX3" y="connsiteY3"/>
              </a:cxn>
            </a:cxnLst>
            <a:rect l="l" t="t" r="r" b="b"/>
            <a:pathLst>
              <a:path w="2133601" h="2167894">
                <a:moveTo>
                  <a:pt x="0" y="0"/>
                </a:moveTo>
                <a:lnTo>
                  <a:pt x="2133601" y="0"/>
                </a:lnTo>
                <a:lnTo>
                  <a:pt x="2133601" y="2167894"/>
                </a:lnTo>
                <a:lnTo>
                  <a:pt x="0" y="2167894"/>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4" name="Imagen 3">
            <a:extLst>
              <a:ext uri="{FF2B5EF4-FFF2-40B4-BE49-F238E27FC236}">
                <a16:creationId xmlns:a16="http://schemas.microsoft.com/office/drawing/2014/main" id="{EC6B62A3-7D93-0747-BC79-4226A33AC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59" y="0"/>
            <a:ext cx="7985681" cy="5143500"/>
          </a:xfrm>
          <a:prstGeom prst="rect">
            <a:avLst/>
          </a:prstGeom>
        </p:spPr>
      </p:pic>
    </p:spTree>
    <p:extLst>
      <p:ext uri="{BB962C8B-B14F-4D97-AF65-F5344CB8AC3E}">
        <p14:creationId xmlns:p14="http://schemas.microsoft.com/office/powerpoint/2010/main" val="52859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29B452E-C772-4AB0-BFA5-88BF384E3CED}"/>
              </a:ext>
            </a:extLst>
          </p:cNvPr>
          <p:cNvSpPr/>
          <p:nvPr/>
        </p:nvSpPr>
        <p:spPr>
          <a:xfrm>
            <a:off x="8342194" y="2651077"/>
            <a:ext cx="801806" cy="249242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Rectangle 15">
            <a:extLst>
              <a:ext uri="{FF2B5EF4-FFF2-40B4-BE49-F238E27FC236}">
                <a16:creationId xmlns:a16="http://schemas.microsoft.com/office/drawing/2014/main" id="{A29B452E-C772-4AB0-BFA5-88BF384E3CED}"/>
              </a:ext>
            </a:extLst>
          </p:cNvPr>
          <p:cNvSpPr/>
          <p:nvPr/>
        </p:nvSpPr>
        <p:spPr>
          <a:xfrm>
            <a:off x="4978616" y="4576476"/>
            <a:ext cx="2002214" cy="1023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7" name="Rectangle 16">
            <a:extLst>
              <a:ext uri="{FF2B5EF4-FFF2-40B4-BE49-F238E27FC236}">
                <a16:creationId xmlns:a16="http://schemas.microsoft.com/office/drawing/2014/main" id="{A29B452E-C772-4AB0-BFA5-88BF384E3CED}"/>
              </a:ext>
            </a:extLst>
          </p:cNvPr>
          <p:cNvSpPr/>
          <p:nvPr/>
        </p:nvSpPr>
        <p:spPr>
          <a:xfrm>
            <a:off x="1" y="0"/>
            <a:ext cx="634620" cy="5143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3" name="Imagen 2">
            <a:extLst>
              <a:ext uri="{FF2B5EF4-FFF2-40B4-BE49-F238E27FC236}">
                <a16:creationId xmlns:a16="http://schemas.microsoft.com/office/drawing/2014/main" id="{227820BD-E04F-EC47-8CDE-84788A194E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807" y="0"/>
            <a:ext cx="8704385" cy="5143500"/>
          </a:xfrm>
          <a:prstGeom prst="rect">
            <a:avLst/>
          </a:prstGeom>
        </p:spPr>
      </p:pic>
    </p:spTree>
    <p:extLst>
      <p:ext uri="{BB962C8B-B14F-4D97-AF65-F5344CB8AC3E}">
        <p14:creationId xmlns:p14="http://schemas.microsoft.com/office/powerpoint/2010/main" val="340706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26"/>
          <p:cNvSpPr/>
          <p:nvPr/>
        </p:nvSpPr>
        <p:spPr>
          <a:xfrm>
            <a:off x="0" y="0"/>
            <a:ext cx="143302" cy="1106584"/>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accent3"/>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defTabSz="2166938">
              <a:lnSpc>
                <a:spcPct val="90000"/>
              </a:lnSpc>
              <a:spcBef>
                <a:spcPct val="0"/>
              </a:spcBef>
              <a:spcAft>
                <a:spcPct val="35000"/>
              </a:spcAft>
            </a:pPr>
            <a:endParaRPr lang="en-US" sz="4875">
              <a:solidFill>
                <a:schemeClr val="bg1"/>
              </a:solidFill>
            </a:endParaRPr>
          </a:p>
        </p:txBody>
      </p:sp>
      <p:sp>
        <p:nvSpPr>
          <p:cNvPr id="5" name="CuadroTexto 4">
            <a:extLst>
              <a:ext uri="{FF2B5EF4-FFF2-40B4-BE49-F238E27FC236}">
                <a16:creationId xmlns:a16="http://schemas.microsoft.com/office/drawing/2014/main" id="{53F1E53F-A825-9448-B2C3-46C4D207A79A}"/>
              </a:ext>
            </a:extLst>
          </p:cNvPr>
          <p:cNvSpPr txBox="1"/>
          <p:nvPr/>
        </p:nvSpPr>
        <p:spPr>
          <a:xfrm>
            <a:off x="402337" y="1371600"/>
            <a:ext cx="6046172" cy="2862322"/>
          </a:xfrm>
          <a:prstGeom prst="rect">
            <a:avLst/>
          </a:prstGeom>
          <a:noFill/>
        </p:spPr>
        <p:txBody>
          <a:bodyPr wrap="square">
            <a:spAutoFit/>
          </a:bodyPr>
          <a:lstStyle/>
          <a:p>
            <a:pPr algn="just"/>
            <a:r>
              <a:rPr lang="es-MX" b="1" dirty="0"/>
              <a:t>Consenso de Buenos Aires</a:t>
            </a:r>
          </a:p>
          <a:p>
            <a:pPr algn="just"/>
            <a:endParaRPr lang="es-MX" dirty="0"/>
          </a:p>
          <a:p>
            <a:pPr algn="just"/>
            <a:r>
              <a:rPr lang="es-MX" dirty="0"/>
              <a:t>Plantea un nuevo estilo de desarrollo que priorice </a:t>
            </a:r>
            <a:r>
              <a:rPr lang="es-MX" b="1" dirty="0"/>
              <a:t>la sostenibilidad de la vida y del planeta, reconozca que los cuidados son parte de los derechos humanos fundamentales para el bienestar de la población en su conjunto, garantice los derechos de las personas que necesitan cuidados, así como los derechos de las personas que proporcionan dichos cuidados.</a:t>
            </a:r>
            <a:r>
              <a:rPr lang="es-MX" dirty="0"/>
              <a:t> (CEPAL 2022).</a:t>
            </a:r>
          </a:p>
        </p:txBody>
      </p:sp>
    </p:spTree>
    <p:extLst>
      <p:ext uri="{BB962C8B-B14F-4D97-AF65-F5344CB8AC3E}">
        <p14:creationId xmlns:p14="http://schemas.microsoft.com/office/powerpoint/2010/main" val="207126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4534210-D193-644C-9176-6CBE72F42401}"/>
              </a:ext>
            </a:extLst>
          </p:cNvPr>
          <p:cNvSpPr txBox="1"/>
          <p:nvPr/>
        </p:nvSpPr>
        <p:spPr>
          <a:xfrm>
            <a:off x="192024" y="905257"/>
            <a:ext cx="5202936" cy="3148464"/>
          </a:xfrm>
          <a:prstGeom prst="rect">
            <a:avLst/>
          </a:prstGeom>
          <a:noFill/>
        </p:spPr>
        <p:txBody>
          <a:bodyPr wrap="square">
            <a:spAutoFit/>
          </a:bodyPr>
          <a:lstStyle/>
          <a:p>
            <a:r>
              <a:rPr lang="es-MX" b="1" dirty="0"/>
              <a:t>Derecho al cuidado</a:t>
            </a:r>
          </a:p>
          <a:p>
            <a:pPr algn="just"/>
            <a:endParaRPr lang="es-MX" dirty="0"/>
          </a:p>
          <a:p>
            <a:pPr algn="just"/>
            <a:r>
              <a:rPr lang="es-MX" dirty="0"/>
              <a:t>Reconocimiento y garantía universal de todas las personas al acceso y el disfrute del derecho al cuidado, esto es, el derecho a cuidar, ser cuidado y al autocuidado, con base en el principio de la </a:t>
            </a:r>
            <a:r>
              <a:rPr lang="es-MX" b="1" dirty="0"/>
              <a:t>interdependencia social </a:t>
            </a:r>
            <a:r>
              <a:rPr lang="es-MX" dirty="0"/>
              <a:t>de los cuidados y la </a:t>
            </a:r>
            <a:r>
              <a:rPr lang="es-MX" b="1" dirty="0"/>
              <a:t>corresponsabilidad social </a:t>
            </a:r>
            <a:r>
              <a:rPr lang="es-MX" dirty="0"/>
              <a:t>entre </a:t>
            </a:r>
            <a:r>
              <a:rPr lang="es-MX" b="1" dirty="0"/>
              <a:t>mujeres y hombres, familias, comunidad, sector privado, sociedad civil organizada y el Estado</a:t>
            </a:r>
            <a:r>
              <a:rPr lang="es-MX" dirty="0"/>
              <a:t>. (OEA. CIM, 2022)</a:t>
            </a:r>
          </a:p>
        </p:txBody>
      </p:sp>
    </p:spTree>
    <p:extLst>
      <p:ext uri="{BB962C8B-B14F-4D97-AF65-F5344CB8AC3E}">
        <p14:creationId xmlns:p14="http://schemas.microsoft.com/office/powerpoint/2010/main" val="2887783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4534210-D193-644C-9176-6CBE72F42401}"/>
              </a:ext>
            </a:extLst>
          </p:cNvPr>
          <p:cNvSpPr txBox="1"/>
          <p:nvPr/>
        </p:nvSpPr>
        <p:spPr>
          <a:xfrm>
            <a:off x="192024" y="905257"/>
            <a:ext cx="5202936" cy="2862322"/>
          </a:xfrm>
          <a:prstGeom prst="rect">
            <a:avLst/>
          </a:prstGeom>
          <a:noFill/>
        </p:spPr>
        <p:txBody>
          <a:bodyPr wrap="square">
            <a:spAutoFit/>
          </a:bodyPr>
          <a:lstStyle/>
          <a:p>
            <a:r>
              <a:rPr lang="es-MX" b="1" dirty="0"/>
              <a:t>Derecho al cuidado</a:t>
            </a:r>
          </a:p>
          <a:p>
            <a:pPr algn="just"/>
            <a:endParaRPr lang="es-MX" dirty="0"/>
          </a:p>
          <a:p>
            <a:pPr algn="just"/>
            <a:r>
              <a:rPr lang="es-MX" dirty="0"/>
              <a:t>El derecho universal al cuidado como el de toda persona, </a:t>
            </a:r>
            <a:r>
              <a:rPr lang="es-MX" b="1" dirty="0"/>
              <a:t>en atención a su situación de dependencia,</a:t>
            </a:r>
            <a:r>
              <a:rPr lang="es-MX" dirty="0"/>
              <a:t> a recibir cuidados de calidad para garantizar su desarrollo integral a lo largo de su ciclo vital y a brindar cuidados en condiciones de igualdad, dignidad, corresponsabilidad y autocuidado. (OEA. CIM, 2022)</a:t>
            </a:r>
          </a:p>
        </p:txBody>
      </p:sp>
    </p:spTree>
    <p:extLst>
      <p:ext uri="{BB962C8B-B14F-4D97-AF65-F5344CB8AC3E}">
        <p14:creationId xmlns:p14="http://schemas.microsoft.com/office/powerpoint/2010/main" val="1755277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35"/>
          <p:cNvSpPr/>
          <p:nvPr/>
        </p:nvSpPr>
        <p:spPr>
          <a:xfrm>
            <a:off x="4176215" y="2579427"/>
            <a:ext cx="112595" cy="2564073"/>
          </a:xfrm>
          <a:custGeom>
            <a:avLst/>
            <a:gdLst>
              <a:gd name="connsiteX0" fmla="*/ 0 w 2133601"/>
              <a:gd name="connsiteY0" fmla="*/ 0 h 2167894"/>
              <a:gd name="connsiteX1" fmla="*/ 2133601 w 2133601"/>
              <a:gd name="connsiteY1" fmla="*/ 0 h 2167894"/>
              <a:gd name="connsiteX2" fmla="*/ 2133601 w 2133601"/>
              <a:gd name="connsiteY2" fmla="*/ 2167894 h 2167894"/>
              <a:gd name="connsiteX3" fmla="*/ 0 w 2133601"/>
              <a:gd name="connsiteY3" fmla="*/ 2167894 h 2167894"/>
            </a:gdLst>
            <a:ahLst/>
            <a:cxnLst>
              <a:cxn ang="0">
                <a:pos x="connsiteX0" y="connsiteY0"/>
              </a:cxn>
              <a:cxn ang="0">
                <a:pos x="connsiteX1" y="connsiteY1"/>
              </a:cxn>
              <a:cxn ang="0">
                <a:pos x="connsiteX2" y="connsiteY2"/>
              </a:cxn>
              <a:cxn ang="0">
                <a:pos x="connsiteX3" y="connsiteY3"/>
              </a:cxn>
            </a:cxnLst>
            <a:rect l="l" t="t" r="r" b="b"/>
            <a:pathLst>
              <a:path w="2133601" h="2167894">
                <a:moveTo>
                  <a:pt x="0" y="0"/>
                </a:moveTo>
                <a:lnTo>
                  <a:pt x="2133601" y="0"/>
                </a:lnTo>
                <a:lnTo>
                  <a:pt x="2133601" y="2167894"/>
                </a:lnTo>
                <a:lnTo>
                  <a:pt x="0" y="216789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3" name="Marcador de posición de imagen 2">
            <a:extLst>
              <a:ext uri="{FF2B5EF4-FFF2-40B4-BE49-F238E27FC236}">
                <a16:creationId xmlns:a16="http://schemas.microsoft.com/office/drawing/2014/main" id="{0C0FFB3A-C797-C94F-9E14-C1987B8F5916}"/>
              </a:ext>
            </a:extLst>
          </p:cNvPr>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l="4353" r="4353"/>
          <a:stretch>
            <a:fillRect/>
          </a:stretch>
        </p:blipFill>
        <p:spPr>
          <a:xfrm>
            <a:off x="576618" y="860218"/>
            <a:ext cx="3599597" cy="4470734"/>
          </a:xfrm>
        </p:spPr>
      </p:pic>
      <p:sp>
        <p:nvSpPr>
          <p:cNvPr id="5" name="CuadroTexto 4">
            <a:extLst>
              <a:ext uri="{FF2B5EF4-FFF2-40B4-BE49-F238E27FC236}">
                <a16:creationId xmlns:a16="http://schemas.microsoft.com/office/drawing/2014/main" id="{4DEB625D-5EB6-3F47-B9F2-8A1D60CFEE68}"/>
              </a:ext>
            </a:extLst>
          </p:cNvPr>
          <p:cNvSpPr txBox="1"/>
          <p:nvPr/>
        </p:nvSpPr>
        <p:spPr>
          <a:xfrm>
            <a:off x="4489704" y="1042416"/>
            <a:ext cx="4142232" cy="3139321"/>
          </a:xfrm>
          <a:prstGeom prst="rect">
            <a:avLst/>
          </a:prstGeom>
          <a:noFill/>
        </p:spPr>
        <p:txBody>
          <a:bodyPr wrap="square" rtlCol="0">
            <a:spAutoFit/>
          </a:bodyPr>
          <a:lstStyle/>
          <a:p>
            <a:r>
              <a:rPr lang="es-MX" dirty="0"/>
              <a:t>Derecho a ser cuidado, cuidar y autocuidado. </a:t>
            </a:r>
          </a:p>
          <a:p>
            <a:endParaRPr lang="es-MX" dirty="0"/>
          </a:p>
          <a:p>
            <a:pPr algn="just"/>
            <a:r>
              <a:rPr lang="es-MX" b="1" i="1" dirty="0"/>
              <a:t>Especialmente</a:t>
            </a:r>
            <a:r>
              <a:rPr lang="es-MX" i="1" dirty="0"/>
              <a:t> </a:t>
            </a:r>
            <a:r>
              <a:rPr lang="es-MX" b="0" i="0" dirty="0">
                <a:solidFill>
                  <a:srgbClr val="000000"/>
                </a:solidFill>
                <a:effectLst/>
                <a:latin typeface="Roboto" panose="02000000000000000000" pitchFamily="2" charset="0"/>
              </a:rPr>
              <a:t>aquellas que requieren de cuidados intensos o extensos y/o especializados, como las personas mayores, con discapacidad y con alguna enfermedad crónica, tienen oportunidad de acceder a ellos, sin que sea a costa de la salud, bienestar o plan de vida de quienes cuidan.</a:t>
            </a:r>
            <a:endParaRPr lang="es-MX" i="1" dirty="0"/>
          </a:p>
        </p:txBody>
      </p:sp>
    </p:spTree>
    <p:extLst>
      <p:ext uri="{BB962C8B-B14F-4D97-AF65-F5344CB8AC3E}">
        <p14:creationId xmlns:p14="http://schemas.microsoft.com/office/powerpoint/2010/main" val="87944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3"/>
          <p:cNvSpPr/>
          <p:nvPr/>
        </p:nvSpPr>
        <p:spPr>
          <a:xfrm>
            <a:off x="3746311" y="314752"/>
            <a:ext cx="574059" cy="624385"/>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accent5">
              <a:lumMod val="20000"/>
              <a:lumOff val="80000"/>
            </a:schemeClr>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defTabSz="2166938">
              <a:lnSpc>
                <a:spcPct val="90000"/>
              </a:lnSpc>
              <a:spcBef>
                <a:spcPct val="0"/>
              </a:spcBef>
              <a:spcAft>
                <a:spcPct val="35000"/>
              </a:spcAft>
            </a:pPr>
            <a:endParaRPr lang="en-US" sz="4875">
              <a:solidFill>
                <a:schemeClr val="bg1"/>
              </a:solidFill>
            </a:endParaRPr>
          </a:p>
        </p:txBody>
      </p:sp>
      <p:sp>
        <p:nvSpPr>
          <p:cNvPr id="27" name="Freeform 26"/>
          <p:cNvSpPr/>
          <p:nvPr/>
        </p:nvSpPr>
        <p:spPr>
          <a:xfrm>
            <a:off x="8997286" y="4516557"/>
            <a:ext cx="146714" cy="624385"/>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accent3"/>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defTabSz="2166938">
              <a:lnSpc>
                <a:spcPct val="90000"/>
              </a:lnSpc>
              <a:spcBef>
                <a:spcPct val="0"/>
              </a:spcBef>
              <a:spcAft>
                <a:spcPct val="35000"/>
              </a:spcAft>
            </a:pPr>
            <a:endParaRPr lang="en-US" sz="4875">
              <a:solidFill>
                <a:schemeClr val="bg1"/>
              </a:solidFill>
            </a:endParaRPr>
          </a:p>
        </p:txBody>
      </p:sp>
      <p:sp>
        <p:nvSpPr>
          <p:cNvPr id="5" name="CuadroTexto 4">
            <a:extLst>
              <a:ext uri="{FF2B5EF4-FFF2-40B4-BE49-F238E27FC236}">
                <a16:creationId xmlns:a16="http://schemas.microsoft.com/office/drawing/2014/main" id="{B565FF72-FB1E-ED4C-8DD9-37F554DE63DE}"/>
              </a:ext>
            </a:extLst>
          </p:cNvPr>
          <p:cNvSpPr txBox="1"/>
          <p:nvPr/>
        </p:nvSpPr>
        <p:spPr>
          <a:xfrm>
            <a:off x="3604438" y="489098"/>
            <a:ext cx="5016470" cy="3785652"/>
          </a:xfrm>
          <a:prstGeom prst="rect">
            <a:avLst/>
          </a:prstGeom>
          <a:noFill/>
        </p:spPr>
        <p:txBody>
          <a:bodyPr wrap="square" rtlCol="0">
            <a:spAutoFit/>
          </a:bodyPr>
          <a:lstStyle/>
          <a:p>
            <a:pPr algn="just"/>
            <a:r>
              <a:rPr lang="es-MX" sz="1600" b="1" dirty="0">
                <a:solidFill>
                  <a:srgbClr val="000000"/>
                </a:solidFill>
                <a:latin typeface="Roboto" panose="02000000000000000000" pitchFamily="2" charset="0"/>
              </a:rPr>
              <a:t>SCJN oct 2023</a:t>
            </a:r>
          </a:p>
          <a:p>
            <a:pPr algn="just"/>
            <a:endParaRPr lang="es-MX" sz="1600" b="1" dirty="0">
              <a:solidFill>
                <a:srgbClr val="000000"/>
              </a:solidFill>
              <a:latin typeface="Roboto" panose="02000000000000000000" pitchFamily="2" charset="0"/>
            </a:endParaRPr>
          </a:p>
          <a:p>
            <a:pPr algn="just"/>
            <a:r>
              <a:rPr lang="es-MX" sz="1600" dirty="0">
                <a:solidFill>
                  <a:srgbClr val="000000"/>
                </a:solidFill>
                <a:latin typeface="Roboto" panose="02000000000000000000" pitchFamily="2" charset="0"/>
              </a:rPr>
              <a:t>E</a:t>
            </a:r>
            <a:r>
              <a:rPr lang="es-MX" sz="1600" b="0" i="0" dirty="0">
                <a:solidFill>
                  <a:srgbClr val="000000"/>
                </a:solidFill>
                <a:effectLst/>
                <a:latin typeface="Roboto" panose="02000000000000000000" pitchFamily="2" charset="0"/>
              </a:rPr>
              <a:t>l derecho de las personas a no estar forzadas a cuidar por </a:t>
            </a:r>
            <a:r>
              <a:rPr lang="es-MX" sz="1600" b="1" i="0" dirty="0">
                <a:solidFill>
                  <a:srgbClr val="000000"/>
                </a:solidFill>
                <a:effectLst/>
                <a:latin typeface="Roboto" panose="02000000000000000000" pitchFamily="2" charset="0"/>
              </a:rPr>
              <a:t>mandatos de género</a:t>
            </a:r>
            <a:r>
              <a:rPr lang="es-MX" sz="1600" b="0" i="0" dirty="0">
                <a:solidFill>
                  <a:srgbClr val="000000"/>
                </a:solidFill>
                <a:effectLst/>
                <a:latin typeface="Roboto" panose="02000000000000000000" pitchFamily="2" charset="0"/>
              </a:rPr>
              <a:t>, lo que es una cuestión de justicia social a favor de mujeres y niñas.</a:t>
            </a:r>
          </a:p>
          <a:p>
            <a:pPr algn="just"/>
            <a:endParaRPr lang="es-MX" sz="1600" dirty="0">
              <a:solidFill>
                <a:srgbClr val="000000"/>
              </a:solidFill>
              <a:latin typeface="Roboto" panose="02000000000000000000" pitchFamily="2" charset="0"/>
            </a:endParaRPr>
          </a:p>
          <a:p>
            <a:pPr algn="just"/>
            <a:r>
              <a:rPr lang="es-MX" sz="1600" dirty="0">
                <a:solidFill>
                  <a:srgbClr val="000000"/>
                </a:solidFill>
                <a:latin typeface="Roboto" panose="02000000000000000000" pitchFamily="2" charset="0"/>
              </a:rPr>
              <a:t>Que los cuidados no recaigan de forma desproporcional, en las familias y dentro de estas en las mujeres y niñas. </a:t>
            </a:r>
            <a:endParaRPr lang="es-MX" sz="1600" b="0" i="0" dirty="0">
              <a:solidFill>
                <a:srgbClr val="000000"/>
              </a:solidFill>
              <a:effectLst/>
              <a:latin typeface="Roboto" panose="02000000000000000000" pitchFamily="2" charset="0"/>
            </a:endParaRPr>
          </a:p>
          <a:p>
            <a:pPr algn="just"/>
            <a:endParaRPr lang="es-MX" sz="1600" dirty="0">
              <a:solidFill>
                <a:srgbClr val="000000"/>
              </a:solidFill>
              <a:latin typeface="Roboto" panose="02000000000000000000" pitchFamily="2" charset="0"/>
            </a:endParaRPr>
          </a:p>
          <a:p>
            <a:pPr algn="just"/>
            <a:r>
              <a:rPr lang="es-MX" sz="1600" b="1" dirty="0">
                <a:solidFill>
                  <a:srgbClr val="000000"/>
                </a:solidFill>
                <a:latin typeface="Roboto" panose="02000000000000000000" pitchFamily="2" charset="0"/>
              </a:rPr>
              <a:t>D</a:t>
            </a:r>
            <a:r>
              <a:rPr lang="es-MX" sz="1600" b="1" i="0" dirty="0">
                <a:solidFill>
                  <a:srgbClr val="000000"/>
                </a:solidFill>
                <a:effectLst/>
                <a:latin typeface="Roboto" panose="02000000000000000000" pitchFamily="2" charset="0"/>
              </a:rPr>
              <a:t>elegar</a:t>
            </a:r>
            <a:r>
              <a:rPr lang="es-MX" sz="1600" b="0" i="0" dirty="0">
                <a:solidFill>
                  <a:srgbClr val="000000"/>
                </a:solidFill>
                <a:effectLst/>
                <a:latin typeface="Roboto" panose="02000000000000000000" pitchFamily="2" charset="0"/>
              </a:rPr>
              <a:t> los cuidados y que estos sean proporcionados por otros sectores de la sociedad, entre los que destaca el </a:t>
            </a:r>
            <a:r>
              <a:rPr lang="es-MX" sz="1600" b="1" i="0" dirty="0">
                <a:solidFill>
                  <a:srgbClr val="000000"/>
                </a:solidFill>
                <a:effectLst/>
                <a:latin typeface="Roboto" panose="02000000000000000000" pitchFamily="2" charset="0"/>
              </a:rPr>
              <a:t>Estado</a:t>
            </a:r>
            <a:r>
              <a:rPr lang="es-MX" sz="1600" b="0" i="0" dirty="0">
                <a:solidFill>
                  <a:srgbClr val="000000"/>
                </a:solidFill>
                <a:effectLst/>
                <a:latin typeface="Roboto" panose="02000000000000000000" pitchFamily="2" charset="0"/>
              </a:rPr>
              <a:t>, en condiciones dignas y de calidad, sin que ello dependa de </a:t>
            </a:r>
            <a:r>
              <a:rPr lang="es-MX" sz="1600" b="1" i="0" dirty="0">
                <a:solidFill>
                  <a:srgbClr val="000000"/>
                </a:solidFill>
                <a:effectLst/>
                <a:latin typeface="Roboto" panose="02000000000000000000" pitchFamily="2" charset="0"/>
              </a:rPr>
              <a:t>factores socioeconómicos.</a:t>
            </a:r>
            <a:endParaRPr lang="es-MX" sz="1600" b="1" dirty="0"/>
          </a:p>
        </p:txBody>
      </p:sp>
    </p:spTree>
    <p:extLst>
      <p:ext uri="{BB962C8B-B14F-4D97-AF65-F5344CB8AC3E}">
        <p14:creationId xmlns:p14="http://schemas.microsoft.com/office/powerpoint/2010/main" val="416198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Lst>
  </p:timing>
</p:sld>
</file>

<file path=ppt/theme/theme1.xml><?xml version="1.0" encoding="utf-8"?>
<a:theme xmlns:a="http://schemas.openxmlformats.org/drawingml/2006/main" name="Tema de Office">
  <a:themeElements>
    <a:clrScheme name="IFPES">
      <a:dk1>
        <a:sysClr val="windowText" lastClr="000000"/>
      </a:dk1>
      <a:lt1>
        <a:sysClr val="window" lastClr="FFFFFF"/>
      </a:lt1>
      <a:dk2>
        <a:srgbClr val="183561"/>
      </a:dk2>
      <a:lt2>
        <a:srgbClr val="E7E6E6"/>
      </a:lt2>
      <a:accent1>
        <a:srgbClr val="4472C4"/>
      </a:accent1>
      <a:accent2>
        <a:srgbClr val="B01579"/>
      </a:accent2>
      <a:accent3>
        <a:srgbClr val="A5A5A5"/>
      </a:accent3>
      <a:accent4>
        <a:srgbClr val="F9B233"/>
      </a:accent4>
      <a:accent5>
        <a:srgbClr val="662483"/>
      </a:accent5>
      <a:accent6>
        <a:srgbClr val="00A19A"/>
      </a:accent6>
      <a:hlink>
        <a:srgbClr val="BE1622"/>
      </a:hlink>
      <a:folHlink>
        <a:srgbClr val="B2B2B2"/>
      </a:folHlink>
    </a:clrScheme>
    <a:fontScheme name="Academia">
      <a:majorFont>
        <a:latin typeface="Raleway Black"/>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SO DH PDI UNO" id="{EE313995-FC51-49A5-B01C-3D90FB41E728}" vid="{02CFB4E2-B921-4E71-9694-F91FCFA67053}"/>
    </a:ext>
  </a:extLst>
</a:theme>
</file>

<file path=ppt/theme/theme2.xml><?xml version="1.0" encoding="utf-8"?>
<a:theme xmlns:a="http://schemas.openxmlformats.org/drawingml/2006/main" name="Tema de Office">
  <a:themeElements>
    <a:clrScheme name="Violeta">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Arte</Template>
  <TotalTime>527</TotalTime>
  <Words>1301</Words>
  <Application>Microsoft Macintosh PowerPoint</Application>
  <PresentationFormat>Presentación en pantalla (16:9)</PresentationFormat>
  <Paragraphs>125</Paragraphs>
  <Slides>27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27</vt:i4>
      </vt:variant>
    </vt:vector>
  </HeadingPairs>
  <TitlesOfParts>
    <vt:vector size="35" baseType="lpstr">
      <vt:lpstr>Arial</vt:lpstr>
      <vt:lpstr>Calibri</vt:lpstr>
      <vt:lpstr>Metropolis</vt:lpstr>
      <vt:lpstr>Open Sans</vt:lpstr>
      <vt:lpstr>Raleway</vt:lpstr>
      <vt:lpstr>Raleway Black</vt:lpstr>
      <vt:lpstr>Roboto</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Martha María Juárez Pérez</dc:creator>
  <cp:lastModifiedBy>Microsoft Office User</cp:lastModifiedBy>
  <cp:revision>62</cp:revision>
  <dcterms:created xsi:type="dcterms:W3CDTF">2022-06-08T22:53:49Z</dcterms:created>
  <dcterms:modified xsi:type="dcterms:W3CDTF">2023-10-26T00:21:55Z</dcterms:modified>
</cp:coreProperties>
</file>