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m4v" ContentType="video/unknown"/>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6"/>
  </p:notesMasterIdLst>
  <p:sldIdLst>
    <p:sldId id="256" r:id="rId2"/>
    <p:sldId id="276" r:id="rId3"/>
    <p:sldId id="323" r:id="rId4"/>
    <p:sldId id="324" r:id="rId5"/>
    <p:sldId id="285" r:id="rId6"/>
    <p:sldId id="277" r:id="rId7"/>
    <p:sldId id="286" r:id="rId8"/>
    <p:sldId id="287" r:id="rId9"/>
    <p:sldId id="288" r:id="rId10"/>
    <p:sldId id="290" r:id="rId11"/>
    <p:sldId id="291" r:id="rId12"/>
    <p:sldId id="292" r:id="rId13"/>
    <p:sldId id="293" r:id="rId14"/>
    <p:sldId id="294" r:id="rId15"/>
    <p:sldId id="295" r:id="rId16"/>
    <p:sldId id="326" r:id="rId17"/>
    <p:sldId id="306" r:id="rId18"/>
    <p:sldId id="309" r:id="rId19"/>
    <p:sldId id="310" r:id="rId20"/>
    <p:sldId id="311" r:id="rId21"/>
    <p:sldId id="313" r:id="rId22"/>
    <p:sldId id="314" r:id="rId23"/>
    <p:sldId id="315" r:id="rId24"/>
    <p:sldId id="312" r:id="rId25"/>
    <p:sldId id="316" r:id="rId26"/>
    <p:sldId id="317" r:id="rId27"/>
    <p:sldId id="318" r:id="rId28"/>
    <p:sldId id="319" r:id="rId29"/>
    <p:sldId id="320" r:id="rId30"/>
    <p:sldId id="328" r:id="rId31"/>
    <p:sldId id="327" r:id="rId32"/>
    <p:sldId id="280" r:id="rId33"/>
    <p:sldId id="281" r:id="rId34"/>
    <p:sldId id="282" r:id="rId35"/>
    <p:sldId id="329" r:id="rId36"/>
    <p:sldId id="283" r:id="rId37"/>
    <p:sldId id="330" r:id="rId38"/>
    <p:sldId id="331" r:id="rId39"/>
    <p:sldId id="332" r:id="rId40"/>
    <p:sldId id="333" r:id="rId41"/>
    <p:sldId id="335" r:id="rId42"/>
    <p:sldId id="336" r:id="rId43"/>
    <p:sldId id="334" r:id="rId44"/>
    <p:sldId id="337" r:id="rId45"/>
  </p:sldIdLst>
  <p:sldSz cx="9144000" cy="6858000" type="screen4x3"/>
  <p:notesSz cx="9601200" cy="7315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5"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2B92"/>
    <a:srgbClr val="031445"/>
    <a:srgbClr val="3399FF"/>
    <a:srgbClr val="66FF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p:restoredTop sz="92800"/>
  </p:normalViewPr>
  <p:slideViewPr>
    <p:cSldViewPr>
      <p:cViewPr varScale="1">
        <p:scale>
          <a:sx n="57" d="100"/>
          <a:sy n="57" d="100"/>
        </p:scale>
        <p:origin x="1800" y="1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6-19T15:21:01.697" idx="29">
    <p:pos x="-265" y="89"/>
    <p:text>Poner la letra más atractiva </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C84708-5DD6-B64B-910A-C7BFA19B651F}" type="doc">
      <dgm:prSet loTypeId="urn:microsoft.com/office/officeart/2005/8/layout/StepDownProcess" loCatId="" qsTypeId="urn:microsoft.com/office/officeart/2005/8/quickstyle/simple1" qsCatId="simple" csTypeId="urn:microsoft.com/office/officeart/2005/8/colors/accent0_1" csCatId="mainScheme" phldr="1"/>
      <dgm:spPr/>
      <dgm:t>
        <a:bodyPr/>
        <a:lstStyle/>
        <a:p>
          <a:endParaRPr lang="es-ES"/>
        </a:p>
      </dgm:t>
    </dgm:pt>
    <dgm:pt modelId="{BE874509-FBB4-0F42-B1DB-6AC22E8F5584}">
      <dgm:prSet phldrT="[Texto]" custT="1"/>
      <dgm:spPr/>
      <dgm:t>
        <a:bodyPr/>
        <a:lstStyle/>
        <a:p>
          <a:r>
            <a:rPr lang="es-ES" sz="2400" dirty="0">
              <a:solidFill>
                <a:schemeClr val="accent5">
                  <a:lumMod val="75000"/>
                </a:schemeClr>
              </a:solidFill>
            </a:rPr>
            <a:t>Investigación de delitos: MP y Policías Investigadoras </a:t>
          </a:r>
        </a:p>
      </dgm:t>
    </dgm:pt>
    <dgm:pt modelId="{B81C15CD-F913-934D-A774-EA2C0831AC98}" type="parTrans" cxnId="{75EA4648-5F95-A040-8218-AB8DDD211110}">
      <dgm:prSet/>
      <dgm:spPr/>
      <dgm:t>
        <a:bodyPr/>
        <a:lstStyle/>
        <a:p>
          <a:endParaRPr lang="es-ES"/>
        </a:p>
      </dgm:t>
    </dgm:pt>
    <dgm:pt modelId="{9BE5F0BA-D789-6941-899C-48A4B20994AB}" type="sibTrans" cxnId="{75EA4648-5F95-A040-8218-AB8DDD211110}">
      <dgm:prSet/>
      <dgm:spPr/>
      <dgm:t>
        <a:bodyPr/>
        <a:lstStyle/>
        <a:p>
          <a:endParaRPr lang="es-ES"/>
        </a:p>
      </dgm:t>
    </dgm:pt>
    <dgm:pt modelId="{74DAE0A5-E7DB-1C43-88B1-D72AF525AF9B}">
      <dgm:prSet phldrT="[Texto]" custT="1"/>
      <dgm:spPr/>
      <dgm:t>
        <a:bodyPr/>
        <a:lstStyle/>
        <a:p>
          <a:r>
            <a:rPr lang="es-ES" sz="2400" dirty="0">
              <a:solidFill>
                <a:schemeClr val="accent5">
                  <a:lumMod val="75000"/>
                </a:schemeClr>
              </a:solidFill>
            </a:rPr>
            <a:t>El ejercicio de la acción penal ante los tribunales corresponde al MP</a:t>
          </a:r>
        </a:p>
      </dgm:t>
    </dgm:pt>
    <dgm:pt modelId="{4FF225F2-BC7E-644B-B7CC-63D834BEDA61}" type="parTrans" cxnId="{51653DE9-16BE-7C49-9028-E4F07C6D9E63}">
      <dgm:prSet/>
      <dgm:spPr/>
      <dgm:t>
        <a:bodyPr/>
        <a:lstStyle/>
        <a:p>
          <a:endParaRPr lang="es-ES"/>
        </a:p>
      </dgm:t>
    </dgm:pt>
    <dgm:pt modelId="{DCE60111-CBF5-BC44-9FAB-C89862DA812A}" type="sibTrans" cxnId="{51653DE9-16BE-7C49-9028-E4F07C6D9E63}">
      <dgm:prSet/>
      <dgm:spPr/>
      <dgm:t>
        <a:bodyPr/>
        <a:lstStyle/>
        <a:p>
          <a:endParaRPr lang="es-ES"/>
        </a:p>
      </dgm:t>
    </dgm:pt>
    <dgm:pt modelId="{E0B7D13E-717A-FE4F-8F83-A2F52B45757E}">
      <dgm:prSet phldrT="[Texto]"/>
      <dgm:spPr/>
      <dgm:t>
        <a:bodyPr/>
        <a:lstStyle/>
        <a:p>
          <a:r>
            <a:rPr lang="es-MX" dirty="0">
              <a:solidFill>
                <a:schemeClr val="accent5">
                  <a:lumMod val="75000"/>
                </a:schemeClr>
              </a:solidFill>
            </a:rPr>
            <a:t>Organismo público autónomo con personalidad y patrimonio propios </a:t>
          </a:r>
          <a:endParaRPr lang="es-ES" dirty="0">
            <a:solidFill>
              <a:schemeClr val="accent5">
                <a:lumMod val="75000"/>
              </a:schemeClr>
            </a:solidFill>
          </a:endParaRPr>
        </a:p>
      </dgm:t>
    </dgm:pt>
    <dgm:pt modelId="{9D9CCD77-61D9-3946-B26F-0017B79C5029}" type="parTrans" cxnId="{24198819-1EE6-4B45-BA4C-0A4940732441}">
      <dgm:prSet/>
      <dgm:spPr/>
      <dgm:t>
        <a:bodyPr/>
        <a:lstStyle/>
        <a:p>
          <a:endParaRPr lang="es-ES"/>
        </a:p>
      </dgm:t>
    </dgm:pt>
    <dgm:pt modelId="{2CAFC72D-967E-9940-8364-31828F3C7744}" type="sibTrans" cxnId="{24198819-1EE6-4B45-BA4C-0A4940732441}">
      <dgm:prSet/>
      <dgm:spPr/>
      <dgm:t>
        <a:bodyPr/>
        <a:lstStyle/>
        <a:p>
          <a:endParaRPr lang="es-ES"/>
        </a:p>
      </dgm:t>
    </dgm:pt>
    <dgm:pt modelId="{1D73A8CA-EF55-B248-82EF-AC48FF475A24}" type="pres">
      <dgm:prSet presAssocID="{79C84708-5DD6-B64B-910A-C7BFA19B651F}" presName="rootnode" presStyleCnt="0">
        <dgm:presLayoutVars>
          <dgm:chMax/>
          <dgm:chPref/>
          <dgm:dir/>
          <dgm:animLvl val="lvl"/>
        </dgm:presLayoutVars>
      </dgm:prSet>
      <dgm:spPr/>
    </dgm:pt>
    <dgm:pt modelId="{09FA5FA3-D5D2-A346-A216-F255ABA5FA58}" type="pres">
      <dgm:prSet presAssocID="{BE874509-FBB4-0F42-B1DB-6AC22E8F5584}" presName="composite" presStyleCnt="0"/>
      <dgm:spPr/>
    </dgm:pt>
    <dgm:pt modelId="{42724726-D558-804A-AA21-E3F981DC2944}" type="pres">
      <dgm:prSet presAssocID="{BE874509-FBB4-0F42-B1DB-6AC22E8F5584}" presName="bentUpArrow1" presStyleLbl="alignImgPlace1" presStyleIdx="0" presStyleCnt="2"/>
      <dgm:spPr/>
    </dgm:pt>
    <dgm:pt modelId="{765456B8-2684-1244-892A-2E4BC18999CF}" type="pres">
      <dgm:prSet presAssocID="{BE874509-FBB4-0F42-B1DB-6AC22E8F5584}" presName="ParentText" presStyleLbl="node1" presStyleIdx="0" presStyleCnt="3" custScaleX="192900" custLinFactNeighborX="-1230" custLinFactNeighborY="-1211">
        <dgm:presLayoutVars>
          <dgm:chMax val="1"/>
          <dgm:chPref val="1"/>
          <dgm:bulletEnabled val="1"/>
        </dgm:presLayoutVars>
      </dgm:prSet>
      <dgm:spPr/>
    </dgm:pt>
    <dgm:pt modelId="{5FDE8EA8-D995-C149-9BC5-2D1AC60202F8}" type="pres">
      <dgm:prSet presAssocID="{BE874509-FBB4-0F42-B1DB-6AC22E8F5584}" presName="ChildText" presStyleLbl="revTx" presStyleIdx="0" presStyleCnt="2">
        <dgm:presLayoutVars>
          <dgm:chMax val="0"/>
          <dgm:chPref val="0"/>
          <dgm:bulletEnabled val="1"/>
        </dgm:presLayoutVars>
      </dgm:prSet>
      <dgm:spPr/>
    </dgm:pt>
    <dgm:pt modelId="{F215451E-2B96-E04D-8308-85527F87E5D6}" type="pres">
      <dgm:prSet presAssocID="{9BE5F0BA-D789-6941-899C-48A4B20994AB}" presName="sibTrans" presStyleCnt="0"/>
      <dgm:spPr/>
    </dgm:pt>
    <dgm:pt modelId="{11C84541-5908-EB43-B346-2591C70C5B36}" type="pres">
      <dgm:prSet presAssocID="{74DAE0A5-E7DB-1C43-88B1-D72AF525AF9B}" presName="composite" presStyleCnt="0"/>
      <dgm:spPr/>
    </dgm:pt>
    <dgm:pt modelId="{BF9610A3-36A9-624D-9926-54DAB9F5F3A5}" type="pres">
      <dgm:prSet presAssocID="{74DAE0A5-E7DB-1C43-88B1-D72AF525AF9B}" presName="bentUpArrow1" presStyleLbl="alignImgPlace1" presStyleIdx="1" presStyleCnt="2"/>
      <dgm:spPr/>
    </dgm:pt>
    <dgm:pt modelId="{9711F498-7BAE-FD48-91F5-9A089190CB4A}" type="pres">
      <dgm:prSet presAssocID="{74DAE0A5-E7DB-1C43-88B1-D72AF525AF9B}" presName="ParentText" presStyleLbl="node1" presStyleIdx="1" presStyleCnt="3" custScaleX="209686">
        <dgm:presLayoutVars>
          <dgm:chMax val="1"/>
          <dgm:chPref val="1"/>
          <dgm:bulletEnabled val="1"/>
        </dgm:presLayoutVars>
      </dgm:prSet>
      <dgm:spPr/>
    </dgm:pt>
    <dgm:pt modelId="{25182AA0-633A-CE4E-8205-B4A64C259687}" type="pres">
      <dgm:prSet presAssocID="{74DAE0A5-E7DB-1C43-88B1-D72AF525AF9B}" presName="ChildText" presStyleLbl="revTx" presStyleIdx="1" presStyleCnt="2">
        <dgm:presLayoutVars>
          <dgm:chMax val="0"/>
          <dgm:chPref val="0"/>
          <dgm:bulletEnabled val="1"/>
        </dgm:presLayoutVars>
      </dgm:prSet>
      <dgm:spPr/>
    </dgm:pt>
    <dgm:pt modelId="{50D3E5C0-ABEA-C046-82FD-7B903A3F3045}" type="pres">
      <dgm:prSet presAssocID="{DCE60111-CBF5-BC44-9FAB-C89862DA812A}" presName="sibTrans" presStyleCnt="0"/>
      <dgm:spPr/>
    </dgm:pt>
    <dgm:pt modelId="{9483D00F-056B-1C47-A9C5-738829EF302F}" type="pres">
      <dgm:prSet presAssocID="{E0B7D13E-717A-FE4F-8F83-A2F52B45757E}" presName="composite" presStyleCnt="0"/>
      <dgm:spPr/>
    </dgm:pt>
    <dgm:pt modelId="{C0181CAA-273D-AD4B-9405-51DCF4F5D69A}" type="pres">
      <dgm:prSet presAssocID="{E0B7D13E-717A-FE4F-8F83-A2F52B45757E}" presName="ParentText" presStyleLbl="node1" presStyleIdx="2" presStyleCnt="3" custScaleX="207604">
        <dgm:presLayoutVars>
          <dgm:chMax val="1"/>
          <dgm:chPref val="1"/>
          <dgm:bulletEnabled val="1"/>
        </dgm:presLayoutVars>
      </dgm:prSet>
      <dgm:spPr/>
    </dgm:pt>
  </dgm:ptLst>
  <dgm:cxnLst>
    <dgm:cxn modelId="{24198819-1EE6-4B45-BA4C-0A4940732441}" srcId="{79C84708-5DD6-B64B-910A-C7BFA19B651F}" destId="{E0B7D13E-717A-FE4F-8F83-A2F52B45757E}" srcOrd="2" destOrd="0" parTransId="{9D9CCD77-61D9-3946-B26F-0017B79C5029}" sibTransId="{2CAFC72D-967E-9940-8364-31828F3C7744}"/>
    <dgm:cxn modelId="{A64AAC1B-D8A6-A242-8673-6454239FD3B9}" type="presOf" srcId="{74DAE0A5-E7DB-1C43-88B1-D72AF525AF9B}" destId="{9711F498-7BAE-FD48-91F5-9A089190CB4A}" srcOrd="0" destOrd="0" presId="urn:microsoft.com/office/officeart/2005/8/layout/StepDownProcess"/>
    <dgm:cxn modelId="{DB5D6F38-C602-9147-9BEC-3758773EAAB7}" type="presOf" srcId="{E0B7D13E-717A-FE4F-8F83-A2F52B45757E}" destId="{C0181CAA-273D-AD4B-9405-51DCF4F5D69A}" srcOrd="0" destOrd="0" presId="urn:microsoft.com/office/officeart/2005/8/layout/StepDownProcess"/>
    <dgm:cxn modelId="{75EA4648-5F95-A040-8218-AB8DDD211110}" srcId="{79C84708-5DD6-B64B-910A-C7BFA19B651F}" destId="{BE874509-FBB4-0F42-B1DB-6AC22E8F5584}" srcOrd="0" destOrd="0" parTransId="{B81C15CD-F913-934D-A774-EA2C0831AC98}" sibTransId="{9BE5F0BA-D789-6941-899C-48A4B20994AB}"/>
    <dgm:cxn modelId="{1BBD0DBB-C3A6-814D-AF8A-47029C03FB4B}" type="presOf" srcId="{BE874509-FBB4-0F42-B1DB-6AC22E8F5584}" destId="{765456B8-2684-1244-892A-2E4BC18999CF}" srcOrd="0" destOrd="0" presId="urn:microsoft.com/office/officeart/2005/8/layout/StepDownProcess"/>
    <dgm:cxn modelId="{51653DE9-16BE-7C49-9028-E4F07C6D9E63}" srcId="{79C84708-5DD6-B64B-910A-C7BFA19B651F}" destId="{74DAE0A5-E7DB-1C43-88B1-D72AF525AF9B}" srcOrd="1" destOrd="0" parTransId="{4FF225F2-BC7E-644B-B7CC-63D834BEDA61}" sibTransId="{DCE60111-CBF5-BC44-9FAB-C89862DA812A}"/>
    <dgm:cxn modelId="{9DE51CFF-4918-714F-8A5E-1C4B8CB4D84F}" type="presOf" srcId="{79C84708-5DD6-B64B-910A-C7BFA19B651F}" destId="{1D73A8CA-EF55-B248-82EF-AC48FF475A24}" srcOrd="0" destOrd="0" presId="urn:microsoft.com/office/officeart/2005/8/layout/StepDownProcess"/>
    <dgm:cxn modelId="{0D09E142-AFCC-F143-A329-4BFDFE664A99}" type="presParOf" srcId="{1D73A8CA-EF55-B248-82EF-AC48FF475A24}" destId="{09FA5FA3-D5D2-A346-A216-F255ABA5FA58}" srcOrd="0" destOrd="0" presId="urn:microsoft.com/office/officeart/2005/8/layout/StepDownProcess"/>
    <dgm:cxn modelId="{D6413268-0B5F-FF43-B4C3-1AD20B2F5242}" type="presParOf" srcId="{09FA5FA3-D5D2-A346-A216-F255ABA5FA58}" destId="{42724726-D558-804A-AA21-E3F981DC2944}" srcOrd="0" destOrd="0" presId="urn:microsoft.com/office/officeart/2005/8/layout/StepDownProcess"/>
    <dgm:cxn modelId="{5EB2A6E0-2D9D-4F45-890F-AAC1A9E77B8E}" type="presParOf" srcId="{09FA5FA3-D5D2-A346-A216-F255ABA5FA58}" destId="{765456B8-2684-1244-892A-2E4BC18999CF}" srcOrd="1" destOrd="0" presId="urn:microsoft.com/office/officeart/2005/8/layout/StepDownProcess"/>
    <dgm:cxn modelId="{2343352D-A7E2-DF44-A43B-411121A3C6A5}" type="presParOf" srcId="{09FA5FA3-D5D2-A346-A216-F255ABA5FA58}" destId="{5FDE8EA8-D995-C149-9BC5-2D1AC60202F8}" srcOrd="2" destOrd="0" presId="urn:microsoft.com/office/officeart/2005/8/layout/StepDownProcess"/>
    <dgm:cxn modelId="{3C77658C-6B42-B542-B4BF-EC6FE8B1EE21}" type="presParOf" srcId="{1D73A8CA-EF55-B248-82EF-AC48FF475A24}" destId="{F215451E-2B96-E04D-8308-85527F87E5D6}" srcOrd="1" destOrd="0" presId="urn:microsoft.com/office/officeart/2005/8/layout/StepDownProcess"/>
    <dgm:cxn modelId="{14560685-D0FD-7F43-AFB3-1F4325C9F531}" type="presParOf" srcId="{1D73A8CA-EF55-B248-82EF-AC48FF475A24}" destId="{11C84541-5908-EB43-B346-2591C70C5B36}" srcOrd="2" destOrd="0" presId="urn:microsoft.com/office/officeart/2005/8/layout/StepDownProcess"/>
    <dgm:cxn modelId="{B07C3C7B-67DA-B740-A562-01BBD0E94BF7}" type="presParOf" srcId="{11C84541-5908-EB43-B346-2591C70C5B36}" destId="{BF9610A3-36A9-624D-9926-54DAB9F5F3A5}" srcOrd="0" destOrd="0" presId="urn:microsoft.com/office/officeart/2005/8/layout/StepDownProcess"/>
    <dgm:cxn modelId="{E906C780-EB84-5D4B-A983-4B5E8710DCDB}" type="presParOf" srcId="{11C84541-5908-EB43-B346-2591C70C5B36}" destId="{9711F498-7BAE-FD48-91F5-9A089190CB4A}" srcOrd="1" destOrd="0" presId="urn:microsoft.com/office/officeart/2005/8/layout/StepDownProcess"/>
    <dgm:cxn modelId="{98888757-22B3-9349-B005-5BE227338645}" type="presParOf" srcId="{11C84541-5908-EB43-B346-2591C70C5B36}" destId="{25182AA0-633A-CE4E-8205-B4A64C259687}" srcOrd="2" destOrd="0" presId="urn:microsoft.com/office/officeart/2005/8/layout/StepDownProcess"/>
    <dgm:cxn modelId="{653B02AF-1066-AC4B-93A1-2A19DA7C9CE4}" type="presParOf" srcId="{1D73A8CA-EF55-B248-82EF-AC48FF475A24}" destId="{50D3E5C0-ABEA-C046-82FD-7B903A3F3045}" srcOrd="3" destOrd="0" presId="urn:microsoft.com/office/officeart/2005/8/layout/StepDownProcess"/>
    <dgm:cxn modelId="{A1EE23D9-F2E1-814E-808F-16AA1976249E}" type="presParOf" srcId="{1D73A8CA-EF55-B248-82EF-AC48FF475A24}" destId="{9483D00F-056B-1C47-A9C5-738829EF302F}" srcOrd="4" destOrd="0" presId="urn:microsoft.com/office/officeart/2005/8/layout/StepDownProcess"/>
    <dgm:cxn modelId="{8A0CE832-53B9-B547-AA66-3CE7404537CC}" type="presParOf" srcId="{9483D00F-056B-1C47-A9C5-738829EF302F}" destId="{C0181CAA-273D-AD4B-9405-51DCF4F5D69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24726-D558-804A-AA21-E3F981DC2944}">
      <dsp:nvSpPr>
        <dsp:cNvPr id="0" name=""/>
        <dsp:cNvSpPr/>
      </dsp:nvSpPr>
      <dsp:spPr>
        <a:xfrm rot="5400000">
          <a:off x="1171897" y="1279939"/>
          <a:ext cx="1113670" cy="1267874"/>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5456B8-2684-1244-892A-2E4BC18999CF}">
      <dsp:nvSpPr>
        <dsp:cNvPr id="0" name=""/>
        <dsp:cNvSpPr/>
      </dsp:nvSpPr>
      <dsp:spPr>
        <a:xfrm>
          <a:off x="0" y="29521"/>
          <a:ext cx="3616422" cy="1312275"/>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accent5">
                  <a:lumMod val="75000"/>
                </a:schemeClr>
              </a:solidFill>
            </a:rPr>
            <a:t>Investigación de delitos: MP y Policías Investigadoras </a:t>
          </a:r>
        </a:p>
      </dsp:txBody>
      <dsp:txXfrm>
        <a:off x="64072" y="93593"/>
        <a:ext cx="3488278" cy="1184131"/>
      </dsp:txXfrm>
    </dsp:sp>
    <dsp:sp modelId="{5FDE8EA8-D995-C149-9BC5-2D1AC60202F8}">
      <dsp:nvSpPr>
        <dsp:cNvPr id="0" name=""/>
        <dsp:cNvSpPr/>
      </dsp:nvSpPr>
      <dsp:spPr>
        <a:xfrm>
          <a:off x="2751608" y="170568"/>
          <a:ext cx="1363525" cy="1060638"/>
        </a:xfrm>
        <a:prstGeom prst="rect">
          <a:avLst/>
        </a:prstGeom>
        <a:noFill/>
        <a:ln>
          <a:noFill/>
        </a:ln>
        <a:effectLst/>
      </dsp:spPr>
      <dsp:style>
        <a:lnRef idx="0">
          <a:scrgbClr r="0" g="0" b="0"/>
        </a:lnRef>
        <a:fillRef idx="0">
          <a:scrgbClr r="0" g="0" b="0"/>
        </a:fillRef>
        <a:effectRef idx="0">
          <a:scrgbClr r="0" g="0" b="0"/>
        </a:effectRef>
        <a:fontRef idx="minor"/>
      </dsp:style>
    </dsp:sp>
    <dsp:sp modelId="{BF9610A3-36A9-624D-9926-54DAB9F5F3A5}">
      <dsp:nvSpPr>
        <dsp:cNvPr id="0" name=""/>
        <dsp:cNvSpPr/>
      </dsp:nvSpPr>
      <dsp:spPr>
        <a:xfrm rot="5400000">
          <a:off x="3301624" y="2754057"/>
          <a:ext cx="1113670" cy="1267874"/>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11F498-7BAE-FD48-91F5-9A089190CB4A}">
      <dsp:nvSpPr>
        <dsp:cNvPr id="0" name=""/>
        <dsp:cNvSpPr/>
      </dsp:nvSpPr>
      <dsp:spPr>
        <a:xfrm>
          <a:off x="1978391" y="1519531"/>
          <a:ext cx="3931121" cy="1312275"/>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accent5">
                  <a:lumMod val="75000"/>
                </a:schemeClr>
              </a:solidFill>
            </a:rPr>
            <a:t>El ejercicio de la acción penal ante los tribunales corresponde al MP</a:t>
          </a:r>
        </a:p>
      </dsp:txBody>
      <dsp:txXfrm>
        <a:off x="2042463" y="1583603"/>
        <a:ext cx="3802977" cy="1184131"/>
      </dsp:txXfrm>
    </dsp:sp>
    <dsp:sp modelId="{25182AA0-633A-CE4E-8205-B4A64C259687}">
      <dsp:nvSpPr>
        <dsp:cNvPr id="0" name=""/>
        <dsp:cNvSpPr/>
      </dsp:nvSpPr>
      <dsp:spPr>
        <a:xfrm>
          <a:off x="4881335" y="1644686"/>
          <a:ext cx="1363525" cy="1060638"/>
        </a:xfrm>
        <a:prstGeom prst="rect">
          <a:avLst/>
        </a:prstGeom>
        <a:noFill/>
        <a:ln>
          <a:noFill/>
        </a:ln>
        <a:effectLst/>
      </dsp:spPr>
      <dsp:style>
        <a:lnRef idx="0">
          <a:scrgbClr r="0" g="0" b="0"/>
        </a:lnRef>
        <a:fillRef idx="0">
          <a:scrgbClr r="0" g="0" b="0"/>
        </a:fillRef>
        <a:effectRef idx="0">
          <a:scrgbClr r="0" g="0" b="0"/>
        </a:effectRef>
        <a:fontRef idx="minor"/>
      </dsp:style>
    </dsp:sp>
    <dsp:sp modelId="{C0181CAA-273D-AD4B-9405-51DCF4F5D69A}">
      <dsp:nvSpPr>
        <dsp:cNvPr id="0" name=""/>
        <dsp:cNvSpPr/>
      </dsp:nvSpPr>
      <dsp:spPr>
        <a:xfrm>
          <a:off x="3950769" y="2993649"/>
          <a:ext cx="3892088" cy="1312275"/>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MX" sz="2200" kern="1200" dirty="0">
              <a:solidFill>
                <a:schemeClr val="accent5">
                  <a:lumMod val="75000"/>
                </a:schemeClr>
              </a:solidFill>
            </a:rPr>
            <a:t>Organismo público autónomo con personalidad y patrimonio propios </a:t>
          </a:r>
          <a:endParaRPr lang="es-ES" sz="2200" kern="1200" dirty="0">
            <a:solidFill>
              <a:schemeClr val="accent5">
                <a:lumMod val="75000"/>
              </a:schemeClr>
            </a:solidFill>
          </a:endParaRPr>
        </a:p>
      </dsp:txBody>
      <dsp:txXfrm>
        <a:off x="4014841" y="3057721"/>
        <a:ext cx="3763944" cy="118413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4160520" cy="36703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5438459" y="1"/>
            <a:ext cx="4160520" cy="36703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3155950" y="914400"/>
            <a:ext cx="328930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60120" y="3520440"/>
            <a:ext cx="7680960" cy="288036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55"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55"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55"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55"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55"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55"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55"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55"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55"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948172"/>
            <a:ext cx="4160520" cy="36702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5438459" y="6948172"/>
            <a:ext cx="4160520" cy="367029"/>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14899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60120" y="3520440"/>
            <a:ext cx="7680960" cy="28803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3155950" y="914400"/>
            <a:ext cx="328930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318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dirty="0"/>
              <a:t>No legitimar la erradicación de los fenómenos machistas en términos defensivos o de venganza </a:t>
            </a:r>
          </a:p>
          <a:p>
            <a:pPr>
              <a:lnSpc>
                <a:spcPct val="100000"/>
              </a:lnSpc>
            </a:pPr>
            <a:endParaRPr lang="es-MX" sz="1200"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22</a:t>
            </a:fld>
            <a:endParaRPr lang="es-MX"/>
          </a:p>
        </p:txBody>
      </p:sp>
    </p:spTree>
    <p:extLst>
      <p:ext uri="{BB962C8B-B14F-4D97-AF65-F5344CB8AC3E}">
        <p14:creationId xmlns:p14="http://schemas.microsoft.com/office/powerpoint/2010/main" val="3697877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MX" dirty="0"/>
              <a:t>Igualdad Material o sustantiva: acceso al mismo trato y oportunidades, para el reconocimiento, goce o ejercicio de los derechos humanos y las libertades fundamentales</a:t>
            </a:r>
          </a:p>
          <a:p>
            <a:r>
              <a:rPr lang="es-MX" dirty="0"/>
              <a:t>Real: Se miide en su llegada cuando las personas hacen valer sus derechos </a:t>
            </a:r>
          </a:p>
          <a:p>
            <a:pPr>
              <a:lnSpc>
                <a:spcPct val="100000"/>
              </a:lnSpc>
            </a:pPr>
            <a:endParaRPr lang="es-MX" sz="1200"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23</a:t>
            </a:fld>
            <a:endParaRPr lang="es-MX"/>
          </a:p>
        </p:txBody>
      </p:sp>
    </p:spTree>
    <p:extLst>
      <p:ext uri="{BB962C8B-B14F-4D97-AF65-F5344CB8AC3E}">
        <p14:creationId xmlns:p14="http://schemas.microsoft.com/office/powerpoint/2010/main" val="788875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0000"/>
              </a:lnSpc>
            </a:pPr>
            <a:endParaRPr lang="es-MX" sz="1200"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25</a:t>
            </a:fld>
            <a:endParaRPr lang="es-MX"/>
          </a:p>
        </p:txBody>
      </p:sp>
    </p:spTree>
    <p:extLst>
      <p:ext uri="{BB962C8B-B14F-4D97-AF65-F5344CB8AC3E}">
        <p14:creationId xmlns:p14="http://schemas.microsoft.com/office/powerpoint/2010/main" val="2883500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0000"/>
              </a:lnSpc>
            </a:pPr>
            <a:endParaRPr lang="es-MX" sz="1200"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26</a:t>
            </a:fld>
            <a:endParaRPr lang="es-MX"/>
          </a:p>
        </p:txBody>
      </p:sp>
    </p:spTree>
    <p:extLst>
      <p:ext uri="{BB962C8B-B14F-4D97-AF65-F5344CB8AC3E}">
        <p14:creationId xmlns:p14="http://schemas.microsoft.com/office/powerpoint/2010/main" val="1130168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0000"/>
              </a:lnSpc>
            </a:pPr>
            <a:endParaRPr lang="es-MX" sz="1200"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27</a:t>
            </a:fld>
            <a:endParaRPr lang="es-MX"/>
          </a:p>
        </p:txBody>
      </p:sp>
    </p:spTree>
    <p:extLst>
      <p:ext uri="{BB962C8B-B14F-4D97-AF65-F5344CB8AC3E}">
        <p14:creationId xmlns:p14="http://schemas.microsoft.com/office/powerpoint/2010/main" val="887858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0000"/>
              </a:lnSpc>
            </a:pPr>
            <a:endParaRPr lang="es-MX" sz="1200"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28</a:t>
            </a:fld>
            <a:endParaRPr lang="es-MX"/>
          </a:p>
        </p:txBody>
      </p:sp>
    </p:spTree>
    <p:extLst>
      <p:ext uri="{BB962C8B-B14F-4D97-AF65-F5344CB8AC3E}">
        <p14:creationId xmlns:p14="http://schemas.microsoft.com/office/powerpoint/2010/main" val="1040990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0000"/>
              </a:lnSpc>
            </a:pPr>
            <a:endParaRPr lang="es-MX" sz="1200"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29</a:t>
            </a:fld>
            <a:endParaRPr lang="es-MX"/>
          </a:p>
        </p:txBody>
      </p:sp>
    </p:spTree>
    <p:extLst>
      <p:ext uri="{BB962C8B-B14F-4D97-AF65-F5344CB8AC3E}">
        <p14:creationId xmlns:p14="http://schemas.microsoft.com/office/powerpoint/2010/main" val="3208494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30</a:t>
            </a:fld>
            <a:endParaRPr lang="es-MX"/>
          </a:p>
        </p:txBody>
      </p:sp>
    </p:spTree>
    <p:extLst>
      <p:ext uri="{BB962C8B-B14F-4D97-AF65-F5344CB8AC3E}">
        <p14:creationId xmlns:p14="http://schemas.microsoft.com/office/powerpoint/2010/main" val="3808478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44</a:t>
            </a:fld>
            <a:endParaRPr lang="es-MX"/>
          </a:p>
        </p:txBody>
      </p:sp>
    </p:spTree>
    <p:extLst>
      <p:ext uri="{BB962C8B-B14F-4D97-AF65-F5344CB8AC3E}">
        <p14:creationId xmlns:p14="http://schemas.microsoft.com/office/powerpoint/2010/main" val="16152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3</a:t>
            </a:fld>
            <a:endParaRPr lang="es-MX"/>
          </a:p>
        </p:txBody>
      </p:sp>
    </p:spTree>
    <p:extLst>
      <p:ext uri="{BB962C8B-B14F-4D97-AF65-F5344CB8AC3E}">
        <p14:creationId xmlns:p14="http://schemas.microsoft.com/office/powerpoint/2010/main" val="3720479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4</a:t>
            </a:fld>
            <a:endParaRPr lang="es-MX"/>
          </a:p>
        </p:txBody>
      </p:sp>
    </p:spTree>
    <p:extLst>
      <p:ext uri="{BB962C8B-B14F-4D97-AF65-F5344CB8AC3E}">
        <p14:creationId xmlns:p14="http://schemas.microsoft.com/office/powerpoint/2010/main" val="1683956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16</a:t>
            </a:fld>
            <a:endParaRPr lang="es-MX"/>
          </a:p>
        </p:txBody>
      </p:sp>
    </p:spTree>
    <p:extLst>
      <p:ext uri="{BB962C8B-B14F-4D97-AF65-F5344CB8AC3E}">
        <p14:creationId xmlns:p14="http://schemas.microsoft.com/office/powerpoint/2010/main" val="2440171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17</a:t>
            </a:fld>
            <a:endParaRPr lang="es-MX"/>
          </a:p>
        </p:txBody>
      </p:sp>
    </p:spTree>
    <p:extLst>
      <p:ext uri="{BB962C8B-B14F-4D97-AF65-F5344CB8AC3E}">
        <p14:creationId xmlns:p14="http://schemas.microsoft.com/office/powerpoint/2010/main" val="146805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0000"/>
              </a:lnSpc>
            </a:pPr>
            <a:endParaRPr lang="es-MX" sz="1200"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18</a:t>
            </a:fld>
            <a:endParaRPr lang="es-MX"/>
          </a:p>
        </p:txBody>
      </p:sp>
    </p:spTree>
    <p:extLst>
      <p:ext uri="{BB962C8B-B14F-4D97-AF65-F5344CB8AC3E}">
        <p14:creationId xmlns:p14="http://schemas.microsoft.com/office/powerpoint/2010/main" val="1077730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El Derecho es una forma de accionar sobre la realidad </a:t>
            </a:r>
          </a:p>
          <a:p>
            <a:pPr>
              <a:lnSpc>
                <a:spcPct val="100000"/>
              </a:lnSpc>
            </a:pPr>
            <a:endParaRPr lang="es-MX" sz="1200"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19</a:t>
            </a:fld>
            <a:endParaRPr lang="es-MX"/>
          </a:p>
        </p:txBody>
      </p:sp>
    </p:spTree>
    <p:extLst>
      <p:ext uri="{BB962C8B-B14F-4D97-AF65-F5344CB8AC3E}">
        <p14:creationId xmlns:p14="http://schemas.microsoft.com/office/powerpoint/2010/main" val="4192801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El Drecho Penal no ofrece soluciones totales frente a la desigualdad y la discriminación, sino que, como sistema estructurado de control social, reacciona frente la comisión de hechos considerados previamente como peligrosos para los intereses o bienes que se desea proteger y, por lo tanto, proscribe determinados comportamientos</a:t>
            </a:r>
            <a:r>
              <a:rPr lang="es-MX" dirty="0"/>
              <a:t>. </a:t>
            </a:r>
            <a:endParaRPr lang="es-MX" dirty="0">
              <a:effectLst/>
            </a:endParaRPr>
          </a:p>
          <a:p>
            <a:pPr>
              <a:lnSpc>
                <a:spcPct val="100000"/>
              </a:lnSpc>
            </a:pPr>
            <a:endParaRPr lang="es-MX" sz="1200" dirty="0"/>
          </a:p>
          <a:p>
            <a:pPr>
              <a:lnSpc>
                <a:spcPct val="100000"/>
              </a:lnSpc>
            </a:pPr>
            <a:endParaRPr lang="es-MX"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Enfrentar los sesgos que influyen en nuestra percepción </a:t>
            </a:r>
          </a:p>
          <a:p>
            <a:pPr>
              <a:lnSpc>
                <a:spcPct val="100000"/>
              </a:lnSpc>
            </a:pPr>
            <a:endParaRPr lang="es-MX" sz="1200"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20</a:t>
            </a:fld>
            <a:endParaRPr lang="es-MX"/>
          </a:p>
        </p:txBody>
      </p:sp>
    </p:spTree>
    <p:extLst>
      <p:ext uri="{BB962C8B-B14F-4D97-AF65-F5344CB8AC3E}">
        <p14:creationId xmlns:p14="http://schemas.microsoft.com/office/powerpoint/2010/main" val="14630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0000"/>
              </a:lnSpc>
            </a:pPr>
            <a:endParaRPr lang="es-MX" sz="1200" dirty="0"/>
          </a:p>
        </p:txBody>
      </p:sp>
      <p:sp>
        <p:nvSpPr>
          <p:cNvPr id="4" name="Marcador de número de diapositiva 3"/>
          <p:cNvSpPr>
            <a:spLocks noGrp="1"/>
          </p:cNvSpPr>
          <p:nvPr>
            <p:ph type="sldNum" sz="quarter" idx="5"/>
          </p:nvPr>
        </p:nvSpPr>
        <p:spPr/>
        <p:txBody>
          <a:bodyPr/>
          <a:lstStyle/>
          <a:p>
            <a:fld id="{EF8A4F66-F4C8-5247-B1B1-A4CE335D74AD}" type="slidenum">
              <a:rPr lang="es-MX" smtClean="0"/>
              <a:t>21</a:t>
            </a:fld>
            <a:endParaRPr lang="es-MX"/>
          </a:p>
        </p:txBody>
      </p:sp>
    </p:spTree>
    <p:extLst>
      <p:ext uri="{BB962C8B-B14F-4D97-AF65-F5344CB8AC3E}">
        <p14:creationId xmlns:p14="http://schemas.microsoft.com/office/powerpoint/2010/main" val="318269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0B636A8-E235-4A7A-AAF6-BD4D6A7720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1422" b="21422"/>
          <a:stretch/>
        </p:blipFill>
        <p:spPr>
          <a:xfrm>
            <a:off x="0" y="816"/>
            <a:ext cx="9144000" cy="6856368"/>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A3C476-4EF9-452A-A94D-F3D3AC5D9B81}" type="datetimeFigureOut">
              <a:rPr lang="es-MX" smtClean="0"/>
              <a:t>22/06/23</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BB45C687-502D-4361-9415-50E2708A07BD}" type="slidenum">
              <a:rPr lang="es-MX" smtClean="0"/>
              <a:t>‹Nº›</a:t>
            </a:fld>
            <a:endParaRPr lang="es-MX" dirty="0"/>
          </a:p>
        </p:txBody>
      </p:sp>
    </p:spTree>
    <p:extLst>
      <p:ext uri="{BB962C8B-B14F-4D97-AF65-F5344CB8AC3E}">
        <p14:creationId xmlns:p14="http://schemas.microsoft.com/office/powerpoint/2010/main" val="3168822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6" r:id="rId6"/>
    <p:sldLayoutId id="2147483657" r:id="rId7"/>
    <p:sldLayoutId id="2147483658"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4v"/><Relationship Id="rId1" Type="http://schemas.microsoft.com/office/2007/relationships/media" Target="../media/media4.m4v"/><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comments" Target="../comments/comment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2" name="CuadroTexto 1">
            <a:extLst>
              <a:ext uri="{FF2B5EF4-FFF2-40B4-BE49-F238E27FC236}">
                <a16:creationId xmlns:a16="http://schemas.microsoft.com/office/drawing/2014/main" id="{0BAE2528-D6CC-2F48-8A16-51F672D1BEC7}"/>
              </a:ext>
            </a:extLst>
          </p:cNvPr>
          <p:cNvSpPr txBox="1"/>
          <p:nvPr/>
        </p:nvSpPr>
        <p:spPr>
          <a:xfrm>
            <a:off x="1691680" y="1412776"/>
            <a:ext cx="7128792" cy="4616648"/>
          </a:xfrm>
          <a:prstGeom prst="rect">
            <a:avLst/>
          </a:prstGeom>
          <a:noFill/>
        </p:spPr>
        <p:txBody>
          <a:bodyPr wrap="square" rtlCol="0">
            <a:spAutoFit/>
          </a:bodyPr>
          <a:lstStyle/>
          <a:p>
            <a:pPr algn="ctr"/>
            <a:endParaRPr lang="es-MX" dirty="0">
              <a:solidFill>
                <a:schemeClr val="bg1"/>
              </a:solidFill>
            </a:endParaRPr>
          </a:p>
          <a:p>
            <a:pPr algn="ctr"/>
            <a:r>
              <a:rPr lang="es-MX" sz="2800" dirty="0">
                <a:solidFill>
                  <a:schemeClr val="bg1"/>
                </a:solidFill>
              </a:rPr>
              <a:t>PERSPECTIVA DE GÉNERO PARA LA PRÁCTICA PARLAMENTARIA </a:t>
            </a:r>
          </a:p>
          <a:p>
            <a:pPr algn="ctr"/>
            <a:endParaRPr lang="es-MX" sz="2800" dirty="0">
              <a:solidFill>
                <a:schemeClr val="bg1"/>
              </a:solidFill>
            </a:endParaRPr>
          </a:p>
          <a:p>
            <a:pPr algn="ctr"/>
            <a:endParaRPr lang="es-MX" sz="2800" dirty="0">
              <a:solidFill>
                <a:schemeClr val="bg1"/>
              </a:solidFill>
            </a:endParaRPr>
          </a:p>
          <a:p>
            <a:pPr algn="ctr"/>
            <a:endParaRPr lang="es-MX" sz="2800" dirty="0">
              <a:solidFill>
                <a:schemeClr val="bg1"/>
              </a:solidFill>
            </a:endParaRPr>
          </a:p>
          <a:p>
            <a:pPr algn="ctr"/>
            <a:r>
              <a:rPr lang="es-MX" sz="2800" dirty="0">
                <a:solidFill>
                  <a:schemeClr val="bg1"/>
                </a:solidFill>
              </a:rPr>
              <a:t>ACCESO A LA JUSTICIA PARA LAS MUJERES </a:t>
            </a:r>
          </a:p>
          <a:p>
            <a:pPr algn="ctr"/>
            <a:endParaRPr lang="es-MX" sz="2800" dirty="0">
              <a:solidFill>
                <a:schemeClr val="bg1"/>
              </a:solidFill>
            </a:endParaRPr>
          </a:p>
          <a:p>
            <a:pPr algn="ctr"/>
            <a:endParaRPr lang="es-MX" sz="2800" dirty="0">
              <a:solidFill>
                <a:schemeClr val="bg1"/>
              </a:solidFill>
            </a:endParaRPr>
          </a:p>
          <a:p>
            <a:pPr algn="ctr"/>
            <a:r>
              <a:rPr lang="es-MX" sz="2800" dirty="0">
                <a:solidFill>
                  <a:schemeClr val="bg1"/>
                </a:solidFill>
              </a:rPr>
              <a:t>MTRA. GABRIELA GONZÁLEZ PULIDO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C37AA3-C142-6048-AB9C-7F2D80F1FF4A}"/>
              </a:ext>
            </a:extLst>
          </p:cNvPr>
          <p:cNvSpPr>
            <a:spLocks noGrp="1"/>
          </p:cNvSpPr>
          <p:nvPr>
            <p:ph type="title"/>
          </p:nvPr>
        </p:nvSpPr>
        <p:spPr>
          <a:xfrm>
            <a:off x="899592" y="365126"/>
            <a:ext cx="7992888" cy="1325563"/>
          </a:xfrm>
        </p:spPr>
        <p:txBody>
          <a:bodyPr/>
          <a:lstStyle/>
          <a:p>
            <a:r>
              <a:rPr lang="es-MX" dirty="0">
                <a:solidFill>
                  <a:srgbClr val="062B92"/>
                </a:solidFill>
                <a:latin typeface="+mj-lt"/>
              </a:rPr>
              <a:t>Ley de Transición (14 de febrero del 2019)</a:t>
            </a:r>
          </a:p>
        </p:txBody>
      </p:sp>
      <p:sp>
        <p:nvSpPr>
          <p:cNvPr id="3" name="Marcador de contenido 2">
            <a:extLst>
              <a:ext uri="{FF2B5EF4-FFF2-40B4-BE49-F238E27FC236}">
                <a16:creationId xmlns:a16="http://schemas.microsoft.com/office/drawing/2014/main" id="{E3B995C3-96D9-4047-A78E-DF88C27067FF}"/>
              </a:ext>
            </a:extLst>
          </p:cNvPr>
          <p:cNvSpPr>
            <a:spLocks noGrp="1"/>
          </p:cNvSpPr>
          <p:nvPr>
            <p:ph idx="1"/>
          </p:nvPr>
        </p:nvSpPr>
        <p:spPr/>
        <p:txBody>
          <a:bodyPr/>
          <a:lstStyle/>
          <a:p>
            <a:r>
              <a:rPr lang="es-MX" dirty="0">
                <a:solidFill>
                  <a:srgbClr val="062B92"/>
                </a:solidFill>
                <a:latin typeface="+mj-lt"/>
              </a:rPr>
              <a:t>Comisión Técnica </a:t>
            </a:r>
          </a:p>
          <a:p>
            <a:r>
              <a:rPr lang="es-MX" dirty="0">
                <a:solidFill>
                  <a:srgbClr val="062B92"/>
                </a:solidFill>
                <a:latin typeface="+mj-lt"/>
              </a:rPr>
              <a:t>Plan de transición al Congreso de la Ciudad</a:t>
            </a:r>
          </a:p>
          <a:p>
            <a:r>
              <a:rPr lang="es-MX" dirty="0">
                <a:solidFill>
                  <a:srgbClr val="062B92"/>
                </a:solidFill>
                <a:latin typeface="+mj-lt"/>
              </a:rPr>
              <a:t>La Fiscalía es un órgano público autónomo de carácter especializado e imparcial, que goza de personalidad jurídica y patrimonio propio, con plena autonomía técnica y de gestión. </a:t>
            </a:r>
          </a:p>
          <a:p>
            <a:endParaRPr lang="es-MX" dirty="0"/>
          </a:p>
          <a:p>
            <a:endParaRPr lang="es-MX" dirty="0"/>
          </a:p>
        </p:txBody>
      </p:sp>
    </p:spTree>
    <p:extLst>
      <p:ext uri="{BB962C8B-B14F-4D97-AF65-F5344CB8AC3E}">
        <p14:creationId xmlns:p14="http://schemas.microsoft.com/office/powerpoint/2010/main" val="1078695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E2D7E-DB37-654C-8295-3EF9B1323245}"/>
              </a:ext>
            </a:extLst>
          </p:cNvPr>
          <p:cNvSpPr>
            <a:spLocks noGrp="1"/>
          </p:cNvSpPr>
          <p:nvPr>
            <p:ph type="title"/>
          </p:nvPr>
        </p:nvSpPr>
        <p:spPr/>
        <p:txBody>
          <a:bodyPr/>
          <a:lstStyle/>
          <a:p>
            <a:r>
              <a:rPr lang="es-MX" dirty="0"/>
              <a:t> </a:t>
            </a:r>
            <a:r>
              <a:rPr lang="es-MX" dirty="0">
                <a:solidFill>
                  <a:srgbClr val="062B92"/>
                </a:solidFill>
                <a:latin typeface="+mj-lt"/>
              </a:rPr>
              <a:t>Fines institucionales </a:t>
            </a:r>
          </a:p>
        </p:txBody>
      </p:sp>
      <p:sp>
        <p:nvSpPr>
          <p:cNvPr id="3" name="Marcador de contenido 2">
            <a:extLst>
              <a:ext uri="{FF2B5EF4-FFF2-40B4-BE49-F238E27FC236}">
                <a16:creationId xmlns:a16="http://schemas.microsoft.com/office/drawing/2014/main" id="{4BEF1438-C046-F74B-A93D-3EE707766E42}"/>
              </a:ext>
            </a:extLst>
          </p:cNvPr>
          <p:cNvSpPr>
            <a:spLocks noGrp="1"/>
          </p:cNvSpPr>
          <p:nvPr>
            <p:ph idx="1"/>
          </p:nvPr>
        </p:nvSpPr>
        <p:spPr/>
        <p:txBody>
          <a:bodyPr/>
          <a:lstStyle/>
          <a:p>
            <a:r>
              <a:rPr lang="es-MX" dirty="0">
                <a:solidFill>
                  <a:srgbClr val="062B92"/>
                </a:solidFill>
                <a:latin typeface="+mj-lt"/>
              </a:rPr>
              <a:t>Conducir y coordinar la investigación, así como resolver sobre el ejercicio de la acción penal sobre los delitos materia de su competencia; </a:t>
            </a:r>
          </a:p>
          <a:p>
            <a:r>
              <a:rPr lang="es-MX" dirty="0">
                <a:solidFill>
                  <a:srgbClr val="062B92"/>
                </a:solidFill>
                <a:latin typeface="+mj-lt"/>
              </a:rPr>
              <a:t>b Otorgar una procuración de justicia eficaz, efectiva, apegada a derecho, que contribuya a combatir la inseguridad y disminuirla; </a:t>
            </a:r>
          </a:p>
          <a:p>
            <a:endParaRPr lang="es-MX" dirty="0"/>
          </a:p>
        </p:txBody>
      </p:sp>
    </p:spTree>
    <p:extLst>
      <p:ext uri="{BB962C8B-B14F-4D97-AF65-F5344CB8AC3E}">
        <p14:creationId xmlns:p14="http://schemas.microsoft.com/office/powerpoint/2010/main" val="4010983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667FC-ACF5-3A45-81DB-7979C435B4BA}"/>
              </a:ext>
            </a:extLst>
          </p:cNvPr>
          <p:cNvSpPr>
            <a:spLocks noGrp="1"/>
          </p:cNvSpPr>
          <p:nvPr>
            <p:ph type="title"/>
          </p:nvPr>
        </p:nvSpPr>
        <p:spPr>
          <a:xfrm>
            <a:off x="1115616" y="365126"/>
            <a:ext cx="7399734" cy="1325563"/>
          </a:xfrm>
        </p:spPr>
        <p:txBody>
          <a:bodyPr/>
          <a:lstStyle/>
          <a:p>
            <a:r>
              <a:rPr lang="es-MX" dirty="0">
                <a:solidFill>
                  <a:schemeClr val="bg2"/>
                </a:solidFill>
              </a:rPr>
              <a:t>Fines institucionales</a:t>
            </a:r>
          </a:p>
        </p:txBody>
      </p:sp>
      <p:sp>
        <p:nvSpPr>
          <p:cNvPr id="3" name="Marcador de contenido 2">
            <a:extLst>
              <a:ext uri="{FF2B5EF4-FFF2-40B4-BE49-F238E27FC236}">
                <a16:creationId xmlns:a16="http://schemas.microsoft.com/office/drawing/2014/main" id="{8E3C31B4-11E0-CF45-81B7-75859481057C}"/>
              </a:ext>
            </a:extLst>
          </p:cNvPr>
          <p:cNvSpPr>
            <a:spLocks noGrp="1"/>
          </p:cNvSpPr>
          <p:nvPr>
            <p:ph idx="1"/>
          </p:nvPr>
        </p:nvSpPr>
        <p:spPr>
          <a:xfrm>
            <a:off x="899592" y="1412776"/>
            <a:ext cx="7992888" cy="4764187"/>
          </a:xfrm>
        </p:spPr>
        <p:txBody>
          <a:bodyPr/>
          <a:lstStyle/>
          <a:p>
            <a:pPr marL="50800" indent="0">
              <a:buNone/>
            </a:pPr>
            <a:r>
              <a:rPr lang="es-MX" dirty="0">
                <a:solidFill>
                  <a:srgbClr val="062B92"/>
                </a:solidFill>
                <a:latin typeface="+mj-lt"/>
              </a:rPr>
              <a:t>Fortalecer el Estado de Derecho de la Ciudad de México;</a:t>
            </a:r>
          </a:p>
          <a:p>
            <a:pPr marL="50800" indent="0">
              <a:buNone/>
            </a:pPr>
            <a:r>
              <a:rPr lang="es-MX" dirty="0">
                <a:solidFill>
                  <a:srgbClr val="062B92"/>
                </a:solidFill>
                <a:latin typeface="+mj-lt"/>
              </a:rPr>
              <a:t> Colaboración con otras autoridades para la prevención del delito;</a:t>
            </a:r>
            <a:br>
              <a:rPr lang="es-MX" dirty="0">
                <a:solidFill>
                  <a:srgbClr val="062B92"/>
                </a:solidFill>
                <a:latin typeface="+mj-lt"/>
              </a:rPr>
            </a:br>
            <a:r>
              <a:rPr lang="es-MX" dirty="0">
                <a:solidFill>
                  <a:srgbClr val="062B92"/>
                </a:solidFill>
                <a:latin typeface="+mj-lt"/>
              </a:rPr>
              <a:t> Salvaguardar al inocente, procurando que el culpable no quede impune; </a:t>
            </a:r>
          </a:p>
          <a:p>
            <a:pPr marL="50800" indent="0">
              <a:buNone/>
            </a:pPr>
            <a:r>
              <a:rPr lang="es-MX" dirty="0">
                <a:solidFill>
                  <a:srgbClr val="062B92"/>
                </a:solidFill>
                <a:latin typeface="+mj-lt"/>
              </a:rPr>
              <a:t>Promover, proteger, respetar y garantizar los derechos de verificación de los hechos y revelación pública y completa de la verdad, justicia, reparación integral, de asistencia en todas las etapas y de no repetición de las víctimas y de </a:t>
            </a:r>
            <a:r>
              <a:rPr lang="es-MX" dirty="0"/>
              <a:t>la sociedad. </a:t>
            </a:r>
          </a:p>
          <a:p>
            <a:endParaRPr lang="es-MX" dirty="0"/>
          </a:p>
        </p:txBody>
      </p:sp>
    </p:spTree>
    <p:extLst>
      <p:ext uri="{BB962C8B-B14F-4D97-AF65-F5344CB8AC3E}">
        <p14:creationId xmlns:p14="http://schemas.microsoft.com/office/powerpoint/2010/main" val="864825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29F239-F4C0-814C-AB09-62D422243CFA}"/>
              </a:ext>
            </a:extLst>
          </p:cNvPr>
          <p:cNvSpPr>
            <a:spLocks noGrp="1"/>
          </p:cNvSpPr>
          <p:nvPr>
            <p:ph type="title"/>
          </p:nvPr>
        </p:nvSpPr>
        <p:spPr/>
        <p:txBody>
          <a:bodyPr/>
          <a:lstStyle/>
          <a:p>
            <a:r>
              <a:rPr lang="es-MX" dirty="0">
                <a:solidFill>
                  <a:srgbClr val="062B92"/>
                </a:solidFill>
              </a:rPr>
              <a:t> Comisión Técnica de Transición </a:t>
            </a:r>
          </a:p>
        </p:txBody>
      </p:sp>
      <p:sp>
        <p:nvSpPr>
          <p:cNvPr id="3" name="Marcador de contenido 2">
            <a:extLst>
              <a:ext uri="{FF2B5EF4-FFF2-40B4-BE49-F238E27FC236}">
                <a16:creationId xmlns:a16="http://schemas.microsoft.com/office/drawing/2014/main" id="{30DFAD73-2EAB-0047-BE67-DDB6B6C88DA7}"/>
              </a:ext>
            </a:extLst>
          </p:cNvPr>
          <p:cNvSpPr>
            <a:spLocks noGrp="1"/>
          </p:cNvSpPr>
          <p:nvPr>
            <p:ph idx="1"/>
          </p:nvPr>
        </p:nvSpPr>
        <p:spPr>
          <a:xfrm>
            <a:off x="628650" y="1825625"/>
            <a:ext cx="8119814" cy="4351338"/>
          </a:xfrm>
        </p:spPr>
        <p:txBody>
          <a:bodyPr/>
          <a:lstStyle/>
          <a:p>
            <a:r>
              <a:rPr lang="es-MX" dirty="0">
                <a:solidFill>
                  <a:srgbClr val="062B92"/>
                </a:solidFill>
                <a:latin typeface="+mj-lt"/>
              </a:rPr>
              <a:t>Órgano colegiado encargado de planear y conducir la transición de la Procuraduría a Fiscalía, que goza de independencia en sus decisiones y para la consecución de sus fines, estará adscrita a la oficina de la o el Procurador. </a:t>
            </a:r>
          </a:p>
          <a:p>
            <a:r>
              <a:rPr lang="es-MX" dirty="0">
                <a:solidFill>
                  <a:srgbClr val="062B92"/>
                </a:solidFill>
                <a:latin typeface="+mj-lt"/>
              </a:rPr>
              <a:t>La Comisión se reunirá de manera periódica, por lo menos una vez al mes con la persona titular de la Procuraduría, también deberá entregarle informes trimestrales sobre el avance de sus actividades. </a:t>
            </a:r>
          </a:p>
          <a:p>
            <a:endParaRPr lang="es-MX" dirty="0"/>
          </a:p>
        </p:txBody>
      </p:sp>
    </p:spTree>
    <p:extLst>
      <p:ext uri="{BB962C8B-B14F-4D97-AF65-F5344CB8AC3E}">
        <p14:creationId xmlns:p14="http://schemas.microsoft.com/office/powerpoint/2010/main" val="858246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86DADA-3710-754F-B0E2-51B0072F0C15}"/>
              </a:ext>
            </a:extLst>
          </p:cNvPr>
          <p:cNvSpPr>
            <a:spLocks noGrp="1"/>
          </p:cNvSpPr>
          <p:nvPr>
            <p:ph type="title"/>
          </p:nvPr>
        </p:nvSpPr>
        <p:spPr/>
        <p:txBody>
          <a:bodyPr/>
          <a:lstStyle/>
          <a:p>
            <a:r>
              <a:rPr lang="es-MX" dirty="0">
                <a:solidFill>
                  <a:srgbClr val="062B92"/>
                </a:solidFill>
                <a:latin typeface="+mj-lt"/>
              </a:rPr>
              <a:t>  Recursos financieros </a:t>
            </a:r>
            <a:endParaRPr lang="es-MX" dirty="0"/>
          </a:p>
        </p:txBody>
      </p:sp>
      <p:sp>
        <p:nvSpPr>
          <p:cNvPr id="3" name="Marcador de contenido 2">
            <a:extLst>
              <a:ext uri="{FF2B5EF4-FFF2-40B4-BE49-F238E27FC236}">
                <a16:creationId xmlns:a16="http://schemas.microsoft.com/office/drawing/2014/main" id="{9485132E-ACC7-994B-9A65-CA75F4679B77}"/>
              </a:ext>
            </a:extLst>
          </p:cNvPr>
          <p:cNvSpPr>
            <a:spLocks noGrp="1"/>
          </p:cNvSpPr>
          <p:nvPr>
            <p:ph idx="1"/>
          </p:nvPr>
        </p:nvSpPr>
        <p:spPr/>
        <p:txBody>
          <a:bodyPr/>
          <a:lstStyle/>
          <a:p>
            <a:pPr algn="just"/>
            <a:r>
              <a:rPr lang="es-MX" dirty="0">
                <a:solidFill>
                  <a:srgbClr val="062B92"/>
                </a:solidFill>
                <a:latin typeface="+mj-lt"/>
              </a:rPr>
              <a:t>El Congreso deberá aprobar los recursos para el fondo especial para el financiamiento del proceso de transición de la Procuraduría a Fiscalía, que incluya también la remuneración de los miembros de la Comisión y los gastos de operación de ésta, de conformidad con la normatividad que resulta aplicable</a:t>
            </a:r>
            <a:r>
              <a:rPr lang="es-MX" dirty="0"/>
              <a:t>. </a:t>
            </a:r>
          </a:p>
          <a:p>
            <a:endParaRPr lang="es-MX" dirty="0"/>
          </a:p>
        </p:txBody>
      </p:sp>
    </p:spTree>
    <p:extLst>
      <p:ext uri="{BB962C8B-B14F-4D97-AF65-F5344CB8AC3E}">
        <p14:creationId xmlns:p14="http://schemas.microsoft.com/office/powerpoint/2010/main" val="2585191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86DADA-3710-754F-B0E2-51B0072F0C15}"/>
              </a:ext>
            </a:extLst>
          </p:cNvPr>
          <p:cNvSpPr>
            <a:spLocks noGrp="1"/>
          </p:cNvSpPr>
          <p:nvPr>
            <p:ph type="title"/>
          </p:nvPr>
        </p:nvSpPr>
        <p:spPr>
          <a:xfrm>
            <a:off x="971600" y="365126"/>
            <a:ext cx="7543750" cy="1325563"/>
          </a:xfrm>
        </p:spPr>
        <p:txBody>
          <a:bodyPr/>
          <a:lstStyle/>
          <a:p>
            <a:r>
              <a:rPr lang="es-MX" dirty="0">
                <a:solidFill>
                  <a:srgbClr val="062B92"/>
                </a:solidFill>
                <a:latin typeface="+mj-lt"/>
              </a:rPr>
              <a:t>Recursos financieros</a:t>
            </a:r>
          </a:p>
        </p:txBody>
      </p:sp>
      <p:sp>
        <p:nvSpPr>
          <p:cNvPr id="3" name="Marcador de contenido 2">
            <a:extLst>
              <a:ext uri="{FF2B5EF4-FFF2-40B4-BE49-F238E27FC236}">
                <a16:creationId xmlns:a16="http://schemas.microsoft.com/office/drawing/2014/main" id="{9485132E-ACC7-994B-9A65-CA75F4679B77}"/>
              </a:ext>
            </a:extLst>
          </p:cNvPr>
          <p:cNvSpPr>
            <a:spLocks noGrp="1"/>
          </p:cNvSpPr>
          <p:nvPr>
            <p:ph idx="1"/>
          </p:nvPr>
        </p:nvSpPr>
        <p:spPr/>
        <p:txBody>
          <a:bodyPr/>
          <a:lstStyle/>
          <a:p>
            <a:pPr algn="just"/>
            <a:r>
              <a:rPr lang="es-MX" dirty="0">
                <a:solidFill>
                  <a:srgbClr val="062B92"/>
                </a:solidFill>
                <a:latin typeface="+mj-lt"/>
              </a:rPr>
              <a:t>El Congreso deberá aprobar los recursos para el fondo especial para el financiamiento del proceso de transición de la Procuraduría a Fiscalía, que incluya también la remuneración de los miembros de la Comisión y los gastos de operación de ésta, de conformidad con la normatividad que resulta aplicable</a:t>
            </a:r>
            <a:r>
              <a:rPr lang="es-MX" dirty="0"/>
              <a:t>. </a:t>
            </a:r>
          </a:p>
          <a:p>
            <a:endParaRPr lang="es-MX" dirty="0"/>
          </a:p>
        </p:txBody>
      </p:sp>
    </p:spTree>
    <p:extLst>
      <p:ext uri="{BB962C8B-B14F-4D97-AF65-F5344CB8AC3E}">
        <p14:creationId xmlns:p14="http://schemas.microsoft.com/office/powerpoint/2010/main" val="690075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184874_Woman_Lawyer_Office_3840x2160-B">
            <a:hlinkClick r:id="" action="ppaction://media"/>
            <a:extLst>
              <a:ext uri="{FF2B5EF4-FFF2-40B4-BE49-F238E27FC236}">
                <a16:creationId xmlns:a16="http://schemas.microsoft.com/office/drawing/2014/main" id="{42C76062-561D-2445-0BDA-741D077462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72" y="858441"/>
            <a:ext cx="9144000" cy="5143500"/>
          </a:xfrm>
          <a:prstGeom prst="rect">
            <a:avLst/>
          </a:prstGeom>
        </p:spPr>
      </p:pic>
      <p:sp>
        <p:nvSpPr>
          <p:cNvPr id="7" name="Rectángulo 6">
            <a:extLst>
              <a:ext uri="{FF2B5EF4-FFF2-40B4-BE49-F238E27FC236}">
                <a16:creationId xmlns:a16="http://schemas.microsoft.com/office/drawing/2014/main" id="{272896DC-DF13-8ED5-07B8-195DD74FC624}"/>
              </a:ext>
            </a:extLst>
          </p:cNvPr>
          <p:cNvSpPr/>
          <p:nvPr/>
        </p:nvSpPr>
        <p:spPr>
          <a:xfrm>
            <a:off x="3572" y="0"/>
            <a:ext cx="9144000" cy="6858000"/>
          </a:xfrm>
          <a:prstGeom prst="rect">
            <a:avLst/>
          </a:prstGeom>
          <a:solidFill>
            <a:srgbClr val="003D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bg1"/>
                </a:solidFill>
              </a:rPr>
              <a:t>TEMA 2</a:t>
            </a:r>
          </a:p>
          <a:p>
            <a:pPr marL="342900" indent="-342900">
              <a:buFont typeface="+mj-lt"/>
              <a:buAutoNum type="arabicPeriod"/>
            </a:pPr>
            <a:endParaRPr lang="es-MX" sz="1800" dirty="0">
              <a:solidFill>
                <a:schemeClr val="bg1"/>
              </a:solidFill>
            </a:endParaRPr>
          </a:p>
          <a:p>
            <a:pPr algn="ctr"/>
            <a:r>
              <a:rPr lang="es-MX" sz="2800" dirty="0">
                <a:solidFill>
                  <a:schemeClr val="bg1"/>
                </a:solidFill>
              </a:rPr>
              <a:t>Perspectiva de género en la investigación</a:t>
            </a:r>
          </a:p>
          <a:p>
            <a:pPr algn="ctr"/>
            <a:r>
              <a:rPr lang="es-MX" sz="2800" dirty="0">
                <a:solidFill>
                  <a:schemeClr val="bg1"/>
                </a:solidFill>
              </a:rPr>
              <a:t>de los delitos </a:t>
            </a:r>
          </a:p>
          <a:p>
            <a:pPr marL="342900" indent="-342900">
              <a:buFont typeface="+mj-lt"/>
              <a:buAutoNum type="arabicPeriod"/>
            </a:pPr>
            <a:endParaRPr lang="es-MX" sz="2800" dirty="0">
              <a:solidFill>
                <a:schemeClr val="bg1"/>
              </a:solidFill>
            </a:endParaRPr>
          </a:p>
          <a:p>
            <a:pPr marL="342900" indent="-342900">
              <a:buFont typeface="+mj-lt"/>
              <a:buAutoNum type="arabicPeriod"/>
            </a:pPr>
            <a:endParaRPr lang="es-MX" sz="2800" dirty="0">
              <a:solidFill>
                <a:schemeClr val="bg1"/>
              </a:solidFill>
            </a:endParaRPr>
          </a:p>
        </p:txBody>
      </p:sp>
    </p:spTree>
    <p:extLst>
      <p:ext uri="{BB962C8B-B14F-4D97-AF65-F5344CB8AC3E}">
        <p14:creationId xmlns:p14="http://schemas.microsoft.com/office/powerpoint/2010/main" val="95406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2148764_Glasses_Reflection_Graph_3840x2160-B">
            <a:hlinkClick r:id="" action="ppaction://media"/>
            <a:extLst>
              <a:ext uri="{FF2B5EF4-FFF2-40B4-BE49-F238E27FC236}">
                <a16:creationId xmlns:a16="http://schemas.microsoft.com/office/drawing/2014/main" id="{F9064164-2ED5-C0B1-7990-543FCDD34EF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40924"/>
          <a:stretch/>
        </p:blipFill>
        <p:spPr>
          <a:xfrm>
            <a:off x="3618749" y="631192"/>
            <a:ext cx="5548116" cy="5238582"/>
          </a:xfrm>
          <a:prstGeom prst="rect">
            <a:avLst/>
          </a:prstGeom>
        </p:spPr>
      </p:pic>
      <p:sp>
        <p:nvSpPr>
          <p:cNvPr id="9" name="Rectángulo 8">
            <a:extLst>
              <a:ext uri="{FF2B5EF4-FFF2-40B4-BE49-F238E27FC236}">
                <a16:creationId xmlns:a16="http://schemas.microsoft.com/office/drawing/2014/main" id="{CED0E0C6-1DFD-B9D4-00FE-A8DB9DDCD01D}"/>
              </a:ext>
            </a:extLst>
          </p:cNvPr>
          <p:cNvSpPr/>
          <p:nvPr/>
        </p:nvSpPr>
        <p:spPr>
          <a:xfrm>
            <a:off x="-29006" y="1"/>
            <a:ext cx="3952934" cy="6036096"/>
          </a:xfrm>
          <a:prstGeom prst="rect">
            <a:avLst/>
          </a:prstGeom>
          <a:solidFill>
            <a:srgbClr val="0A09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6" name="CuadroTexto 5">
            <a:extLst>
              <a:ext uri="{FF2B5EF4-FFF2-40B4-BE49-F238E27FC236}">
                <a16:creationId xmlns:a16="http://schemas.microsoft.com/office/drawing/2014/main" id="{C47850FE-030C-76B5-DD41-9C272068FFEC}"/>
              </a:ext>
            </a:extLst>
          </p:cNvPr>
          <p:cNvSpPr txBox="1"/>
          <p:nvPr/>
        </p:nvSpPr>
        <p:spPr>
          <a:xfrm>
            <a:off x="8259664" y="5805264"/>
            <a:ext cx="755335" cy="230832"/>
          </a:xfrm>
          <a:prstGeom prst="rect">
            <a:avLst/>
          </a:prstGeom>
          <a:noFill/>
        </p:spPr>
        <p:txBody>
          <a:bodyPr wrap="none" rtlCol="0">
            <a:spAutoFit/>
          </a:bodyPr>
          <a:lstStyle/>
          <a:p>
            <a:r>
              <a:rPr lang="es-MX" sz="900" dirty="0">
                <a:solidFill>
                  <a:schemeClr val="bg1"/>
                </a:solidFill>
              </a:rPr>
              <a:t>MÓDULO I</a:t>
            </a:r>
          </a:p>
        </p:txBody>
      </p:sp>
      <p:sp>
        <p:nvSpPr>
          <p:cNvPr id="2" name="Título 1">
            <a:extLst>
              <a:ext uri="{FF2B5EF4-FFF2-40B4-BE49-F238E27FC236}">
                <a16:creationId xmlns:a16="http://schemas.microsoft.com/office/drawing/2014/main" id="{908097A7-42BF-2E43-B0A8-828E8429836E}"/>
              </a:ext>
            </a:extLst>
          </p:cNvPr>
          <p:cNvSpPr>
            <a:spLocks noGrp="1"/>
          </p:cNvSpPr>
          <p:nvPr>
            <p:ph type="title"/>
          </p:nvPr>
        </p:nvSpPr>
        <p:spPr>
          <a:xfrm>
            <a:off x="251520" y="1087104"/>
            <a:ext cx="6318702" cy="1045752"/>
          </a:xfrm>
        </p:spPr>
        <p:txBody>
          <a:bodyPr>
            <a:noAutofit/>
          </a:bodyPr>
          <a:lstStyle/>
          <a:p>
            <a:r>
              <a:rPr lang="es-MX" sz="3000" dirty="0">
                <a:solidFill>
                  <a:srgbClr val="AC965A"/>
                </a:solidFill>
              </a:rPr>
              <a:t>¿Qué es la perspectiva </a:t>
            </a:r>
            <a:br>
              <a:rPr lang="es-MX" sz="3000" dirty="0">
                <a:solidFill>
                  <a:srgbClr val="AC965A"/>
                </a:solidFill>
              </a:rPr>
            </a:br>
            <a:r>
              <a:rPr lang="es-MX" sz="3000" dirty="0">
                <a:solidFill>
                  <a:srgbClr val="AC965A"/>
                </a:solidFill>
              </a:rPr>
              <a:t>  de género?</a:t>
            </a:r>
            <a:endParaRPr lang="es-MX" sz="3000" dirty="0">
              <a:solidFill>
                <a:srgbClr val="AC965A"/>
              </a:solidFill>
              <a:latin typeface="Times" pitchFamily="2" charset="0"/>
            </a:endParaRPr>
          </a:p>
        </p:txBody>
      </p:sp>
      <p:sp>
        <p:nvSpPr>
          <p:cNvPr id="10" name="Marcador de contenido 2">
            <a:extLst>
              <a:ext uri="{FF2B5EF4-FFF2-40B4-BE49-F238E27FC236}">
                <a16:creationId xmlns:a16="http://schemas.microsoft.com/office/drawing/2014/main" id="{B0BB00F8-A9E0-89BD-A2ED-54516FEE93D5}"/>
              </a:ext>
            </a:extLst>
          </p:cNvPr>
          <p:cNvSpPr>
            <a:spLocks noGrp="1"/>
          </p:cNvSpPr>
          <p:nvPr>
            <p:ph idx="1"/>
          </p:nvPr>
        </p:nvSpPr>
        <p:spPr>
          <a:xfrm>
            <a:off x="251520" y="4455114"/>
            <a:ext cx="5238582" cy="918102"/>
          </a:xfrm>
        </p:spPr>
        <p:txBody>
          <a:bodyPr>
            <a:noAutofit/>
          </a:bodyPr>
          <a:lstStyle/>
          <a:p>
            <a:pPr marL="0" indent="0">
              <a:lnSpc>
                <a:spcPct val="100000"/>
              </a:lnSpc>
              <a:buNone/>
            </a:pPr>
            <a:r>
              <a:rPr lang="es-MX" sz="1500" dirty="0">
                <a:solidFill>
                  <a:schemeClr val="bg1"/>
                </a:solidFill>
                <a:cs typeface="Arial" panose="020B0604020202020204" pitchFamily="34" charset="0"/>
              </a:rPr>
              <a:t>La </a:t>
            </a:r>
            <a:r>
              <a:rPr lang="es-MX" sz="1500" b="1" i="1" dirty="0">
                <a:solidFill>
                  <a:schemeClr val="bg1"/>
                </a:solidFill>
                <a:cs typeface="Arial" panose="020B0604020202020204" pitchFamily="34" charset="0"/>
              </a:rPr>
              <a:t>cultura </a:t>
            </a:r>
            <a:r>
              <a:rPr lang="es-MX" sz="1500" dirty="0">
                <a:solidFill>
                  <a:schemeClr val="bg1"/>
                </a:solidFill>
                <a:cs typeface="Arial" panose="020B0604020202020204" pitchFamily="34" charset="0"/>
              </a:rPr>
              <a:t>tiene un rol preponderante, influye en nuestro comportamiento descartándose la idea de que nuestro comportamiento está ligado a determinaciones biológicas.</a:t>
            </a:r>
            <a:endParaRPr lang="es-MX" sz="1500" dirty="0">
              <a:solidFill>
                <a:schemeClr val="bg1"/>
              </a:solidFill>
            </a:endParaRPr>
          </a:p>
        </p:txBody>
      </p:sp>
      <p:sp>
        <p:nvSpPr>
          <p:cNvPr id="11" name="Marcador de contenido 2">
            <a:extLst>
              <a:ext uri="{FF2B5EF4-FFF2-40B4-BE49-F238E27FC236}">
                <a16:creationId xmlns:a16="http://schemas.microsoft.com/office/drawing/2014/main" id="{D29ED35F-0EAD-2637-5348-854C4D7DBE43}"/>
              </a:ext>
            </a:extLst>
          </p:cNvPr>
          <p:cNvSpPr txBox="1">
            <a:spLocks/>
          </p:cNvSpPr>
          <p:nvPr/>
        </p:nvSpPr>
        <p:spPr>
          <a:xfrm>
            <a:off x="251520" y="2944670"/>
            <a:ext cx="4428492" cy="129700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MX" sz="1500" dirty="0">
                <a:solidFill>
                  <a:schemeClr val="bg1"/>
                </a:solidFill>
                <a:cs typeface="Arial" panose="020B0604020202020204" pitchFamily="34" charset="0"/>
              </a:rPr>
              <a:t>Las personas somos seres sociales que vivimos en un tiempo y espacio históricamente determinado, formado de comportamientos roles y actitudes.</a:t>
            </a:r>
          </a:p>
        </p:txBody>
      </p:sp>
    </p:spTree>
    <p:extLst>
      <p:ext uri="{BB962C8B-B14F-4D97-AF65-F5344CB8AC3E}">
        <p14:creationId xmlns:p14="http://schemas.microsoft.com/office/powerpoint/2010/main" val="9121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8097A7-42BF-2E43-B0A8-828E8429836E}"/>
              </a:ext>
            </a:extLst>
          </p:cNvPr>
          <p:cNvSpPr>
            <a:spLocks noGrp="1"/>
          </p:cNvSpPr>
          <p:nvPr>
            <p:ph type="title"/>
          </p:nvPr>
        </p:nvSpPr>
        <p:spPr>
          <a:xfrm>
            <a:off x="251520" y="998730"/>
            <a:ext cx="7722858" cy="540060"/>
          </a:xfrm>
        </p:spPr>
        <p:txBody>
          <a:bodyPr>
            <a:noAutofit/>
          </a:bodyPr>
          <a:lstStyle/>
          <a:p>
            <a:r>
              <a:rPr lang="es-MX" sz="3000" dirty="0">
                <a:solidFill>
                  <a:srgbClr val="003D79"/>
                </a:solidFill>
                <a:latin typeface="Times" pitchFamily="2" charset="0"/>
              </a:rPr>
              <a:t>       </a:t>
            </a:r>
            <a:r>
              <a:rPr lang="es-MX" sz="3000" dirty="0">
                <a:solidFill>
                  <a:srgbClr val="003D79"/>
                </a:solidFill>
                <a:latin typeface="+mj-lt"/>
              </a:rPr>
              <a:t>¿Qué es la perspectiva de género?</a:t>
            </a:r>
          </a:p>
        </p:txBody>
      </p:sp>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9" name="Marcador de contenido 2">
            <a:extLst>
              <a:ext uri="{FF2B5EF4-FFF2-40B4-BE49-F238E27FC236}">
                <a16:creationId xmlns:a16="http://schemas.microsoft.com/office/drawing/2014/main" id="{A6972202-C64F-FC38-9E41-2CFED4E73690}"/>
              </a:ext>
            </a:extLst>
          </p:cNvPr>
          <p:cNvSpPr>
            <a:spLocks noGrp="1"/>
          </p:cNvSpPr>
          <p:nvPr>
            <p:ph idx="1"/>
          </p:nvPr>
        </p:nvSpPr>
        <p:spPr>
          <a:xfrm>
            <a:off x="907220" y="2294874"/>
            <a:ext cx="7722858" cy="3078342"/>
          </a:xfrm>
        </p:spPr>
        <p:txBody>
          <a:bodyPr>
            <a:noAutofit/>
          </a:bodyPr>
          <a:lstStyle/>
          <a:p>
            <a:r>
              <a:rPr lang="es-MX" sz="2000" dirty="0">
                <a:solidFill>
                  <a:srgbClr val="062B92"/>
                </a:solidFill>
                <a:latin typeface="+mn-lt"/>
              </a:rPr>
              <a:t>Es una visión o modo de mirar la realidad y las relaciones entre hombres y mujeres </a:t>
            </a:r>
          </a:p>
          <a:p>
            <a:r>
              <a:rPr lang="es-MX" sz="2000" dirty="0">
                <a:solidFill>
                  <a:srgbClr val="062B92"/>
                </a:solidFill>
                <a:latin typeface="+mn-lt"/>
              </a:rPr>
              <a:t>Estas relaciones están mediadas por cuestiones de poder y por la distribución de ese poder en donde ponen en desventaja a las mujeres</a:t>
            </a:r>
          </a:p>
          <a:p>
            <a:r>
              <a:rPr lang="es-MX" sz="2000" dirty="0">
                <a:solidFill>
                  <a:srgbClr val="062B92"/>
                </a:solidFill>
                <a:latin typeface="+mn-lt"/>
              </a:rPr>
              <a:t>Reconocer la </a:t>
            </a:r>
            <a:r>
              <a:rPr lang="es-MX" sz="2000" b="1" dirty="0">
                <a:solidFill>
                  <a:srgbClr val="062B92"/>
                </a:solidFill>
                <a:latin typeface="+mn-lt"/>
              </a:rPr>
              <a:t>interseccionalidad </a:t>
            </a:r>
            <a:r>
              <a:rPr lang="es-MX" sz="2000" dirty="0">
                <a:solidFill>
                  <a:srgbClr val="062B92"/>
                </a:solidFill>
                <a:latin typeface="+mn-lt"/>
              </a:rPr>
              <a:t>en el concepto de género, ya que no es un cocepto que se presente de manera aislada de otras características</a:t>
            </a:r>
          </a:p>
          <a:p>
            <a:r>
              <a:rPr lang="es-MX" sz="2000" b="1" dirty="0">
                <a:solidFill>
                  <a:srgbClr val="062B92"/>
                </a:solidFill>
                <a:latin typeface="+mn-lt"/>
              </a:rPr>
              <a:t>Kimberley Creen shaw </a:t>
            </a:r>
            <a:r>
              <a:rPr lang="es-MX" sz="2000" dirty="0">
                <a:solidFill>
                  <a:srgbClr val="062B92"/>
                </a:solidFill>
                <a:latin typeface="+mn-lt"/>
              </a:rPr>
              <a:t>(2012) alude al entrecruzamiento que se da entre el concepto de género, con una gran variedad de categorías como la clase social, la etnia, la orientación sexual, la discapacidad, etcétera</a:t>
            </a:r>
          </a:p>
        </p:txBody>
      </p:sp>
    </p:spTree>
    <p:extLst>
      <p:ext uri="{BB962C8B-B14F-4D97-AF65-F5344CB8AC3E}">
        <p14:creationId xmlns:p14="http://schemas.microsoft.com/office/powerpoint/2010/main" val="2189868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8097A7-42BF-2E43-B0A8-828E8429836E}"/>
              </a:ext>
            </a:extLst>
          </p:cNvPr>
          <p:cNvSpPr>
            <a:spLocks noGrp="1"/>
          </p:cNvSpPr>
          <p:nvPr>
            <p:ph type="title"/>
          </p:nvPr>
        </p:nvSpPr>
        <p:spPr>
          <a:xfrm>
            <a:off x="1043608" y="0"/>
            <a:ext cx="7902878" cy="1124744"/>
          </a:xfrm>
        </p:spPr>
        <p:txBody>
          <a:bodyPr>
            <a:noAutofit/>
          </a:bodyPr>
          <a:lstStyle/>
          <a:p>
            <a:r>
              <a:rPr lang="es-MX" sz="3000" dirty="0">
                <a:solidFill>
                  <a:srgbClr val="003D79"/>
                </a:solidFill>
                <a:latin typeface="+mj-lt"/>
              </a:rPr>
              <a:t>Perspectiva de género y Derecho Penal</a:t>
            </a:r>
          </a:p>
        </p:txBody>
      </p:sp>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9" name="Marcador de contenido 2">
            <a:extLst>
              <a:ext uri="{FF2B5EF4-FFF2-40B4-BE49-F238E27FC236}">
                <a16:creationId xmlns:a16="http://schemas.microsoft.com/office/drawing/2014/main" id="{A6972202-C64F-FC38-9E41-2CFED4E73690}"/>
              </a:ext>
            </a:extLst>
          </p:cNvPr>
          <p:cNvSpPr>
            <a:spLocks noGrp="1"/>
          </p:cNvSpPr>
          <p:nvPr>
            <p:ph idx="1"/>
          </p:nvPr>
        </p:nvSpPr>
        <p:spPr>
          <a:xfrm>
            <a:off x="413538" y="1538790"/>
            <a:ext cx="8532948" cy="3626677"/>
          </a:xfrm>
        </p:spPr>
        <p:txBody>
          <a:bodyPr>
            <a:noAutofit/>
          </a:bodyPr>
          <a:lstStyle/>
          <a:p>
            <a:pPr>
              <a:lnSpc>
                <a:spcPct val="150000"/>
              </a:lnSpc>
              <a:buFont typeface="Wingdings" pitchFamily="2" charset="2"/>
              <a:buChar char="v"/>
            </a:pPr>
            <a:r>
              <a:rPr lang="es-MX" sz="3000" dirty="0">
                <a:solidFill>
                  <a:srgbClr val="062B92"/>
                </a:solidFill>
                <a:latin typeface="+mj-lt"/>
              </a:rPr>
              <a:t>Fuerza reivindicatoria para juzgar con perspectiva de género</a:t>
            </a:r>
          </a:p>
          <a:p>
            <a:pPr>
              <a:lnSpc>
                <a:spcPct val="100000"/>
              </a:lnSpc>
              <a:buFont typeface="Wingdings" pitchFamily="2" charset="2"/>
              <a:buChar char="v"/>
            </a:pPr>
            <a:r>
              <a:rPr lang="es-MX" sz="3000" dirty="0">
                <a:solidFill>
                  <a:srgbClr val="062B92"/>
                </a:solidFill>
                <a:latin typeface="+mj-lt"/>
              </a:rPr>
              <a:t>Las relaciones que surgen del discurso feminista con el Derecho Penal, son bastante antiguas, aunque no han sido claras</a:t>
            </a:r>
          </a:p>
          <a:p>
            <a:pPr>
              <a:lnSpc>
                <a:spcPct val="100000"/>
              </a:lnSpc>
              <a:buFont typeface="Wingdings" pitchFamily="2" charset="2"/>
              <a:buChar char="v"/>
            </a:pPr>
            <a:r>
              <a:rPr lang="es-MX" sz="3000" dirty="0">
                <a:solidFill>
                  <a:srgbClr val="062B92"/>
                </a:solidFill>
                <a:latin typeface="+mj-lt"/>
              </a:rPr>
              <a:t>Las diferencias que provienen de un </a:t>
            </a:r>
            <a:r>
              <a:rPr lang="es-MX" sz="3000" b="1" i="1" dirty="0">
                <a:solidFill>
                  <a:srgbClr val="062B92"/>
                </a:solidFill>
                <a:latin typeface="+mj-lt"/>
              </a:rPr>
              <a:t>incosciente construido </a:t>
            </a:r>
            <a:r>
              <a:rPr lang="es-MX" sz="3000" dirty="0">
                <a:solidFill>
                  <a:srgbClr val="062B92"/>
                </a:solidFill>
                <a:latin typeface="+mj-lt"/>
              </a:rPr>
              <a:t>que provoca las resistencias sobre una posición machista construida.</a:t>
            </a:r>
          </a:p>
        </p:txBody>
      </p:sp>
      <p:sp>
        <p:nvSpPr>
          <p:cNvPr id="3" name="CuadroTexto 2">
            <a:extLst>
              <a:ext uri="{FF2B5EF4-FFF2-40B4-BE49-F238E27FC236}">
                <a16:creationId xmlns:a16="http://schemas.microsoft.com/office/drawing/2014/main" id="{86CEA516-5FC5-F26B-3C50-0737B2BDE735}"/>
              </a:ext>
            </a:extLst>
          </p:cNvPr>
          <p:cNvSpPr txBox="1"/>
          <p:nvPr/>
        </p:nvSpPr>
        <p:spPr>
          <a:xfrm>
            <a:off x="8259664" y="5805264"/>
            <a:ext cx="755335" cy="230832"/>
          </a:xfrm>
          <a:prstGeom prst="rect">
            <a:avLst/>
          </a:prstGeom>
          <a:noFill/>
        </p:spPr>
        <p:txBody>
          <a:bodyPr wrap="none" rtlCol="0">
            <a:spAutoFit/>
          </a:bodyPr>
          <a:lstStyle/>
          <a:p>
            <a:r>
              <a:rPr lang="es-MX" sz="900" dirty="0"/>
              <a:t>MÓDULO I</a:t>
            </a:r>
          </a:p>
        </p:txBody>
      </p:sp>
    </p:spTree>
    <p:extLst>
      <p:ext uri="{BB962C8B-B14F-4D97-AF65-F5344CB8AC3E}">
        <p14:creationId xmlns:p14="http://schemas.microsoft.com/office/powerpoint/2010/main" val="375530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a:blip r:embed="rId2" cstate="print">
            <a:extLst>
              <a:ext uri="{28A0092B-C50C-407E-A947-70E740481C1C}">
                <a14:useLocalDpi xmlns:a14="http://schemas.microsoft.com/office/drawing/2010/main" val="0"/>
              </a:ext>
            </a:extLst>
          </a:blip>
          <a:stretch>
            <a:fillRect/>
          </a:stretch>
        </p:blipFill>
        <p:spPr>
          <a:xfrm>
            <a:off x="848042" y="167720"/>
            <a:ext cx="2375114" cy="458598"/>
          </a:xfrm>
          <a:prstGeom prst="rect">
            <a:avLst/>
          </a:prstGeom>
        </p:spPr>
      </p:pic>
      <p:sp>
        <p:nvSpPr>
          <p:cNvPr id="2" name="CuadroTexto 1">
            <a:extLst>
              <a:ext uri="{FF2B5EF4-FFF2-40B4-BE49-F238E27FC236}">
                <a16:creationId xmlns:a16="http://schemas.microsoft.com/office/drawing/2014/main" id="{E296F07A-A5A3-7D41-9057-BADC9B607AB5}"/>
              </a:ext>
            </a:extLst>
          </p:cNvPr>
          <p:cNvSpPr txBox="1"/>
          <p:nvPr/>
        </p:nvSpPr>
        <p:spPr>
          <a:xfrm>
            <a:off x="1115616" y="1268760"/>
            <a:ext cx="7488832" cy="4893647"/>
          </a:xfrm>
          <a:prstGeom prst="rect">
            <a:avLst/>
          </a:prstGeom>
          <a:noFill/>
        </p:spPr>
        <p:txBody>
          <a:bodyPr wrap="square" rtlCol="0">
            <a:spAutoFit/>
          </a:bodyPr>
          <a:lstStyle/>
          <a:p>
            <a:pPr algn="ctr"/>
            <a:r>
              <a:rPr lang="es-MX" sz="2400" dirty="0">
                <a:solidFill>
                  <a:schemeClr val="bg2"/>
                </a:solidFill>
              </a:rPr>
              <a:t>AGENDA </a:t>
            </a:r>
          </a:p>
          <a:p>
            <a:pPr marL="342900" indent="-342900">
              <a:buFont typeface="+mj-lt"/>
              <a:buAutoNum type="arabicPeriod"/>
            </a:pPr>
            <a:endParaRPr lang="es-MX" sz="2400" dirty="0">
              <a:solidFill>
                <a:schemeClr val="bg2"/>
              </a:solidFill>
            </a:endParaRPr>
          </a:p>
          <a:p>
            <a:pPr marL="342900" indent="-342900">
              <a:buFont typeface="+mj-lt"/>
              <a:buAutoNum type="arabicPeriod"/>
            </a:pPr>
            <a:r>
              <a:rPr lang="es-MX" sz="2400" dirty="0">
                <a:solidFill>
                  <a:schemeClr val="bg2"/>
                </a:solidFill>
              </a:rPr>
              <a:t>Cambio de modelo de Procuraduría a Fiscalía General de Justicia de la Ciudad de México</a:t>
            </a:r>
          </a:p>
          <a:p>
            <a:pPr marL="342900" indent="-342900">
              <a:buFont typeface="+mj-lt"/>
              <a:buAutoNum type="arabicPeriod"/>
            </a:pPr>
            <a:endParaRPr lang="es-MX" sz="2400" dirty="0">
              <a:solidFill>
                <a:schemeClr val="bg2"/>
              </a:solidFill>
            </a:endParaRPr>
          </a:p>
          <a:p>
            <a:pPr marL="342900" indent="-342900">
              <a:buFont typeface="+mj-lt"/>
              <a:buAutoNum type="arabicPeriod"/>
            </a:pPr>
            <a:endParaRPr lang="es-MX" sz="2400" dirty="0">
              <a:solidFill>
                <a:schemeClr val="bg2"/>
              </a:solidFill>
            </a:endParaRPr>
          </a:p>
          <a:p>
            <a:pPr marL="342900" indent="-342900">
              <a:buFont typeface="+mj-lt"/>
              <a:buAutoNum type="arabicPeriod"/>
            </a:pPr>
            <a:r>
              <a:rPr lang="es-MX" sz="2400" dirty="0">
                <a:solidFill>
                  <a:schemeClr val="bg2"/>
                </a:solidFill>
              </a:rPr>
              <a:t>Perspectiva de Género en la investigacion de delitos</a:t>
            </a:r>
          </a:p>
          <a:p>
            <a:pPr marL="342900" indent="-342900">
              <a:buFont typeface="+mj-lt"/>
              <a:buAutoNum type="arabicPeriod"/>
            </a:pPr>
            <a:endParaRPr lang="es-MX" sz="2400" dirty="0">
              <a:solidFill>
                <a:schemeClr val="bg2"/>
              </a:solidFill>
            </a:endParaRPr>
          </a:p>
          <a:p>
            <a:pPr marL="342900" indent="-342900">
              <a:buFont typeface="+mj-lt"/>
              <a:buAutoNum type="arabicPeriod"/>
            </a:pPr>
            <a:endParaRPr lang="es-MX" sz="2400" dirty="0">
              <a:solidFill>
                <a:schemeClr val="bg2"/>
              </a:solidFill>
            </a:endParaRPr>
          </a:p>
          <a:p>
            <a:pPr marL="342900" indent="-342900">
              <a:buFont typeface="+mj-lt"/>
              <a:buAutoNum type="arabicPeriod"/>
            </a:pPr>
            <a:endParaRPr lang="es-MX" sz="2400" dirty="0">
              <a:solidFill>
                <a:schemeClr val="bg2"/>
              </a:solidFill>
            </a:endParaRPr>
          </a:p>
          <a:p>
            <a:pPr marL="342900" indent="-342900">
              <a:buFont typeface="+mj-lt"/>
              <a:buAutoNum type="arabicPeriod"/>
            </a:pPr>
            <a:r>
              <a:rPr lang="es-MX" sz="2400" dirty="0">
                <a:solidFill>
                  <a:schemeClr val="bg2"/>
                </a:solidFill>
              </a:rPr>
              <a:t>Cómo configurar tipos penales para el acceso a la justicia </a:t>
            </a:r>
          </a:p>
        </p:txBody>
      </p:sp>
    </p:spTree>
    <p:extLst>
      <p:ext uri="{BB962C8B-B14F-4D97-AF65-F5344CB8AC3E}">
        <p14:creationId xmlns:p14="http://schemas.microsoft.com/office/powerpoint/2010/main" val="141528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16045_Background_Bookcase_Student_3840x2160-B">
            <a:hlinkClick r:id="" action="ppaction://media"/>
            <a:extLst>
              <a:ext uri="{FF2B5EF4-FFF2-40B4-BE49-F238E27FC236}">
                <a16:creationId xmlns:a16="http://schemas.microsoft.com/office/drawing/2014/main" id="{3EBBBE7B-8106-0AEE-F997-695AC11DE6C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29126"/>
          <a:stretch/>
        </p:blipFill>
        <p:spPr>
          <a:xfrm>
            <a:off x="2681790" y="857250"/>
            <a:ext cx="6480720" cy="5143500"/>
          </a:xfrm>
          <a:prstGeom prst="rect">
            <a:avLst/>
          </a:prstGeom>
        </p:spPr>
      </p:pic>
      <p:pic>
        <p:nvPicPr>
          <p:cNvPr id="10" name="Imagen 9">
            <a:extLst>
              <a:ext uri="{FF2B5EF4-FFF2-40B4-BE49-F238E27FC236}">
                <a16:creationId xmlns:a16="http://schemas.microsoft.com/office/drawing/2014/main" id="{92117335-9456-B2F4-FC56-517301A3021C}"/>
              </a:ext>
            </a:extLst>
          </p:cNvPr>
          <p:cNvPicPr>
            <a:picLocks noChangeAspect="1"/>
          </p:cNvPicPr>
          <p:nvPr/>
        </p:nvPicPr>
        <p:blipFill>
          <a:blip r:embed="rId6"/>
          <a:stretch>
            <a:fillRect/>
          </a:stretch>
        </p:blipFill>
        <p:spPr>
          <a:xfrm>
            <a:off x="-12241" y="0"/>
            <a:ext cx="9144574" cy="6000750"/>
          </a:xfrm>
          <a:prstGeom prst="rect">
            <a:avLst/>
          </a:prstGeom>
        </p:spPr>
      </p:pic>
      <p:sp>
        <p:nvSpPr>
          <p:cNvPr id="2" name="Título 1">
            <a:extLst>
              <a:ext uri="{FF2B5EF4-FFF2-40B4-BE49-F238E27FC236}">
                <a16:creationId xmlns:a16="http://schemas.microsoft.com/office/drawing/2014/main" id="{908097A7-42BF-2E43-B0A8-828E8429836E}"/>
              </a:ext>
            </a:extLst>
          </p:cNvPr>
          <p:cNvSpPr>
            <a:spLocks noGrp="1"/>
          </p:cNvSpPr>
          <p:nvPr>
            <p:ph type="title"/>
          </p:nvPr>
        </p:nvSpPr>
        <p:spPr>
          <a:xfrm>
            <a:off x="251520" y="998730"/>
            <a:ext cx="7722858" cy="540060"/>
          </a:xfrm>
        </p:spPr>
        <p:txBody>
          <a:bodyPr>
            <a:noAutofit/>
          </a:bodyPr>
          <a:lstStyle/>
          <a:p>
            <a:r>
              <a:rPr lang="es-MX" sz="3000" dirty="0">
                <a:solidFill>
                  <a:srgbClr val="003D79"/>
                </a:solidFill>
                <a:latin typeface="Times" pitchFamily="2" charset="0"/>
              </a:rPr>
              <a:t>Perspectiva de género y Derecho Penal</a:t>
            </a:r>
          </a:p>
        </p:txBody>
      </p:sp>
      <p:sp>
        <p:nvSpPr>
          <p:cNvPr id="9" name="Marcador de contenido 2">
            <a:extLst>
              <a:ext uri="{FF2B5EF4-FFF2-40B4-BE49-F238E27FC236}">
                <a16:creationId xmlns:a16="http://schemas.microsoft.com/office/drawing/2014/main" id="{A6972202-C64F-FC38-9E41-2CFED4E73690}"/>
              </a:ext>
            </a:extLst>
          </p:cNvPr>
          <p:cNvSpPr>
            <a:spLocks noGrp="1"/>
          </p:cNvSpPr>
          <p:nvPr>
            <p:ph idx="1"/>
          </p:nvPr>
        </p:nvSpPr>
        <p:spPr>
          <a:xfrm>
            <a:off x="251520" y="2780928"/>
            <a:ext cx="5547363" cy="2484276"/>
          </a:xfrm>
        </p:spPr>
        <p:txBody>
          <a:bodyPr>
            <a:noAutofit/>
          </a:bodyPr>
          <a:lstStyle/>
          <a:p>
            <a:pPr>
              <a:lnSpc>
                <a:spcPct val="100000"/>
              </a:lnSpc>
            </a:pPr>
            <a:r>
              <a:rPr lang="es-MX" sz="2000" dirty="0">
                <a:latin typeface="+mj-lt"/>
              </a:rPr>
              <a:t>La generación de la norma (proceso legislativo) tiene una intención y el momento de su aplicación al caso concreto es otra.</a:t>
            </a:r>
          </a:p>
          <a:p>
            <a:pPr>
              <a:lnSpc>
                <a:spcPct val="100000"/>
              </a:lnSpc>
            </a:pPr>
            <a:r>
              <a:rPr lang="es-MX" sz="2000" dirty="0">
                <a:latin typeface="+mj-lt"/>
              </a:rPr>
              <a:t>El </a:t>
            </a:r>
            <a:r>
              <a:rPr lang="es-MX" sz="2000" b="1" i="1" dirty="0">
                <a:latin typeface="+mj-lt"/>
              </a:rPr>
              <a:t>discurso de perspectiva de género</a:t>
            </a:r>
            <a:r>
              <a:rPr lang="es-MX" sz="2000" dirty="0">
                <a:latin typeface="+mj-lt"/>
              </a:rPr>
              <a:t> no es omnicomprensivo, ni tampoco excluyente de otras pretensiones</a:t>
            </a:r>
            <a:r>
              <a:rPr lang="es-MX" sz="1800" dirty="0"/>
              <a:t>.</a:t>
            </a:r>
          </a:p>
        </p:txBody>
      </p:sp>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11" name="CuadroTexto 10">
            <a:extLst>
              <a:ext uri="{FF2B5EF4-FFF2-40B4-BE49-F238E27FC236}">
                <a16:creationId xmlns:a16="http://schemas.microsoft.com/office/drawing/2014/main" id="{4082038A-5CEC-EF27-6976-0315B6AC3D45}"/>
              </a:ext>
            </a:extLst>
          </p:cNvPr>
          <p:cNvSpPr txBox="1"/>
          <p:nvPr/>
        </p:nvSpPr>
        <p:spPr>
          <a:xfrm>
            <a:off x="8259664" y="5805264"/>
            <a:ext cx="755335" cy="230832"/>
          </a:xfrm>
          <a:prstGeom prst="rect">
            <a:avLst/>
          </a:prstGeom>
          <a:noFill/>
        </p:spPr>
        <p:txBody>
          <a:bodyPr wrap="none" rtlCol="0">
            <a:spAutoFit/>
          </a:bodyPr>
          <a:lstStyle/>
          <a:p>
            <a:r>
              <a:rPr lang="es-MX" sz="900" dirty="0"/>
              <a:t>MÓDULO I</a:t>
            </a:r>
          </a:p>
        </p:txBody>
      </p:sp>
    </p:spTree>
    <p:extLst>
      <p:ext uri="{BB962C8B-B14F-4D97-AF65-F5344CB8AC3E}">
        <p14:creationId xmlns:p14="http://schemas.microsoft.com/office/powerpoint/2010/main" val="35186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CDCD3204-8566-5CC5-1A81-450A92A89F20}"/>
              </a:ext>
            </a:extLst>
          </p:cNvPr>
          <p:cNvSpPr/>
          <p:nvPr/>
        </p:nvSpPr>
        <p:spPr>
          <a:xfrm>
            <a:off x="0" y="1484784"/>
            <a:ext cx="9162510" cy="4124994"/>
          </a:xfrm>
          <a:prstGeom prst="rect">
            <a:avLst/>
          </a:prstGeom>
          <a:solidFill>
            <a:srgbClr val="003D79">
              <a:alpha val="84367"/>
            </a:srgbClr>
          </a:solidFill>
          <a:ln>
            <a:noFill/>
          </a:ln>
          <a:effectLst>
            <a:outerShdw blurRad="50800" dist="38100" dir="2700000" algn="tl" rotWithShape="0">
              <a:schemeClr val="tx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9" name="Marcador de contenido 2">
            <a:extLst>
              <a:ext uri="{FF2B5EF4-FFF2-40B4-BE49-F238E27FC236}">
                <a16:creationId xmlns:a16="http://schemas.microsoft.com/office/drawing/2014/main" id="{A6972202-C64F-FC38-9E41-2CFED4E73690}"/>
              </a:ext>
            </a:extLst>
          </p:cNvPr>
          <p:cNvSpPr>
            <a:spLocks noGrp="1"/>
          </p:cNvSpPr>
          <p:nvPr>
            <p:ph idx="1"/>
          </p:nvPr>
        </p:nvSpPr>
        <p:spPr>
          <a:xfrm>
            <a:off x="442020" y="1771548"/>
            <a:ext cx="4832058" cy="3439650"/>
          </a:xfrm>
        </p:spPr>
        <p:txBody>
          <a:bodyPr>
            <a:noAutofit/>
          </a:bodyPr>
          <a:lstStyle/>
          <a:p>
            <a:pPr marL="0" indent="0">
              <a:lnSpc>
                <a:spcPct val="100000"/>
              </a:lnSpc>
              <a:buNone/>
            </a:pPr>
            <a:r>
              <a:rPr lang="es-MX" sz="1650" dirty="0">
                <a:solidFill>
                  <a:schemeClr val="bg1"/>
                </a:solidFill>
              </a:rPr>
              <a:t>La introducción del concepto de </a:t>
            </a:r>
            <a:r>
              <a:rPr lang="es-MX" sz="1650" b="1" dirty="0">
                <a:solidFill>
                  <a:schemeClr val="bg1"/>
                </a:solidFill>
              </a:rPr>
              <a:t>perspectiva de género</a:t>
            </a:r>
            <a:r>
              <a:rPr lang="es-MX" sz="1650" dirty="0">
                <a:solidFill>
                  <a:schemeClr val="bg1"/>
                </a:solidFill>
              </a:rPr>
              <a:t>, se refiere a algo mucho más elemental de cómo hacer llegar el Derecho Penal a las personas que se relacionan de manera desigual en la sociedad, respondiendo los patrones en los que lo masculino es considerado mejor y más fuerte.</a:t>
            </a:r>
            <a:endParaRPr lang="es-MX" sz="675" dirty="0">
              <a:solidFill>
                <a:schemeClr val="bg1"/>
              </a:solidFill>
            </a:endParaRPr>
          </a:p>
          <a:p>
            <a:pPr marL="0" indent="0">
              <a:lnSpc>
                <a:spcPct val="100000"/>
              </a:lnSpc>
              <a:buNone/>
            </a:pPr>
            <a:r>
              <a:rPr lang="es-MX" sz="675" dirty="0">
                <a:solidFill>
                  <a:schemeClr val="bg1"/>
                </a:solidFill>
              </a:rPr>
              <a:t> </a:t>
            </a:r>
          </a:p>
          <a:p>
            <a:pPr marL="0" indent="0">
              <a:lnSpc>
                <a:spcPct val="100000"/>
              </a:lnSpc>
              <a:buNone/>
            </a:pPr>
            <a:r>
              <a:rPr lang="es-MX" sz="1650" dirty="0">
                <a:solidFill>
                  <a:schemeClr val="bg1"/>
                </a:solidFill>
              </a:rPr>
              <a:t>A aquellos valores que han regido de manera dominante y aplastante a nuestra sociedad, lo que ha generado situaciones de desigualdad en el desarrollo de las normas jurídicas </a:t>
            </a:r>
          </a:p>
        </p:txBody>
      </p:sp>
      <p:sp>
        <p:nvSpPr>
          <p:cNvPr id="8" name="CuadroTexto 7">
            <a:extLst>
              <a:ext uri="{FF2B5EF4-FFF2-40B4-BE49-F238E27FC236}">
                <a16:creationId xmlns:a16="http://schemas.microsoft.com/office/drawing/2014/main" id="{1F754D3A-EDBB-2279-1A45-4E2B6BAD21F2}"/>
              </a:ext>
            </a:extLst>
          </p:cNvPr>
          <p:cNvSpPr txBox="1"/>
          <p:nvPr/>
        </p:nvSpPr>
        <p:spPr>
          <a:xfrm>
            <a:off x="442020" y="5159369"/>
            <a:ext cx="4400010" cy="830997"/>
          </a:xfrm>
          <a:prstGeom prst="rect">
            <a:avLst/>
          </a:prstGeom>
          <a:noFill/>
        </p:spPr>
        <p:txBody>
          <a:bodyPr wrap="square" rtlCol="0">
            <a:spAutoFit/>
          </a:bodyPr>
          <a:lstStyle/>
          <a:p>
            <a:r>
              <a:rPr lang="es-MX" sz="1200" dirty="0">
                <a:solidFill>
                  <a:schemeClr val="bg1"/>
                </a:solidFill>
              </a:rPr>
              <a:t>(Benet, Esteva 2010, citada por Esther Etrice Martínez: </a:t>
            </a:r>
          </a:p>
          <a:p>
            <a:r>
              <a:rPr lang="es-MX" sz="1200" dirty="0">
                <a:solidFill>
                  <a:schemeClr val="bg1"/>
                </a:solidFill>
              </a:rPr>
              <a:t>Perspectiva de Género y Derecho Penal)</a:t>
            </a:r>
          </a:p>
          <a:p>
            <a:endParaRPr lang="es-MX" sz="1200" dirty="0">
              <a:solidFill>
                <a:schemeClr val="bg1"/>
              </a:solidFill>
            </a:endParaRPr>
          </a:p>
          <a:p>
            <a:endParaRPr lang="es-MX" sz="1200" dirty="0">
              <a:solidFill>
                <a:schemeClr val="bg1"/>
              </a:solidFill>
            </a:endParaRPr>
          </a:p>
        </p:txBody>
      </p:sp>
      <p:pic>
        <p:nvPicPr>
          <p:cNvPr id="3" name="Imagen 2">
            <a:extLst>
              <a:ext uri="{FF2B5EF4-FFF2-40B4-BE49-F238E27FC236}">
                <a16:creationId xmlns:a16="http://schemas.microsoft.com/office/drawing/2014/main" id="{DF0C17D8-EAA5-6E75-98CF-4C1ABE3F92E5}"/>
              </a:ext>
            </a:extLst>
          </p:cNvPr>
          <p:cNvPicPr>
            <a:picLocks noChangeAspect="1"/>
          </p:cNvPicPr>
          <p:nvPr/>
        </p:nvPicPr>
        <p:blipFill rotWithShape="1">
          <a:blip r:embed="rId3"/>
          <a:srcRect r="16332"/>
          <a:stretch/>
        </p:blipFill>
        <p:spPr>
          <a:xfrm>
            <a:off x="4842030" y="885512"/>
            <a:ext cx="4320480" cy="5143500"/>
          </a:xfrm>
          <a:prstGeom prst="rect">
            <a:avLst/>
          </a:prstGeom>
        </p:spPr>
      </p:pic>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4" name="CuadroTexto 3">
            <a:extLst>
              <a:ext uri="{FF2B5EF4-FFF2-40B4-BE49-F238E27FC236}">
                <a16:creationId xmlns:a16="http://schemas.microsoft.com/office/drawing/2014/main" id="{09FC6A57-B26B-0E24-39EC-89437B10D740}"/>
              </a:ext>
            </a:extLst>
          </p:cNvPr>
          <p:cNvSpPr txBox="1"/>
          <p:nvPr/>
        </p:nvSpPr>
        <p:spPr>
          <a:xfrm>
            <a:off x="8259664" y="5805264"/>
            <a:ext cx="755335" cy="230832"/>
          </a:xfrm>
          <a:prstGeom prst="rect">
            <a:avLst/>
          </a:prstGeom>
          <a:noFill/>
        </p:spPr>
        <p:txBody>
          <a:bodyPr wrap="none" rtlCol="0">
            <a:spAutoFit/>
          </a:bodyPr>
          <a:lstStyle/>
          <a:p>
            <a:r>
              <a:rPr lang="es-MX" sz="900" dirty="0"/>
              <a:t>MÓDULO I</a:t>
            </a:r>
          </a:p>
        </p:txBody>
      </p:sp>
    </p:spTree>
    <p:extLst>
      <p:ext uri="{BB962C8B-B14F-4D97-AF65-F5344CB8AC3E}">
        <p14:creationId xmlns:p14="http://schemas.microsoft.com/office/powerpoint/2010/main" val="2645876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0D914AB7-2B93-7A64-EFD8-41DBE2E4D3FE}"/>
              </a:ext>
            </a:extLst>
          </p:cNvPr>
          <p:cNvPicPr>
            <a:picLocks noChangeAspect="1"/>
          </p:cNvPicPr>
          <p:nvPr/>
        </p:nvPicPr>
        <p:blipFill>
          <a:blip r:embed="rId3"/>
          <a:srcRect/>
          <a:stretch/>
        </p:blipFill>
        <p:spPr>
          <a:xfrm>
            <a:off x="1709683" y="2824812"/>
            <a:ext cx="5829299" cy="3123259"/>
          </a:xfrm>
          <a:prstGeom prst="rect">
            <a:avLst/>
          </a:prstGeom>
        </p:spPr>
      </p:pic>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9" name="Marcador de contenido 2">
            <a:extLst>
              <a:ext uri="{FF2B5EF4-FFF2-40B4-BE49-F238E27FC236}">
                <a16:creationId xmlns:a16="http://schemas.microsoft.com/office/drawing/2014/main" id="{A6972202-C64F-FC38-9E41-2CFED4E73690}"/>
              </a:ext>
            </a:extLst>
          </p:cNvPr>
          <p:cNvSpPr>
            <a:spLocks noGrp="1"/>
          </p:cNvSpPr>
          <p:nvPr>
            <p:ph idx="1"/>
          </p:nvPr>
        </p:nvSpPr>
        <p:spPr>
          <a:xfrm>
            <a:off x="413538" y="2025715"/>
            <a:ext cx="8316924" cy="3393233"/>
          </a:xfrm>
        </p:spPr>
        <p:txBody>
          <a:bodyPr>
            <a:noAutofit/>
          </a:bodyPr>
          <a:lstStyle/>
          <a:p>
            <a:pPr>
              <a:buFont typeface="Wingdings" pitchFamily="2" charset="2"/>
              <a:buChar char="v"/>
            </a:pPr>
            <a:r>
              <a:rPr lang="es-MX" sz="1650" dirty="0">
                <a:solidFill>
                  <a:srgbClr val="062B92"/>
                </a:solidFill>
                <a:latin typeface="+mj-lt"/>
              </a:rPr>
              <a:t>La perspectiva de género no debe excluir otros principios jurídicos</a:t>
            </a:r>
          </a:p>
          <a:p>
            <a:pPr>
              <a:buFont typeface="Wingdings" pitchFamily="2" charset="2"/>
              <a:buChar char="v"/>
            </a:pPr>
            <a:r>
              <a:rPr lang="es-MX" sz="1650" dirty="0">
                <a:solidFill>
                  <a:srgbClr val="062B92"/>
                </a:solidFill>
                <a:latin typeface="+mj-lt"/>
              </a:rPr>
              <a:t>Deben </a:t>
            </a:r>
            <a:r>
              <a:rPr lang="es-MX" sz="1650" b="1" dirty="0">
                <a:solidFill>
                  <a:srgbClr val="062B92"/>
                </a:solidFill>
                <a:latin typeface="+mj-lt"/>
              </a:rPr>
              <a:t>convivir</a:t>
            </a:r>
            <a:r>
              <a:rPr lang="es-MX" sz="1650" dirty="0">
                <a:solidFill>
                  <a:srgbClr val="062B92"/>
                </a:solidFill>
                <a:latin typeface="+mj-lt"/>
              </a:rPr>
              <a:t> la perspectiva de género con principios </a:t>
            </a:r>
            <a:r>
              <a:rPr lang="es-MX" sz="1650" b="1" dirty="0">
                <a:solidFill>
                  <a:srgbClr val="062B92"/>
                </a:solidFill>
                <a:latin typeface="+mj-lt"/>
              </a:rPr>
              <a:t>garantístas</a:t>
            </a:r>
            <a:r>
              <a:rPr lang="es-MX" sz="1650" dirty="0">
                <a:solidFill>
                  <a:srgbClr val="062B92"/>
                </a:solidFill>
                <a:latin typeface="+mj-lt"/>
              </a:rPr>
              <a:t> y </a:t>
            </a:r>
            <a:r>
              <a:rPr lang="es-MX" sz="1650" b="1" dirty="0">
                <a:solidFill>
                  <a:srgbClr val="062B92"/>
                </a:solidFill>
                <a:latin typeface="+mj-lt"/>
              </a:rPr>
              <a:t>democráticos</a:t>
            </a:r>
            <a:r>
              <a:rPr lang="es-MX" sz="1650" dirty="0">
                <a:solidFill>
                  <a:srgbClr val="062B92"/>
                </a:solidFill>
                <a:latin typeface="+mj-lt"/>
              </a:rPr>
              <a:t> </a:t>
            </a:r>
          </a:p>
        </p:txBody>
      </p:sp>
      <p:sp>
        <p:nvSpPr>
          <p:cNvPr id="2" name="Título 1">
            <a:extLst>
              <a:ext uri="{FF2B5EF4-FFF2-40B4-BE49-F238E27FC236}">
                <a16:creationId xmlns:a16="http://schemas.microsoft.com/office/drawing/2014/main" id="{46DBE0A8-1AFA-54E1-C6B4-D969FEAE24C7}"/>
              </a:ext>
            </a:extLst>
          </p:cNvPr>
          <p:cNvSpPr>
            <a:spLocks noGrp="1"/>
          </p:cNvSpPr>
          <p:nvPr>
            <p:ph type="title"/>
          </p:nvPr>
        </p:nvSpPr>
        <p:spPr>
          <a:xfrm>
            <a:off x="899592" y="998730"/>
            <a:ext cx="7074786" cy="864096"/>
          </a:xfrm>
        </p:spPr>
        <p:txBody>
          <a:bodyPr>
            <a:noAutofit/>
          </a:bodyPr>
          <a:lstStyle/>
          <a:p>
            <a:r>
              <a:rPr lang="es-MX" sz="3000" dirty="0">
                <a:solidFill>
                  <a:srgbClr val="003D79"/>
                </a:solidFill>
                <a:latin typeface="Times" pitchFamily="2" charset="0"/>
              </a:rPr>
              <a:t>Se debe propiciar la convivencia con los principios garantistas y democráticos</a:t>
            </a:r>
          </a:p>
        </p:txBody>
      </p:sp>
      <p:sp>
        <p:nvSpPr>
          <p:cNvPr id="3" name="CuadroTexto 2">
            <a:extLst>
              <a:ext uri="{FF2B5EF4-FFF2-40B4-BE49-F238E27FC236}">
                <a16:creationId xmlns:a16="http://schemas.microsoft.com/office/drawing/2014/main" id="{5BD3C21F-7DED-B2FE-7990-B1CFF8F64723}"/>
              </a:ext>
            </a:extLst>
          </p:cNvPr>
          <p:cNvSpPr txBox="1"/>
          <p:nvPr/>
        </p:nvSpPr>
        <p:spPr>
          <a:xfrm>
            <a:off x="8259664" y="5805264"/>
            <a:ext cx="755335" cy="230832"/>
          </a:xfrm>
          <a:prstGeom prst="rect">
            <a:avLst/>
          </a:prstGeom>
          <a:noFill/>
        </p:spPr>
        <p:txBody>
          <a:bodyPr wrap="none" rtlCol="0">
            <a:spAutoFit/>
          </a:bodyPr>
          <a:lstStyle/>
          <a:p>
            <a:r>
              <a:rPr lang="es-MX" sz="900" dirty="0"/>
              <a:t>MÓDULO I</a:t>
            </a:r>
          </a:p>
        </p:txBody>
      </p:sp>
      <p:sp>
        <p:nvSpPr>
          <p:cNvPr id="8" name="CuadroTexto 7">
            <a:extLst>
              <a:ext uri="{FF2B5EF4-FFF2-40B4-BE49-F238E27FC236}">
                <a16:creationId xmlns:a16="http://schemas.microsoft.com/office/drawing/2014/main" id="{9768B788-C794-7907-CA4A-8658DA06D9C0}"/>
              </a:ext>
            </a:extLst>
          </p:cNvPr>
          <p:cNvSpPr txBox="1"/>
          <p:nvPr/>
        </p:nvSpPr>
        <p:spPr>
          <a:xfrm>
            <a:off x="2364065" y="3020906"/>
            <a:ext cx="2501006" cy="323165"/>
          </a:xfrm>
          <a:prstGeom prst="rect">
            <a:avLst/>
          </a:prstGeom>
          <a:noFill/>
        </p:spPr>
        <p:txBody>
          <a:bodyPr wrap="none" rtlCol="0">
            <a:spAutoFit/>
          </a:bodyPr>
          <a:lstStyle/>
          <a:p>
            <a:r>
              <a:rPr lang="es-MX" sz="1500" b="1" dirty="0">
                <a:solidFill>
                  <a:schemeClr val="bg1"/>
                </a:solidFill>
              </a:rPr>
              <a:t>Presunción de inocencia </a:t>
            </a:r>
          </a:p>
        </p:txBody>
      </p:sp>
      <p:sp>
        <p:nvSpPr>
          <p:cNvPr id="10" name="CuadroTexto 9">
            <a:extLst>
              <a:ext uri="{FF2B5EF4-FFF2-40B4-BE49-F238E27FC236}">
                <a16:creationId xmlns:a16="http://schemas.microsoft.com/office/drawing/2014/main" id="{6545011D-AAE5-10D6-03CA-E3429C492B2E}"/>
              </a:ext>
            </a:extLst>
          </p:cNvPr>
          <p:cNvSpPr txBox="1"/>
          <p:nvPr/>
        </p:nvSpPr>
        <p:spPr>
          <a:xfrm>
            <a:off x="2364065" y="3506960"/>
            <a:ext cx="4839786" cy="323165"/>
          </a:xfrm>
          <a:prstGeom prst="rect">
            <a:avLst/>
          </a:prstGeom>
          <a:noFill/>
        </p:spPr>
        <p:txBody>
          <a:bodyPr wrap="none" rtlCol="0">
            <a:spAutoFit/>
          </a:bodyPr>
          <a:lstStyle/>
          <a:p>
            <a:r>
              <a:rPr lang="es-MX" sz="1500" b="1" dirty="0">
                <a:solidFill>
                  <a:schemeClr val="bg1"/>
                </a:solidFill>
              </a:rPr>
              <a:t>Exigencias en el ámbito de valoración de la prueba</a:t>
            </a:r>
          </a:p>
        </p:txBody>
      </p:sp>
      <p:sp>
        <p:nvSpPr>
          <p:cNvPr id="11" name="CuadroTexto 10">
            <a:extLst>
              <a:ext uri="{FF2B5EF4-FFF2-40B4-BE49-F238E27FC236}">
                <a16:creationId xmlns:a16="http://schemas.microsoft.com/office/drawing/2014/main" id="{30DACCD2-7F34-520F-02BB-DA504DB5B505}"/>
              </a:ext>
            </a:extLst>
          </p:cNvPr>
          <p:cNvSpPr txBox="1"/>
          <p:nvPr/>
        </p:nvSpPr>
        <p:spPr>
          <a:xfrm>
            <a:off x="2364066" y="3993014"/>
            <a:ext cx="1228221" cy="323165"/>
          </a:xfrm>
          <a:prstGeom prst="rect">
            <a:avLst/>
          </a:prstGeom>
          <a:noFill/>
        </p:spPr>
        <p:txBody>
          <a:bodyPr wrap="none" rtlCol="0">
            <a:spAutoFit/>
          </a:bodyPr>
          <a:lstStyle/>
          <a:p>
            <a:r>
              <a:rPr lang="es-MX" sz="1500" b="1" dirty="0">
                <a:solidFill>
                  <a:schemeClr val="bg1"/>
                </a:solidFill>
              </a:rPr>
              <a:t>Taxatividad</a:t>
            </a:r>
          </a:p>
        </p:txBody>
      </p:sp>
      <p:sp>
        <p:nvSpPr>
          <p:cNvPr id="12" name="CuadroTexto 11">
            <a:extLst>
              <a:ext uri="{FF2B5EF4-FFF2-40B4-BE49-F238E27FC236}">
                <a16:creationId xmlns:a16="http://schemas.microsoft.com/office/drawing/2014/main" id="{B9A3F9F9-87EA-8D62-BB74-3D07C92436EB}"/>
              </a:ext>
            </a:extLst>
          </p:cNvPr>
          <p:cNvSpPr txBox="1"/>
          <p:nvPr/>
        </p:nvSpPr>
        <p:spPr>
          <a:xfrm>
            <a:off x="2364066" y="4477111"/>
            <a:ext cx="2970685" cy="323165"/>
          </a:xfrm>
          <a:prstGeom prst="rect">
            <a:avLst/>
          </a:prstGeom>
          <a:noFill/>
        </p:spPr>
        <p:txBody>
          <a:bodyPr wrap="none" rtlCol="0">
            <a:spAutoFit/>
          </a:bodyPr>
          <a:lstStyle/>
          <a:p>
            <a:r>
              <a:rPr lang="es-MX" sz="1500" b="1" dirty="0">
                <a:solidFill>
                  <a:schemeClr val="bg1"/>
                </a:solidFill>
              </a:rPr>
              <a:t>Proporcionalidad de las penas</a:t>
            </a:r>
          </a:p>
        </p:txBody>
      </p:sp>
      <p:sp>
        <p:nvSpPr>
          <p:cNvPr id="13" name="CuadroTexto 12">
            <a:extLst>
              <a:ext uri="{FF2B5EF4-FFF2-40B4-BE49-F238E27FC236}">
                <a16:creationId xmlns:a16="http://schemas.microsoft.com/office/drawing/2014/main" id="{5F961813-84AE-4AA1-93A6-BD795EFA56D1}"/>
              </a:ext>
            </a:extLst>
          </p:cNvPr>
          <p:cNvSpPr txBox="1"/>
          <p:nvPr/>
        </p:nvSpPr>
        <p:spPr>
          <a:xfrm>
            <a:off x="2364065" y="4965122"/>
            <a:ext cx="2242922" cy="323165"/>
          </a:xfrm>
          <a:prstGeom prst="rect">
            <a:avLst/>
          </a:prstGeom>
          <a:noFill/>
        </p:spPr>
        <p:txBody>
          <a:bodyPr wrap="none" rtlCol="0">
            <a:spAutoFit/>
          </a:bodyPr>
          <a:lstStyle/>
          <a:p>
            <a:r>
              <a:rPr lang="es-MX" sz="1500" b="1" dirty="0">
                <a:solidFill>
                  <a:schemeClr val="bg1"/>
                </a:solidFill>
              </a:rPr>
              <a:t>Independencia judicial</a:t>
            </a:r>
          </a:p>
        </p:txBody>
      </p:sp>
      <p:sp>
        <p:nvSpPr>
          <p:cNvPr id="14" name="CuadroTexto 13">
            <a:extLst>
              <a:ext uri="{FF2B5EF4-FFF2-40B4-BE49-F238E27FC236}">
                <a16:creationId xmlns:a16="http://schemas.microsoft.com/office/drawing/2014/main" id="{F4F26BE6-3E02-CAAF-9F37-CAD0460E11F1}"/>
              </a:ext>
            </a:extLst>
          </p:cNvPr>
          <p:cNvSpPr txBox="1"/>
          <p:nvPr/>
        </p:nvSpPr>
        <p:spPr>
          <a:xfrm>
            <a:off x="2364066" y="5451176"/>
            <a:ext cx="2321469" cy="323165"/>
          </a:xfrm>
          <a:prstGeom prst="rect">
            <a:avLst/>
          </a:prstGeom>
          <a:noFill/>
        </p:spPr>
        <p:txBody>
          <a:bodyPr wrap="none" rtlCol="0">
            <a:spAutoFit/>
          </a:bodyPr>
          <a:lstStyle/>
          <a:p>
            <a:r>
              <a:rPr lang="es-MX" sz="1500" b="1" dirty="0">
                <a:solidFill>
                  <a:schemeClr val="bg1"/>
                </a:solidFill>
              </a:rPr>
              <a:t>Derecho penal de autor</a:t>
            </a:r>
          </a:p>
        </p:txBody>
      </p:sp>
    </p:spTree>
    <p:extLst>
      <p:ext uri="{BB962C8B-B14F-4D97-AF65-F5344CB8AC3E}">
        <p14:creationId xmlns:p14="http://schemas.microsoft.com/office/powerpoint/2010/main" val="1224009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5F80190-E809-C263-2D63-F888298F48E8}"/>
              </a:ext>
            </a:extLst>
          </p:cNvPr>
          <p:cNvSpPr/>
          <p:nvPr/>
        </p:nvSpPr>
        <p:spPr>
          <a:xfrm>
            <a:off x="0" y="857250"/>
            <a:ext cx="9162510" cy="5164038"/>
          </a:xfrm>
          <a:prstGeom prst="rect">
            <a:avLst/>
          </a:prstGeom>
          <a:solidFill>
            <a:srgbClr val="090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6" name="CuadroTexto 5">
            <a:extLst>
              <a:ext uri="{FF2B5EF4-FFF2-40B4-BE49-F238E27FC236}">
                <a16:creationId xmlns:a16="http://schemas.microsoft.com/office/drawing/2014/main" id="{C47850FE-030C-76B5-DD41-9C272068FFEC}"/>
              </a:ext>
            </a:extLst>
          </p:cNvPr>
          <p:cNvSpPr txBox="1"/>
          <p:nvPr/>
        </p:nvSpPr>
        <p:spPr>
          <a:xfrm>
            <a:off x="8259664" y="5805264"/>
            <a:ext cx="787395" cy="230832"/>
          </a:xfrm>
          <a:prstGeom prst="rect">
            <a:avLst/>
          </a:prstGeom>
          <a:noFill/>
        </p:spPr>
        <p:txBody>
          <a:bodyPr wrap="none" rtlCol="0">
            <a:spAutoFit/>
          </a:bodyPr>
          <a:lstStyle/>
          <a:p>
            <a:r>
              <a:rPr lang="es-MX" sz="900" dirty="0"/>
              <a:t>MÓDULO 1</a:t>
            </a:r>
          </a:p>
        </p:txBody>
      </p:sp>
      <p:pic>
        <p:nvPicPr>
          <p:cNvPr id="4" name="1565021_Engine_Gear_Cog_3840x2160-B">
            <a:hlinkClick r:id="" action="ppaction://media"/>
            <a:extLst>
              <a:ext uri="{FF2B5EF4-FFF2-40B4-BE49-F238E27FC236}">
                <a16:creationId xmlns:a16="http://schemas.microsoft.com/office/drawing/2014/main" id="{C6CC70BE-FB86-14C8-1C4D-78CAC077A37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1262" r="18698"/>
          <a:stretch/>
        </p:blipFill>
        <p:spPr>
          <a:xfrm>
            <a:off x="4022992" y="818809"/>
            <a:ext cx="5553056" cy="5202479"/>
          </a:xfrm>
          <a:prstGeom prst="rect">
            <a:avLst/>
          </a:prstGeom>
        </p:spPr>
      </p:pic>
      <p:sp>
        <p:nvSpPr>
          <p:cNvPr id="7" name="Rectángulo 6">
            <a:extLst>
              <a:ext uri="{FF2B5EF4-FFF2-40B4-BE49-F238E27FC236}">
                <a16:creationId xmlns:a16="http://schemas.microsoft.com/office/drawing/2014/main" id="{92C9FBE4-CAAD-75D7-EC0D-2715A49F7572}"/>
              </a:ext>
            </a:extLst>
          </p:cNvPr>
          <p:cNvSpPr/>
          <p:nvPr/>
        </p:nvSpPr>
        <p:spPr>
          <a:xfrm>
            <a:off x="3815916" y="-99392"/>
            <a:ext cx="5760132" cy="6957392"/>
          </a:xfrm>
          <a:prstGeom prst="rect">
            <a:avLst/>
          </a:prstGeom>
          <a:gradFill flip="none" rotWithShape="1">
            <a:gsLst>
              <a:gs pos="0">
                <a:srgbClr val="0A0912">
                  <a:alpha val="0"/>
                </a:srgbClr>
              </a:gs>
              <a:gs pos="98000">
                <a:srgbClr val="08083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10" name="CuadroTexto 9">
            <a:extLst>
              <a:ext uri="{FF2B5EF4-FFF2-40B4-BE49-F238E27FC236}">
                <a16:creationId xmlns:a16="http://schemas.microsoft.com/office/drawing/2014/main" id="{7FDF6202-BF9A-A485-9097-FF8233EEDF44}"/>
              </a:ext>
            </a:extLst>
          </p:cNvPr>
          <p:cNvSpPr txBox="1"/>
          <p:nvPr/>
        </p:nvSpPr>
        <p:spPr>
          <a:xfrm>
            <a:off x="521550" y="1754815"/>
            <a:ext cx="5238582" cy="1615827"/>
          </a:xfrm>
          <a:prstGeom prst="rect">
            <a:avLst/>
          </a:prstGeom>
          <a:noFill/>
        </p:spPr>
        <p:txBody>
          <a:bodyPr wrap="square" rtlCol="0">
            <a:spAutoFit/>
          </a:bodyPr>
          <a:lstStyle/>
          <a:p>
            <a:pPr marL="214313" indent="-214313">
              <a:buFont typeface="Arial" panose="020B0604020202020204" pitchFamily="34" charset="0"/>
              <a:buChar char="•"/>
            </a:pPr>
            <a:r>
              <a:rPr lang="es-MX" sz="1650" dirty="0">
                <a:solidFill>
                  <a:schemeClr val="bg1"/>
                </a:solidFill>
              </a:rPr>
              <a:t>Se propone la aplicación del Derecho como una disciplina transformadoras de las relaciones entre los hombres y las mujeres, eliminando las </a:t>
            </a:r>
            <a:r>
              <a:rPr lang="es-MX" sz="1650" b="1" dirty="0">
                <a:solidFill>
                  <a:schemeClr val="bg1"/>
                </a:solidFill>
              </a:rPr>
              <a:t>prácticas discriminatorias </a:t>
            </a:r>
            <a:r>
              <a:rPr lang="es-MX" sz="1650" dirty="0">
                <a:solidFill>
                  <a:schemeClr val="bg1"/>
                </a:solidFill>
              </a:rPr>
              <a:t>y </a:t>
            </a:r>
            <a:r>
              <a:rPr lang="es-MX" sz="1650" b="1" dirty="0">
                <a:solidFill>
                  <a:schemeClr val="bg1"/>
                </a:solidFill>
              </a:rPr>
              <a:t>posibilitando </a:t>
            </a:r>
          </a:p>
          <a:p>
            <a:r>
              <a:rPr lang="es-MX" sz="1650" b="1" dirty="0">
                <a:solidFill>
                  <a:schemeClr val="bg1"/>
                </a:solidFill>
              </a:rPr>
              <a:t>    la igualdad </a:t>
            </a:r>
            <a:r>
              <a:rPr lang="es-MX" sz="1650" dirty="0">
                <a:solidFill>
                  <a:schemeClr val="bg1"/>
                </a:solidFill>
              </a:rPr>
              <a:t>material y real. </a:t>
            </a:r>
          </a:p>
          <a:p>
            <a:pPr marL="214313" indent="-214313">
              <a:buFont typeface="Arial" panose="020B0604020202020204" pitchFamily="34" charset="0"/>
              <a:buChar char="•"/>
            </a:pPr>
            <a:endParaRPr lang="es-MX" sz="1650" dirty="0">
              <a:solidFill>
                <a:schemeClr val="bg1"/>
              </a:solidFill>
            </a:endParaRPr>
          </a:p>
        </p:txBody>
      </p:sp>
      <p:sp>
        <p:nvSpPr>
          <p:cNvPr id="13" name="Rectángulo 12">
            <a:extLst>
              <a:ext uri="{FF2B5EF4-FFF2-40B4-BE49-F238E27FC236}">
                <a16:creationId xmlns:a16="http://schemas.microsoft.com/office/drawing/2014/main" id="{1155D4EA-12F4-6151-A2D6-89B7C053E0FE}"/>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3" name="CuadroTexto 2">
            <a:extLst>
              <a:ext uri="{FF2B5EF4-FFF2-40B4-BE49-F238E27FC236}">
                <a16:creationId xmlns:a16="http://schemas.microsoft.com/office/drawing/2014/main" id="{AE0291D7-453B-B1A5-687F-19B8730A8EDB}"/>
              </a:ext>
            </a:extLst>
          </p:cNvPr>
          <p:cNvSpPr txBox="1"/>
          <p:nvPr/>
        </p:nvSpPr>
        <p:spPr>
          <a:xfrm>
            <a:off x="762085" y="3956475"/>
            <a:ext cx="5486083" cy="1869743"/>
          </a:xfrm>
          <a:prstGeom prst="rect">
            <a:avLst/>
          </a:prstGeom>
          <a:noFill/>
        </p:spPr>
        <p:txBody>
          <a:bodyPr wrap="square" rtlCol="0">
            <a:spAutoFit/>
          </a:bodyPr>
          <a:lstStyle/>
          <a:p>
            <a:r>
              <a:rPr lang="es-MX" sz="1650" b="1" dirty="0">
                <a:solidFill>
                  <a:schemeClr val="bg1"/>
                </a:solidFill>
              </a:rPr>
              <a:t>Igualdad Material o Sustantiva: </a:t>
            </a:r>
            <a:r>
              <a:rPr lang="es-MX" sz="1650" dirty="0">
                <a:solidFill>
                  <a:schemeClr val="bg1"/>
                </a:solidFill>
              </a:rPr>
              <a:t>acceso al mismo trato y oportunidades, para el reconocimiento, goce o ejercicio de los derechos humanos y las libertades fundamentales</a:t>
            </a:r>
          </a:p>
          <a:p>
            <a:endParaRPr lang="es-MX" sz="1650" dirty="0">
              <a:solidFill>
                <a:schemeClr val="bg1"/>
              </a:solidFill>
            </a:endParaRPr>
          </a:p>
          <a:p>
            <a:r>
              <a:rPr lang="es-MX" sz="1650" b="1" dirty="0">
                <a:solidFill>
                  <a:schemeClr val="bg1"/>
                </a:solidFill>
              </a:rPr>
              <a:t>Real: </a:t>
            </a:r>
            <a:r>
              <a:rPr lang="es-MX" sz="1650" dirty="0">
                <a:solidFill>
                  <a:schemeClr val="bg1"/>
                </a:solidFill>
              </a:rPr>
              <a:t>Se miide en su llegada cuando las personas hacen valer sus derechos </a:t>
            </a:r>
          </a:p>
          <a:p>
            <a:pPr marL="214313" indent="-214313">
              <a:buFont typeface="Arial" panose="020B0604020202020204" pitchFamily="34" charset="0"/>
              <a:buChar char="•"/>
            </a:pPr>
            <a:endParaRPr lang="es-MX" sz="1650" dirty="0">
              <a:solidFill>
                <a:schemeClr val="bg1"/>
              </a:solidFill>
            </a:endParaRPr>
          </a:p>
        </p:txBody>
      </p:sp>
    </p:spTree>
    <p:extLst>
      <p:ext uri="{BB962C8B-B14F-4D97-AF65-F5344CB8AC3E}">
        <p14:creationId xmlns:p14="http://schemas.microsoft.com/office/powerpoint/2010/main" val="341948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05D13F62-BC07-827F-7A1B-E71FF05CE13A}"/>
              </a:ext>
            </a:extLst>
          </p:cNvPr>
          <p:cNvSpPr>
            <a:spLocks noGrp="1"/>
          </p:cNvSpPr>
          <p:nvPr>
            <p:ph type="title"/>
          </p:nvPr>
        </p:nvSpPr>
        <p:spPr>
          <a:xfrm>
            <a:off x="1259632" y="332656"/>
            <a:ext cx="7308812" cy="2178242"/>
          </a:xfrm>
        </p:spPr>
        <p:txBody>
          <a:bodyPr>
            <a:noAutofit/>
          </a:bodyPr>
          <a:lstStyle/>
          <a:p>
            <a:r>
              <a:rPr lang="es-MX" sz="3000" dirty="0">
                <a:solidFill>
                  <a:schemeClr val="bg2"/>
                </a:solidFill>
                <a:latin typeface="+mj-lt"/>
              </a:rPr>
              <a:t>Taller: ¿La perspectiva de género sólo se relaciona con mujeres, adolescentes y niñas?</a:t>
            </a:r>
            <a:br>
              <a:rPr lang="es-MX" sz="3000" dirty="0">
                <a:solidFill>
                  <a:schemeClr val="bg2"/>
                </a:solidFill>
                <a:latin typeface="+mj-lt"/>
              </a:rPr>
            </a:br>
            <a:r>
              <a:rPr lang="es-MX" sz="1350" dirty="0">
                <a:solidFill>
                  <a:schemeClr val="bg2"/>
                </a:solidFill>
                <a:latin typeface="+mj-lt"/>
              </a:rPr>
              <a:t>(ejercicio 2: Hagamos equipos de 3 a 4 participantes y respondamos las siguientes preguntas. </a:t>
            </a:r>
            <a:br>
              <a:rPr lang="es-MX" sz="1350" dirty="0">
                <a:solidFill>
                  <a:schemeClr val="bg2"/>
                </a:solidFill>
                <a:latin typeface="+mj-lt"/>
              </a:rPr>
            </a:br>
            <a:r>
              <a:rPr lang="es-MX" sz="1350" dirty="0">
                <a:solidFill>
                  <a:schemeClr val="bg2"/>
                </a:solidFill>
                <a:latin typeface="+mj-lt"/>
              </a:rPr>
              <a:t>Cada equipo trabajará de 8 a 10 minutos y nombrará a su representante que dará lectura </a:t>
            </a:r>
            <a:br>
              <a:rPr lang="es-MX" sz="1350" dirty="0">
                <a:solidFill>
                  <a:schemeClr val="bg2"/>
                </a:solidFill>
                <a:latin typeface="+mj-lt"/>
              </a:rPr>
            </a:br>
            <a:r>
              <a:rPr lang="es-MX" sz="1350" dirty="0">
                <a:solidFill>
                  <a:schemeClr val="bg2"/>
                </a:solidFill>
                <a:latin typeface="+mj-lt"/>
              </a:rPr>
              <a:t>de sus conclusiones)</a:t>
            </a:r>
          </a:p>
        </p:txBody>
      </p:sp>
      <p:sp>
        <p:nvSpPr>
          <p:cNvPr id="7" name="Rectángulo 6">
            <a:extLst>
              <a:ext uri="{FF2B5EF4-FFF2-40B4-BE49-F238E27FC236}">
                <a16:creationId xmlns:a16="http://schemas.microsoft.com/office/drawing/2014/main" id="{C6DB2A22-7E20-D2FE-5BDC-7BFE0B6A3D5E}"/>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8" name="CuadroTexto 7">
            <a:extLst>
              <a:ext uri="{FF2B5EF4-FFF2-40B4-BE49-F238E27FC236}">
                <a16:creationId xmlns:a16="http://schemas.microsoft.com/office/drawing/2014/main" id="{34F2398B-45D5-5651-42AC-3CCFA69BCAE0}"/>
              </a:ext>
            </a:extLst>
          </p:cNvPr>
          <p:cNvSpPr txBox="1"/>
          <p:nvPr/>
        </p:nvSpPr>
        <p:spPr>
          <a:xfrm>
            <a:off x="8259664" y="5805264"/>
            <a:ext cx="755335" cy="230832"/>
          </a:xfrm>
          <a:prstGeom prst="rect">
            <a:avLst/>
          </a:prstGeom>
          <a:noFill/>
        </p:spPr>
        <p:txBody>
          <a:bodyPr wrap="none" rtlCol="0">
            <a:spAutoFit/>
          </a:bodyPr>
          <a:lstStyle/>
          <a:p>
            <a:r>
              <a:rPr lang="es-MX" sz="900" dirty="0">
                <a:solidFill>
                  <a:schemeClr val="bg1"/>
                </a:solidFill>
              </a:rPr>
              <a:t>MÓDULO I</a:t>
            </a:r>
          </a:p>
        </p:txBody>
      </p:sp>
      <p:sp>
        <p:nvSpPr>
          <p:cNvPr id="10" name="CuadroTexto 9">
            <a:extLst>
              <a:ext uri="{FF2B5EF4-FFF2-40B4-BE49-F238E27FC236}">
                <a16:creationId xmlns:a16="http://schemas.microsoft.com/office/drawing/2014/main" id="{98485D2C-3A46-C21A-3CB7-5AC8C9AAD70C}"/>
              </a:ext>
            </a:extLst>
          </p:cNvPr>
          <p:cNvSpPr txBox="1"/>
          <p:nvPr/>
        </p:nvSpPr>
        <p:spPr>
          <a:xfrm>
            <a:off x="953597" y="2726922"/>
            <a:ext cx="7870901" cy="3704347"/>
          </a:xfrm>
          <a:prstGeom prst="rect">
            <a:avLst/>
          </a:prstGeom>
          <a:noFill/>
        </p:spPr>
        <p:txBody>
          <a:bodyPr wrap="square">
            <a:spAutoFit/>
          </a:bodyPr>
          <a:lstStyle/>
          <a:p>
            <a:endParaRPr lang="es-MX" sz="1500" dirty="0">
              <a:solidFill>
                <a:schemeClr val="bg1"/>
              </a:solidFill>
            </a:endParaRPr>
          </a:p>
          <a:p>
            <a:pPr marL="385763" indent="-385763">
              <a:buFont typeface="+mj-lt"/>
              <a:buAutoNum type="arabicPeriod"/>
            </a:pPr>
            <a:r>
              <a:rPr lang="es-MX" sz="1500" dirty="0">
                <a:solidFill>
                  <a:schemeClr val="bg1"/>
                </a:solidFill>
              </a:rPr>
              <a:t>¿</a:t>
            </a:r>
            <a:r>
              <a:rPr lang="es-MX" sz="2000" dirty="0">
                <a:solidFill>
                  <a:schemeClr val="bg2"/>
                </a:solidFill>
              </a:rPr>
              <a:t>La perspectiva de género sólo se relaciona con mujeres, adolescentes y niñas?</a:t>
            </a:r>
          </a:p>
          <a:p>
            <a:pPr marL="385763" indent="-385763">
              <a:buFont typeface="+mj-lt"/>
              <a:buAutoNum type="arabicPeriod"/>
            </a:pPr>
            <a:endParaRPr lang="es-MX" sz="2000" dirty="0">
              <a:solidFill>
                <a:schemeClr val="bg2"/>
              </a:solidFill>
            </a:endParaRPr>
          </a:p>
          <a:p>
            <a:pPr marL="385763" indent="-385763">
              <a:buFont typeface="+mj-lt"/>
              <a:buAutoNum type="arabicPeriod"/>
            </a:pPr>
            <a:r>
              <a:rPr lang="es-MX" sz="2000" dirty="0">
                <a:solidFill>
                  <a:schemeClr val="bg2"/>
                </a:solidFill>
              </a:rPr>
              <a:t>¿Por qué el Derecho es el mecanismo para conciliar la perspectiva de género y el reconocimiento de los principios garantistas?</a:t>
            </a:r>
          </a:p>
          <a:p>
            <a:pPr marL="385763" indent="-385763">
              <a:buFont typeface="+mj-lt"/>
              <a:buAutoNum type="arabicPeriod"/>
            </a:pPr>
            <a:endParaRPr lang="es-MX" sz="2000" dirty="0">
              <a:solidFill>
                <a:schemeClr val="bg2"/>
              </a:solidFill>
            </a:endParaRPr>
          </a:p>
          <a:p>
            <a:pPr marL="385763" indent="-385763">
              <a:buFont typeface="+mj-lt"/>
              <a:buAutoNum type="arabicPeriod"/>
            </a:pPr>
            <a:r>
              <a:rPr lang="es-MX" sz="2000" dirty="0">
                <a:solidFill>
                  <a:schemeClr val="bg2"/>
                </a:solidFill>
              </a:rPr>
              <a:t>¿Cómo deben de responder las instituciones de justicia en respuesta al ejercicio y aplicación de la perspectiva de género?</a:t>
            </a:r>
          </a:p>
          <a:p>
            <a:endParaRPr lang="es-MX" sz="2000" dirty="0">
              <a:solidFill>
                <a:schemeClr val="bg2"/>
              </a:solidFill>
            </a:endParaRPr>
          </a:p>
          <a:p>
            <a:pPr algn="ctr">
              <a:lnSpc>
                <a:spcPct val="150000"/>
              </a:lnSpc>
            </a:pPr>
            <a:endParaRPr lang="es-MX" sz="1500" dirty="0">
              <a:solidFill>
                <a:schemeClr val="bg1"/>
              </a:solidFill>
            </a:endParaRPr>
          </a:p>
        </p:txBody>
      </p:sp>
    </p:spTree>
    <p:extLst>
      <p:ext uri="{BB962C8B-B14F-4D97-AF65-F5344CB8AC3E}">
        <p14:creationId xmlns:p14="http://schemas.microsoft.com/office/powerpoint/2010/main" val="3033742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8097A7-42BF-2E43-B0A8-828E8429836E}"/>
              </a:ext>
            </a:extLst>
          </p:cNvPr>
          <p:cNvSpPr>
            <a:spLocks noGrp="1"/>
          </p:cNvSpPr>
          <p:nvPr>
            <p:ph type="title"/>
          </p:nvPr>
        </p:nvSpPr>
        <p:spPr>
          <a:xfrm>
            <a:off x="251520" y="998730"/>
            <a:ext cx="7722858" cy="540060"/>
          </a:xfrm>
        </p:spPr>
        <p:txBody>
          <a:bodyPr>
            <a:noAutofit/>
          </a:bodyPr>
          <a:lstStyle/>
          <a:p>
            <a:r>
              <a:rPr lang="es-MX" sz="3000" dirty="0">
                <a:solidFill>
                  <a:srgbClr val="003D79"/>
                </a:solidFill>
                <a:latin typeface="Times" pitchFamily="2" charset="0"/>
              </a:rPr>
              <a:t>Perspectiva  de género en las leyes mexicanas</a:t>
            </a:r>
          </a:p>
        </p:txBody>
      </p:sp>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9" name="Marcador de contenido 2">
            <a:extLst>
              <a:ext uri="{FF2B5EF4-FFF2-40B4-BE49-F238E27FC236}">
                <a16:creationId xmlns:a16="http://schemas.microsoft.com/office/drawing/2014/main" id="{A6972202-C64F-FC38-9E41-2CFED4E73690}"/>
              </a:ext>
            </a:extLst>
          </p:cNvPr>
          <p:cNvSpPr>
            <a:spLocks noGrp="1"/>
          </p:cNvSpPr>
          <p:nvPr>
            <p:ph idx="1"/>
          </p:nvPr>
        </p:nvSpPr>
        <p:spPr>
          <a:xfrm>
            <a:off x="3949806" y="2132857"/>
            <a:ext cx="5022204" cy="3394103"/>
          </a:xfrm>
        </p:spPr>
        <p:txBody>
          <a:bodyPr>
            <a:noAutofit/>
          </a:bodyPr>
          <a:lstStyle/>
          <a:p>
            <a:pPr marL="0" indent="0">
              <a:lnSpc>
                <a:spcPct val="100000"/>
              </a:lnSpc>
              <a:buNone/>
            </a:pPr>
            <a:r>
              <a:rPr lang="es-MX" sz="1650" dirty="0"/>
              <a:t>Es una </a:t>
            </a:r>
            <a:r>
              <a:rPr lang="es-MX" sz="1650" b="1" i="1" dirty="0"/>
              <a:t>visión </a:t>
            </a:r>
            <a:r>
              <a:rPr lang="es-MX" sz="1650" dirty="0"/>
              <a:t>científica, analítica y política sobre las mujeres y los hombres. Se propone </a:t>
            </a:r>
            <a:r>
              <a:rPr lang="es-MX" sz="1650" b="1" i="1" dirty="0"/>
              <a:t>eliminar</a:t>
            </a:r>
            <a:r>
              <a:rPr lang="es-MX" sz="1650" dirty="0"/>
              <a:t> las causas de la opresión de género como la desigualdad, la injusticia y la jerarquización de las personas basada en el género. </a:t>
            </a:r>
            <a:r>
              <a:rPr lang="es-MX" sz="1650" b="1" i="1" dirty="0"/>
              <a:t>Promueve la igualdad </a:t>
            </a:r>
            <a:r>
              <a:rPr lang="es-MX" sz="1650" dirty="0"/>
              <a:t>entre los géneros a través de la equidad, el adelanto y el bienestar de las mujeres; contribuye a construir una sociedad en donde las mujeres y los hombres tengan el mismo valor, la igualdad de derechos y oportunidades para acceder a los recursos económicos y a la representación política y social en los ámbitos de toma de decisiones.</a:t>
            </a:r>
          </a:p>
        </p:txBody>
      </p:sp>
      <p:sp>
        <p:nvSpPr>
          <p:cNvPr id="3" name="Marcador de contenido 2">
            <a:extLst>
              <a:ext uri="{FF2B5EF4-FFF2-40B4-BE49-F238E27FC236}">
                <a16:creationId xmlns:a16="http://schemas.microsoft.com/office/drawing/2014/main" id="{4C5F477B-2E00-092F-1FB3-4097D4FDA538}"/>
              </a:ext>
            </a:extLst>
          </p:cNvPr>
          <p:cNvSpPr txBox="1">
            <a:spLocks/>
          </p:cNvSpPr>
          <p:nvPr/>
        </p:nvSpPr>
        <p:spPr>
          <a:xfrm>
            <a:off x="413538" y="2996952"/>
            <a:ext cx="3240360" cy="129614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400" dirty="0">
                <a:solidFill>
                  <a:srgbClr val="AC965A"/>
                </a:solidFill>
                <a:latin typeface="+mj-lt"/>
              </a:rPr>
              <a:t>Ley General de Acceso a las Mujeres a Una Vida Libre de Violencia</a:t>
            </a:r>
          </a:p>
          <a:p>
            <a:pPr marL="0" indent="0">
              <a:buNone/>
            </a:pPr>
            <a:r>
              <a:rPr lang="es-MX" sz="1200" dirty="0"/>
              <a:t>– Art. 5º fracción IX</a:t>
            </a:r>
          </a:p>
        </p:txBody>
      </p:sp>
      <p:sp>
        <p:nvSpPr>
          <p:cNvPr id="4" name="CuadroTexto 3">
            <a:extLst>
              <a:ext uri="{FF2B5EF4-FFF2-40B4-BE49-F238E27FC236}">
                <a16:creationId xmlns:a16="http://schemas.microsoft.com/office/drawing/2014/main" id="{31217C47-D623-594A-DCB5-B337AE5E42CE}"/>
              </a:ext>
            </a:extLst>
          </p:cNvPr>
          <p:cNvSpPr txBox="1"/>
          <p:nvPr/>
        </p:nvSpPr>
        <p:spPr>
          <a:xfrm>
            <a:off x="8259664" y="5805264"/>
            <a:ext cx="755335" cy="230832"/>
          </a:xfrm>
          <a:prstGeom prst="rect">
            <a:avLst/>
          </a:prstGeom>
          <a:noFill/>
        </p:spPr>
        <p:txBody>
          <a:bodyPr wrap="none" rtlCol="0">
            <a:spAutoFit/>
          </a:bodyPr>
          <a:lstStyle/>
          <a:p>
            <a:r>
              <a:rPr lang="es-MX" sz="900" dirty="0"/>
              <a:t>MÓDULO I</a:t>
            </a:r>
          </a:p>
        </p:txBody>
      </p:sp>
    </p:spTree>
    <p:extLst>
      <p:ext uri="{BB962C8B-B14F-4D97-AF65-F5344CB8AC3E}">
        <p14:creationId xmlns:p14="http://schemas.microsoft.com/office/powerpoint/2010/main" val="529118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8097A7-42BF-2E43-B0A8-828E8429836E}"/>
              </a:ext>
            </a:extLst>
          </p:cNvPr>
          <p:cNvSpPr>
            <a:spLocks noGrp="1"/>
          </p:cNvSpPr>
          <p:nvPr>
            <p:ph type="title"/>
          </p:nvPr>
        </p:nvSpPr>
        <p:spPr>
          <a:xfrm>
            <a:off x="1115616" y="998730"/>
            <a:ext cx="6858762" cy="540060"/>
          </a:xfrm>
        </p:spPr>
        <p:txBody>
          <a:bodyPr>
            <a:noAutofit/>
          </a:bodyPr>
          <a:lstStyle/>
          <a:p>
            <a:r>
              <a:rPr lang="es-MX" sz="3000" dirty="0">
                <a:solidFill>
                  <a:srgbClr val="003D79"/>
                </a:solidFill>
                <a:latin typeface="+mj-lt"/>
              </a:rPr>
              <a:t>Perspectiva de género en las leyes mexicanas</a:t>
            </a:r>
          </a:p>
        </p:txBody>
      </p:sp>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9" name="Marcador de contenido 2">
            <a:extLst>
              <a:ext uri="{FF2B5EF4-FFF2-40B4-BE49-F238E27FC236}">
                <a16:creationId xmlns:a16="http://schemas.microsoft.com/office/drawing/2014/main" id="{A6972202-C64F-FC38-9E41-2CFED4E73690}"/>
              </a:ext>
            </a:extLst>
          </p:cNvPr>
          <p:cNvSpPr>
            <a:spLocks noGrp="1"/>
          </p:cNvSpPr>
          <p:nvPr>
            <p:ph idx="1"/>
          </p:nvPr>
        </p:nvSpPr>
        <p:spPr>
          <a:xfrm>
            <a:off x="3355386" y="2078851"/>
            <a:ext cx="5616624" cy="2268251"/>
          </a:xfrm>
        </p:spPr>
        <p:txBody>
          <a:bodyPr>
            <a:noAutofit/>
          </a:bodyPr>
          <a:lstStyle/>
          <a:p>
            <a:pPr algn="just">
              <a:lnSpc>
                <a:spcPct val="100000"/>
              </a:lnSpc>
            </a:pPr>
            <a:r>
              <a:rPr lang="es-MX" sz="2000" dirty="0">
                <a:latin typeface="+mj-lt"/>
              </a:rPr>
              <a:t>Perspectiva de Género. Concepto que se refiere a la </a:t>
            </a:r>
            <a:r>
              <a:rPr lang="es-MX" sz="2000" b="1" i="1" dirty="0">
                <a:latin typeface="+mj-lt"/>
              </a:rPr>
              <a:t>metodología y los mecanismos </a:t>
            </a:r>
            <a:r>
              <a:rPr lang="es-MX" sz="2000" dirty="0">
                <a:latin typeface="+mj-lt"/>
              </a:rPr>
              <a:t>que permiten identificar, cuestionar y valorar la discriminación, desigualdad y exclusión de las mujeres, que se pretende justificar con base en las diferencias biológicas entre mujeres y hombres, así como las acciones que deben emprenderse para actuar sobre los factores de género y crear las condiciones de cambio que permitan avanzar en la construcción de la igualdad de género </a:t>
            </a:r>
          </a:p>
        </p:txBody>
      </p:sp>
      <p:sp>
        <p:nvSpPr>
          <p:cNvPr id="3" name="Marcador de contenido 2">
            <a:extLst>
              <a:ext uri="{FF2B5EF4-FFF2-40B4-BE49-F238E27FC236}">
                <a16:creationId xmlns:a16="http://schemas.microsoft.com/office/drawing/2014/main" id="{D76F715A-1DE2-518E-3061-988B9BFE8B83}"/>
              </a:ext>
            </a:extLst>
          </p:cNvPr>
          <p:cNvSpPr txBox="1">
            <a:spLocks/>
          </p:cNvSpPr>
          <p:nvPr/>
        </p:nvSpPr>
        <p:spPr>
          <a:xfrm>
            <a:off x="1115616" y="2564904"/>
            <a:ext cx="2052228" cy="15841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400" dirty="0">
                <a:solidFill>
                  <a:srgbClr val="AC965A"/>
                </a:solidFill>
                <a:latin typeface="+mj-lt"/>
              </a:rPr>
              <a:t>Ley General para la Igualdad de Hombres y Mujeres</a:t>
            </a:r>
          </a:p>
          <a:p>
            <a:pPr marL="0" indent="0">
              <a:buNone/>
            </a:pPr>
            <a:r>
              <a:rPr lang="es-MX" sz="1200" dirty="0"/>
              <a:t>– Art. 5º fracción VI</a:t>
            </a:r>
          </a:p>
        </p:txBody>
      </p:sp>
    </p:spTree>
    <p:extLst>
      <p:ext uri="{BB962C8B-B14F-4D97-AF65-F5344CB8AC3E}">
        <p14:creationId xmlns:p14="http://schemas.microsoft.com/office/powerpoint/2010/main" val="3994288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CDCD3204-8566-5CC5-1A81-450A92A89F20}"/>
              </a:ext>
            </a:extLst>
          </p:cNvPr>
          <p:cNvSpPr/>
          <p:nvPr/>
        </p:nvSpPr>
        <p:spPr>
          <a:xfrm>
            <a:off x="0" y="2510898"/>
            <a:ext cx="9162510" cy="2052228"/>
          </a:xfrm>
          <a:prstGeom prst="rect">
            <a:avLst/>
          </a:prstGeom>
          <a:solidFill>
            <a:srgbClr val="003D79"/>
          </a:solidFill>
          <a:ln>
            <a:noFill/>
          </a:ln>
          <a:effectLst>
            <a:outerShdw blurRad="50800" dist="38100" dir="2700000" algn="tl" rotWithShape="0">
              <a:schemeClr val="tx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9" name="Marcador de contenido 2">
            <a:extLst>
              <a:ext uri="{FF2B5EF4-FFF2-40B4-BE49-F238E27FC236}">
                <a16:creationId xmlns:a16="http://schemas.microsoft.com/office/drawing/2014/main" id="{A6972202-C64F-FC38-9E41-2CFED4E73690}"/>
              </a:ext>
            </a:extLst>
          </p:cNvPr>
          <p:cNvSpPr>
            <a:spLocks noGrp="1"/>
          </p:cNvSpPr>
          <p:nvPr>
            <p:ph idx="1"/>
          </p:nvPr>
        </p:nvSpPr>
        <p:spPr>
          <a:xfrm>
            <a:off x="684581" y="2687709"/>
            <a:ext cx="7774838" cy="1482581"/>
          </a:xfrm>
        </p:spPr>
        <p:txBody>
          <a:bodyPr>
            <a:noAutofit/>
          </a:bodyPr>
          <a:lstStyle/>
          <a:p>
            <a:pPr algn="just"/>
            <a:r>
              <a:rPr lang="es-MX" sz="1800" dirty="0">
                <a:solidFill>
                  <a:schemeClr val="bg1"/>
                </a:solidFill>
                <a:latin typeface="+mj-lt"/>
              </a:rPr>
              <a:t>Perspectiva de Género: Concepto que se refiere a la </a:t>
            </a:r>
            <a:r>
              <a:rPr lang="es-MX" sz="1800" b="1" i="1" dirty="0">
                <a:solidFill>
                  <a:schemeClr val="bg1"/>
                </a:solidFill>
                <a:latin typeface="+mj-lt"/>
              </a:rPr>
              <a:t>metodología y los mecanismos</a:t>
            </a:r>
            <a:r>
              <a:rPr lang="es-MX" sz="1800" dirty="0">
                <a:solidFill>
                  <a:schemeClr val="bg1"/>
                </a:solidFill>
                <a:latin typeface="+mj-lt"/>
              </a:rPr>
              <a:t> que permiten identificar, cuestionar y valorar la discriminación, desigualdad y exclusión de las mujeres, que se pretende justificar con base en las diferencias biológicas entre mujeres y hombres, así como las acciones que deben emprenderse para actuar sobre los factores de género y crear las condiciones de cambio que permitan avanzar en la construcción de la igualdad de género</a:t>
            </a:r>
            <a:r>
              <a:rPr lang="es-MX" sz="1650" b="1" dirty="0">
                <a:solidFill>
                  <a:schemeClr val="bg1"/>
                </a:solidFill>
                <a:latin typeface="+mj-lt"/>
              </a:rPr>
              <a:t>; </a:t>
            </a:r>
          </a:p>
        </p:txBody>
      </p:sp>
      <p:sp>
        <p:nvSpPr>
          <p:cNvPr id="8" name="CuadroTexto 7">
            <a:extLst>
              <a:ext uri="{FF2B5EF4-FFF2-40B4-BE49-F238E27FC236}">
                <a16:creationId xmlns:a16="http://schemas.microsoft.com/office/drawing/2014/main" id="{1F754D3A-EDBB-2279-1A45-4E2B6BAD21F2}"/>
              </a:ext>
            </a:extLst>
          </p:cNvPr>
          <p:cNvSpPr txBox="1"/>
          <p:nvPr/>
        </p:nvSpPr>
        <p:spPr>
          <a:xfrm>
            <a:off x="3491880" y="4610108"/>
            <a:ext cx="4400010" cy="461665"/>
          </a:xfrm>
          <a:prstGeom prst="rect">
            <a:avLst/>
          </a:prstGeom>
          <a:noFill/>
        </p:spPr>
        <p:txBody>
          <a:bodyPr wrap="square" rtlCol="0">
            <a:spAutoFit/>
          </a:bodyPr>
          <a:lstStyle/>
          <a:p>
            <a:pPr algn="r"/>
            <a:r>
              <a:rPr lang="es-MX" sz="1200" dirty="0"/>
              <a:t> </a:t>
            </a:r>
            <a:r>
              <a:rPr lang="es-MX" sz="1200" i="1" dirty="0"/>
              <a:t>Fracción adicionada DOF 25-04-2023</a:t>
            </a:r>
          </a:p>
          <a:p>
            <a:endParaRPr lang="es-MX" sz="1200" dirty="0"/>
          </a:p>
        </p:txBody>
      </p:sp>
      <p:sp>
        <p:nvSpPr>
          <p:cNvPr id="2" name="Título 1">
            <a:extLst>
              <a:ext uri="{FF2B5EF4-FFF2-40B4-BE49-F238E27FC236}">
                <a16:creationId xmlns:a16="http://schemas.microsoft.com/office/drawing/2014/main" id="{372E080D-C507-AB9C-26A4-9412E0DB7C3A}"/>
              </a:ext>
            </a:extLst>
          </p:cNvPr>
          <p:cNvSpPr>
            <a:spLocks noGrp="1"/>
          </p:cNvSpPr>
          <p:nvPr>
            <p:ph type="title"/>
          </p:nvPr>
        </p:nvSpPr>
        <p:spPr>
          <a:xfrm>
            <a:off x="1043608" y="998730"/>
            <a:ext cx="6930770" cy="540060"/>
          </a:xfrm>
        </p:spPr>
        <p:txBody>
          <a:bodyPr>
            <a:noAutofit/>
          </a:bodyPr>
          <a:lstStyle/>
          <a:p>
            <a:r>
              <a:rPr lang="es-MX" sz="3000" dirty="0">
                <a:solidFill>
                  <a:srgbClr val="003D79"/>
                </a:solidFill>
                <a:latin typeface="+mj-lt"/>
              </a:rPr>
              <a:t>Código Nacional de Procedimientos Penales</a:t>
            </a:r>
          </a:p>
        </p:txBody>
      </p:sp>
      <p:sp>
        <p:nvSpPr>
          <p:cNvPr id="3" name="CuadroTexto 2">
            <a:extLst>
              <a:ext uri="{FF2B5EF4-FFF2-40B4-BE49-F238E27FC236}">
                <a16:creationId xmlns:a16="http://schemas.microsoft.com/office/drawing/2014/main" id="{817FA7EA-E275-0CF9-D9C5-EEFB44D2E6EB}"/>
              </a:ext>
            </a:extLst>
          </p:cNvPr>
          <p:cNvSpPr txBox="1"/>
          <p:nvPr/>
        </p:nvSpPr>
        <p:spPr>
          <a:xfrm>
            <a:off x="8259664" y="5805264"/>
            <a:ext cx="755335" cy="230832"/>
          </a:xfrm>
          <a:prstGeom prst="rect">
            <a:avLst/>
          </a:prstGeom>
          <a:noFill/>
        </p:spPr>
        <p:txBody>
          <a:bodyPr wrap="none" rtlCol="0">
            <a:spAutoFit/>
          </a:bodyPr>
          <a:lstStyle/>
          <a:p>
            <a:r>
              <a:rPr lang="es-MX" sz="900" dirty="0"/>
              <a:t>MÓDULO I</a:t>
            </a:r>
          </a:p>
        </p:txBody>
      </p:sp>
    </p:spTree>
    <p:extLst>
      <p:ext uri="{BB962C8B-B14F-4D97-AF65-F5344CB8AC3E}">
        <p14:creationId xmlns:p14="http://schemas.microsoft.com/office/powerpoint/2010/main" val="86389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471848_People_Business_4096x2160-B">
            <a:hlinkClick r:id="" action="ppaction://media"/>
            <a:extLst>
              <a:ext uri="{FF2B5EF4-FFF2-40B4-BE49-F238E27FC236}">
                <a16:creationId xmlns:a16="http://schemas.microsoft.com/office/drawing/2014/main" id="{572A18C7-56DA-E529-BE3E-7D18099ABE9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3820" t="309" r="2758" b="-309"/>
          <a:stretch/>
        </p:blipFill>
        <p:spPr>
          <a:xfrm flipH="1">
            <a:off x="2951820" y="858452"/>
            <a:ext cx="6210690" cy="5164037"/>
          </a:xfrm>
          <a:prstGeom prst="rect">
            <a:avLst/>
          </a:prstGeom>
        </p:spPr>
      </p:pic>
      <p:pic>
        <p:nvPicPr>
          <p:cNvPr id="11" name="Imagen 10">
            <a:extLst>
              <a:ext uri="{FF2B5EF4-FFF2-40B4-BE49-F238E27FC236}">
                <a16:creationId xmlns:a16="http://schemas.microsoft.com/office/drawing/2014/main" id="{F1C61A90-FC61-074F-D26C-F335FCCF55C3}"/>
              </a:ext>
            </a:extLst>
          </p:cNvPr>
          <p:cNvPicPr>
            <a:picLocks noChangeAspect="1"/>
          </p:cNvPicPr>
          <p:nvPr/>
        </p:nvPicPr>
        <p:blipFill>
          <a:blip r:embed="rId6"/>
          <a:stretch>
            <a:fillRect/>
          </a:stretch>
        </p:blipFill>
        <p:spPr>
          <a:xfrm>
            <a:off x="-37660" y="13608"/>
            <a:ext cx="9181660" cy="6844392"/>
          </a:xfrm>
          <a:prstGeom prst="rect">
            <a:avLst/>
          </a:prstGeom>
        </p:spPr>
      </p:pic>
      <p:sp>
        <p:nvSpPr>
          <p:cNvPr id="2" name="Título 1">
            <a:extLst>
              <a:ext uri="{FF2B5EF4-FFF2-40B4-BE49-F238E27FC236}">
                <a16:creationId xmlns:a16="http://schemas.microsoft.com/office/drawing/2014/main" id="{908097A7-42BF-2E43-B0A8-828E8429836E}"/>
              </a:ext>
            </a:extLst>
          </p:cNvPr>
          <p:cNvSpPr>
            <a:spLocks noGrp="1"/>
          </p:cNvSpPr>
          <p:nvPr>
            <p:ph type="title"/>
          </p:nvPr>
        </p:nvSpPr>
        <p:spPr>
          <a:xfrm>
            <a:off x="251520" y="998730"/>
            <a:ext cx="7722858" cy="1620179"/>
          </a:xfrm>
        </p:spPr>
        <p:txBody>
          <a:bodyPr>
            <a:noAutofit/>
          </a:bodyPr>
          <a:lstStyle/>
          <a:p>
            <a:r>
              <a:rPr lang="es-MX" sz="3000" dirty="0">
                <a:solidFill>
                  <a:srgbClr val="AC965A"/>
                </a:solidFill>
                <a:latin typeface="Times" pitchFamily="2" charset="0"/>
              </a:rPr>
              <a:t>En qué impacta </a:t>
            </a:r>
            <a:br>
              <a:rPr lang="es-MX" sz="3000" dirty="0">
                <a:solidFill>
                  <a:srgbClr val="AC965A"/>
                </a:solidFill>
                <a:latin typeface="Times" pitchFamily="2" charset="0"/>
              </a:rPr>
            </a:br>
            <a:r>
              <a:rPr lang="es-MX" sz="3000" dirty="0">
                <a:solidFill>
                  <a:srgbClr val="AC965A"/>
                </a:solidFill>
                <a:latin typeface="Times" pitchFamily="2" charset="0"/>
              </a:rPr>
              <a:t>la perspectiva </a:t>
            </a:r>
            <a:br>
              <a:rPr lang="es-MX" sz="3000" dirty="0">
                <a:solidFill>
                  <a:srgbClr val="AC965A"/>
                </a:solidFill>
                <a:latin typeface="Times" pitchFamily="2" charset="0"/>
              </a:rPr>
            </a:br>
            <a:r>
              <a:rPr lang="es-MX" sz="3000" dirty="0">
                <a:solidFill>
                  <a:srgbClr val="AC965A"/>
                </a:solidFill>
                <a:latin typeface="Times" pitchFamily="2" charset="0"/>
              </a:rPr>
              <a:t>de género</a:t>
            </a:r>
          </a:p>
        </p:txBody>
      </p:sp>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9" name="Marcador de contenido 2">
            <a:extLst>
              <a:ext uri="{FF2B5EF4-FFF2-40B4-BE49-F238E27FC236}">
                <a16:creationId xmlns:a16="http://schemas.microsoft.com/office/drawing/2014/main" id="{A6972202-C64F-FC38-9E41-2CFED4E73690}"/>
              </a:ext>
            </a:extLst>
          </p:cNvPr>
          <p:cNvSpPr>
            <a:spLocks noGrp="1"/>
          </p:cNvSpPr>
          <p:nvPr>
            <p:ph idx="1"/>
          </p:nvPr>
        </p:nvSpPr>
        <p:spPr>
          <a:xfrm>
            <a:off x="137259" y="2893076"/>
            <a:ext cx="5490597" cy="2845769"/>
          </a:xfrm>
        </p:spPr>
        <p:txBody>
          <a:bodyPr>
            <a:noAutofit/>
          </a:bodyPr>
          <a:lstStyle/>
          <a:p>
            <a:pPr>
              <a:buFont typeface="Wingdings" pitchFamily="2" charset="2"/>
              <a:buChar char="v"/>
            </a:pPr>
            <a:r>
              <a:rPr lang="es-MX" sz="1650" dirty="0">
                <a:solidFill>
                  <a:schemeClr val="bg1"/>
                </a:solidFill>
              </a:rPr>
              <a:t>Politicas públicas</a:t>
            </a:r>
          </a:p>
          <a:p>
            <a:pPr>
              <a:buFont typeface="Wingdings" pitchFamily="2" charset="2"/>
              <a:buChar char="v"/>
            </a:pPr>
            <a:r>
              <a:rPr lang="es-MX" sz="1650" dirty="0">
                <a:solidFill>
                  <a:schemeClr val="bg1"/>
                </a:solidFill>
              </a:rPr>
              <a:t>Coordinación y programas </a:t>
            </a:r>
          </a:p>
          <a:p>
            <a:pPr>
              <a:buFont typeface="Wingdings" pitchFamily="2" charset="2"/>
              <a:buChar char="v"/>
            </a:pPr>
            <a:r>
              <a:rPr lang="es-MX" sz="1650" dirty="0">
                <a:solidFill>
                  <a:schemeClr val="bg1"/>
                </a:solidFill>
              </a:rPr>
              <a:t>Elaboración de tipos penales </a:t>
            </a:r>
          </a:p>
          <a:p>
            <a:pPr>
              <a:buFont typeface="Wingdings" pitchFamily="2" charset="2"/>
              <a:buChar char="v"/>
            </a:pPr>
            <a:r>
              <a:rPr lang="es-MX" sz="1650" dirty="0">
                <a:solidFill>
                  <a:schemeClr val="bg1"/>
                </a:solidFill>
              </a:rPr>
              <a:t>Promoción e investigación de las causas de violencia</a:t>
            </a:r>
          </a:p>
          <a:p>
            <a:pPr>
              <a:buFont typeface="Wingdings" pitchFamily="2" charset="2"/>
              <a:buChar char="v"/>
            </a:pPr>
            <a:r>
              <a:rPr lang="es-MX" sz="1650" dirty="0">
                <a:solidFill>
                  <a:schemeClr val="bg1"/>
                </a:solidFill>
              </a:rPr>
              <a:t>Comunicación </a:t>
            </a:r>
          </a:p>
          <a:p>
            <a:pPr>
              <a:buFont typeface="Wingdings" pitchFamily="2" charset="2"/>
              <a:buChar char="v"/>
            </a:pPr>
            <a:r>
              <a:rPr lang="es-MX" sz="1650" dirty="0">
                <a:solidFill>
                  <a:schemeClr val="bg1"/>
                </a:solidFill>
              </a:rPr>
              <a:t>Diagnóstico </a:t>
            </a:r>
          </a:p>
          <a:p>
            <a:pPr>
              <a:buFont typeface="Wingdings" pitchFamily="2" charset="2"/>
              <a:buChar char="v"/>
            </a:pPr>
            <a:r>
              <a:rPr lang="es-MX" sz="1650" dirty="0">
                <a:solidFill>
                  <a:schemeClr val="bg1"/>
                </a:solidFill>
              </a:rPr>
              <a:t>Investigación, intervención pericial </a:t>
            </a:r>
          </a:p>
          <a:p>
            <a:pPr>
              <a:buFont typeface="Wingdings" pitchFamily="2" charset="2"/>
              <a:buChar char="v"/>
            </a:pPr>
            <a:r>
              <a:rPr lang="es-MX" sz="1650" dirty="0">
                <a:solidFill>
                  <a:schemeClr val="bg1"/>
                </a:solidFill>
              </a:rPr>
              <a:t>Protocolos</a:t>
            </a:r>
          </a:p>
          <a:p>
            <a:pPr>
              <a:buFont typeface="Wingdings" pitchFamily="2" charset="2"/>
              <a:buChar char="v"/>
            </a:pPr>
            <a:r>
              <a:rPr lang="es-MX" sz="1650" dirty="0">
                <a:solidFill>
                  <a:schemeClr val="bg1"/>
                </a:solidFill>
              </a:rPr>
              <a:t>En la forma de buscar atender el conflicto, de acercar la justicia a las partes involucradas</a:t>
            </a:r>
          </a:p>
        </p:txBody>
      </p:sp>
    </p:spTree>
    <p:extLst>
      <p:ext uri="{BB962C8B-B14F-4D97-AF65-F5344CB8AC3E}">
        <p14:creationId xmlns:p14="http://schemas.microsoft.com/office/powerpoint/2010/main" val="126420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4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8097A7-42BF-2E43-B0A8-828E8429836E}"/>
              </a:ext>
            </a:extLst>
          </p:cNvPr>
          <p:cNvSpPr>
            <a:spLocks noGrp="1"/>
          </p:cNvSpPr>
          <p:nvPr>
            <p:ph type="title"/>
          </p:nvPr>
        </p:nvSpPr>
        <p:spPr>
          <a:xfrm>
            <a:off x="971600" y="998730"/>
            <a:ext cx="7002778" cy="540060"/>
          </a:xfrm>
        </p:spPr>
        <p:txBody>
          <a:bodyPr>
            <a:noAutofit/>
          </a:bodyPr>
          <a:lstStyle/>
          <a:p>
            <a:r>
              <a:rPr lang="es-MX" sz="3000" dirty="0">
                <a:solidFill>
                  <a:srgbClr val="003D79"/>
                </a:solidFill>
                <a:latin typeface="Times" pitchFamily="2" charset="0"/>
              </a:rPr>
              <a:t>¿Qué no es perspectiva de género?</a:t>
            </a:r>
          </a:p>
        </p:txBody>
      </p:sp>
      <p:sp>
        <p:nvSpPr>
          <p:cNvPr id="5" name="Rectángulo 4">
            <a:extLst>
              <a:ext uri="{FF2B5EF4-FFF2-40B4-BE49-F238E27FC236}">
                <a16:creationId xmlns:a16="http://schemas.microsoft.com/office/drawing/2014/main" id="{33A44E93-B903-2B3F-E477-0FF7D78A8689}"/>
              </a:ext>
            </a:extLst>
          </p:cNvPr>
          <p:cNvSpPr/>
          <p:nvPr/>
        </p:nvSpPr>
        <p:spPr>
          <a:xfrm>
            <a:off x="8972010" y="5830720"/>
            <a:ext cx="190500" cy="190568"/>
          </a:xfrm>
          <a:prstGeom prst="rect">
            <a:avLst/>
          </a:prstGeom>
          <a:solidFill>
            <a:srgbClr val="AC9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p>
        </p:txBody>
      </p:sp>
      <p:sp>
        <p:nvSpPr>
          <p:cNvPr id="9" name="Marcador de contenido 2">
            <a:extLst>
              <a:ext uri="{FF2B5EF4-FFF2-40B4-BE49-F238E27FC236}">
                <a16:creationId xmlns:a16="http://schemas.microsoft.com/office/drawing/2014/main" id="{A6972202-C64F-FC38-9E41-2CFED4E73690}"/>
              </a:ext>
            </a:extLst>
          </p:cNvPr>
          <p:cNvSpPr>
            <a:spLocks noGrp="1"/>
          </p:cNvSpPr>
          <p:nvPr>
            <p:ph idx="1"/>
          </p:nvPr>
        </p:nvSpPr>
        <p:spPr>
          <a:xfrm>
            <a:off x="467544" y="1538790"/>
            <a:ext cx="4428492" cy="4266474"/>
          </a:xfrm>
        </p:spPr>
        <p:txBody>
          <a:bodyPr>
            <a:noAutofit/>
          </a:bodyPr>
          <a:lstStyle/>
          <a:p>
            <a:r>
              <a:rPr lang="es-MX" sz="2400" b="1" dirty="0">
                <a:solidFill>
                  <a:schemeClr val="bg2"/>
                </a:solidFill>
                <a:latin typeface="+mj-lt"/>
              </a:rPr>
              <a:t>No</a:t>
            </a:r>
            <a:r>
              <a:rPr lang="es-MX" sz="2400" dirty="0">
                <a:solidFill>
                  <a:schemeClr val="bg2"/>
                </a:solidFill>
                <a:latin typeface="+mj-lt"/>
              </a:rPr>
              <a:t> es una ideología</a:t>
            </a:r>
          </a:p>
          <a:p>
            <a:endParaRPr lang="es-MX" sz="2400" dirty="0">
              <a:solidFill>
                <a:schemeClr val="bg2"/>
              </a:solidFill>
              <a:latin typeface="+mj-lt"/>
            </a:endParaRPr>
          </a:p>
          <a:p>
            <a:r>
              <a:rPr lang="es-MX" sz="2400" b="1" dirty="0">
                <a:solidFill>
                  <a:schemeClr val="bg2"/>
                </a:solidFill>
                <a:latin typeface="+mj-lt"/>
              </a:rPr>
              <a:t>No</a:t>
            </a:r>
            <a:r>
              <a:rPr lang="es-MX" sz="2400" dirty="0">
                <a:solidFill>
                  <a:schemeClr val="bg2"/>
                </a:solidFill>
                <a:latin typeface="+mj-lt"/>
              </a:rPr>
              <a:t> es un conjunto de ideas feministas, creencias o emociones colectivas</a:t>
            </a:r>
          </a:p>
          <a:p>
            <a:endParaRPr lang="es-MX" sz="2400" dirty="0">
              <a:solidFill>
                <a:schemeClr val="bg2"/>
              </a:solidFill>
              <a:latin typeface="+mj-lt"/>
            </a:endParaRPr>
          </a:p>
          <a:p>
            <a:r>
              <a:rPr lang="es-MX" sz="2400" b="1" dirty="0">
                <a:solidFill>
                  <a:schemeClr val="bg2"/>
                </a:solidFill>
                <a:latin typeface="+mj-lt"/>
              </a:rPr>
              <a:t>No</a:t>
            </a:r>
            <a:r>
              <a:rPr lang="es-MX" sz="2400" dirty="0">
                <a:solidFill>
                  <a:schemeClr val="bg2"/>
                </a:solidFill>
                <a:latin typeface="+mj-lt"/>
              </a:rPr>
              <a:t> sólo hace referencia a las mujeres, adolescentes o niñas</a:t>
            </a:r>
          </a:p>
        </p:txBody>
      </p:sp>
      <p:pic>
        <p:nvPicPr>
          <p:cNvPr id="4" name="Imagen 3">
            <a:extLst>
              <a:ext uri="{FF2B5EF4-FFF2-40B4-BE49-F238E27FC236}">
                <a16:creationId xmlns:a16="http://schemas.microsoft.com/office/drawing/2014/main" id="{56B48FE6-ED91-ACA6-1194-E3B0A39F58E4}"/>
              </a:ext>
            </a:extLst>
          </p:cNvPr>
          <p:cNvPicPr>
            <a:picLocks noChangeAspect="1"/>
          </p:cNvPicPr>
          <p:nvPr/>
        </p:nvPicPr>
        <p:blipFill>
          <a:blip r:embed="rId3"/>
          <a:stretch>
            <a:fillRect/>
          </a:stretch>
        </p:blipFill>
        <p:spPr>
          <a:xfrm>
            <a:off x="5172283" y="1808820"/>
            <a:ext cx="3788585" cy="4205596"/>
          </a:xfrm>
          <a:prstGeom prst="rect">
            <a:avLst/>
          </a:prstGeom>
        </p:spPr>
      </p:pic>
      <p:sp>
        <p:nvSpPr>
          <p:cNvPr id="6" name="CuadroTexto 5">
            <a:extLst>
              <a:ext uri="{FF2B5EF4-FFF2-40B4-BE49-F238E27FC236}">
                <a16:creationId xmlns:a16="http://schemas.microsoft.com/office/drawing/2014/main" id="{C47850FE-030C-76B5-DD41-9C272068FFEC}"/>
              </a:ext>
            </a:extLst>
          </p:cNvPr>
          <p:cNvSpPr txBox="1"/>
          <p:nvPr/>
        </p:nvSpPr>
        <p:spPr>
          <a:xfrm>
            <a:off x="8259664" y="5805264"/>
            <a:ext cx="755335" cy="230832"/>
          </a:xfrm>
          <a:prstGeom prst="rect">
            <a:avLst/>
          </a:prstGeom>
          <a:noFill/>
        </p:spPr>
        <p:txBody>
          <a:bodyPr wrap="none" rtlCol="0">
            <a:spAutoFit/>
          </a:bodyPr>
          <a:lstStyle/>
          <a:p>
            <a:r>
              <a:rPr lang="es-MX" sz="900" dirty="0"/>
              <a:t>MÓDULO I</a:t>
            </a:r>
          </a:p>
        </p:txBody>
      </p:sp>
    </p:spTree>
    <p:extLst>
      <p:ext uri="{BB962C8B-B14F-4D97-AF65-F5344CB8AC3E}">
        <p14:creationId xmlns:p14="http://schemas.microsoft.com/office/powerpoint/2010/main" val="2651830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184874_Woman_Lawyer_Office_3840x2160-B">
            <a:hlinkClick r:id="" action="ppaction://media"/>
            <a:extLst>
              <a:ext uri="{FF2B5EF4-FFF2-40B4-BE49-F238E27FC236}">
                <a16:creationId xmlns:a16="http://schemas.microsoft.com/office/drawing/2014/main" id="{42C76062-561D-2445-0BDA-741D077462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72" y="858441"/>
            <a:ext cx="9144000" cy="5143500"/>
          </a:xfrm>
          <a:prstGeom prst="rect">
            <a:avLst/>
          </a:prstGeom>
        </p:spPr>
      </p:pic>
      <p:sp>
        <p:nvSpPr>
          <p:cNvPr id="7" name="Rectángulo 6">
            <a:extLst>
              <a:ext uri="{FF2B5EF4-FFF2-40B4-BE49-F238E27FC236}">
                <a16:creationId xmlns:a16="http://schemas.microsoft.com/office/drawing/2014/main" id="{272896DC-DF13-8ED5-07B8-195DD74FC624}"/>
              </a:ext>
            </a:extLst>
          </p:cNvPr>
          <p:cNvSpPr/>
          <p:nvPr/>
        </p:nvSpPr>
        <p:spPr>
          <a:xfrm>
            <a:off x="3572" y="0"/>
            <a:ext cx="9144000" cy="6858000"/>
          </a:xfrm>
          <a:prstGeom prst="rect">
            <a:avLst/>
          </a:prstGeom>
          <a:solidFill>
            <a:srgbClr val="003D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bg1"/>
                </a:solidFill>
              </a:rPr>
              <a:t>AGENDA </a:t>
            </a:r>
          </a:p>
          <a:p>
            <a:pPr marL="342900" indent="-342900">
              <a:buFont typeface="+mj-lt"/>
              <a:buAutoNum type="arabicPeriod"/>
            </a:pPr>
            <a:endParaRPr lang="es-MX" sz="1800" dirty="0">
              <a:solidFill>
                <a:schemeClr val="bg1"/>
              </a:solidFill>
            </a:endParaRPr>
          </a:p>
          <a:p>
            <a:pPr marL="342900" indent="-342900">
              <a:buFont typeface="+mj-lt"/>
              <a:buAutoNum type="arabicPeriod"/>
            </a:pPr>
            <a:r>
              <a:rPr lang="es-MX" sz="2800" dirty="0">
                <a:solidFill>
                  <a:schemeClr val="bg1"/>
                </a:solidFill>
              </a:rPr>
              <a:t>Cambio de modelo de Procuraduría a Fiscalía General de Justicia de la Ciudad de México</a:t>
            </a:r>
          </a:p>
          <a:p>
            <a:pPr marL="342900" indent="-342900">
              <a:buFont typeface="+mj-lt"/>
              <a:buAutoNum type="arabicPeriod"/>
            </a:pPr>
            <a:endParaRPr lang="es-MX" sz="2800" dirty="0">
              <a:solidFill>
                <a:schemeClr val="bg1"/>
              </a:solidFill>
            </a:endParaRPr>
          </a:p>
          <a:p>
            <a:pPr marL="342900" indent="-342900">
              <a:buFont typeface="+mj-lt"/>
              <a:buAutoNum type="arabicPeriod"/>
            </a:pPr>
            <a:endParaRPr lang="es-MX" sz="2800" dirty="0">
              <a:solidFill>
                <a:schemeClr val="bg1"/>
              </a:solidFill>
            </a:endParaRPr>
          </a:p>
          <a:p>
            <a:pPr marL="342900" indent="-342900">
              <a:buFont typeface="+mj-lt"/>
              <a:buAutoNum type="arabicPeriod"/>
            </a:pPr>
            <a:r>
              <a:rPr lang="es-MX" sz="2800" dirty="0">
                <a:solidFill>
                  <a:schemeClr val="bg1"/>
                </a:solidFill>
              </a:rPr>
              <a:t>Perspectiva de Género en la investigacion de delitos</a:t>
            </a:r>
          </a:p>
          <a:p>
            <a:pPr marL="342900" indent="-342900">
              <a:buFont typeface="+mj-lt"/>
              <a:buAutoNum type="arabicPeriod"/>
            </a:pPr>
            <a:endParaRPr lang="es-MX" sz="2800" dirty="0">
              <a:solidFill>
                <a:schemeClr val="bg1"/>
              </a:solidFill>
            </a:endParaRPr>
          </a:p>
          <a:p>
            <a:pPr marL="342900" indent="-342900">
              <a:buFont typeface="+mj-lt"/>
              <a:buAutoNum type="arabicPeriod"/>
            </a:pPr>
            <a:endParaRPr lang="es-MX" sz="2800" dirty="0">
              <a:solidFill>
                <a:schemeClr val="bg1"/>
              </a:solidFill>
            </a:endParaRPr>
          </a:p>
          <a:p>
            <a:pPr marL="342900" indent="-342900">
              <a:buFont typeface="+mj-lt"/>
              <a:buAutoNum type="arabicPeriod"/>
            </a:pPr>
            <a:endParaRPr lang="es-MX" sz="2800" dirty="0">
              <a:solidFill>
                <a:schemeClr val="bg1"/>
              </a:solidFill>
            </a:endParaRPr>
          </a:p>
          <a:p>
            <a:pPr marL="342900" indent="-342900">
              <a:buFont typeface="+mj-lt"/>
              <a:buAutoNum type="arabicPeriod"/>
            </a:pPr>
            <a:r>
              <a:rPr lang="es-MX" sz="2800" dirty="0">
                <a:solidFill>
                  <a:schemeClr val="bg1"/>
                </a:solidFill>
              </a:rPr>
              <a:t>Cómo configurar tipos penales para el acceso a la justicia </a:t>
            </a:r>
          </a:p>
        </p:txBody>
      </p:sp>
    </p:spTree>
    <p:extLst>
      <p:ext uri="{BB962C8B-B14F-4D97-AF65-F5344CB8AC3E}">
        <p14:creationId xmlns:p14="http://schemas.microsoft.com/office/powerpoint/2010/main" val="119857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184874_Woman_Lawyer_Office_3840x2160-B">
            <a:hlinkClick r:id="" action="ppaction://media"/>
            <a:extLst>
              <a:ext uri="{FF2B5EF4-FFF2-40B4-BE49-F238E27FC236}">
                <a16:creationId xmlns:a16="http://schemas.microsoft.com/office/drawing/2014/main" id="{42C76062-561D-2445-0BDA-741D077462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72" y="858441"/>
            <a:ext cx="9144000" cy="5143500"/>
          </a:xfrm>
          <a:prstGeom prst="rect">
            <a:avLst/>
          </a:prstGeom>
        </p:spPr>
      </p:pic>
      <p:sp>
        <p:nvSpPr>
          <p:cNvPr id="7" name="Rectángulo 6">
            <a:extLst>
              <a:ext uri="{FF2B5EF4-FFF2-40B4-BE49-F238E27FC236}">
                <a16:creationId xmlns:a16="http://schemas.microsoft.com/office/drawing/2014/main" id="{272896DC-DF13-8ED5-07B8-195DD74FC624}"/>
              </a:ext>
            </a:extLst>
          </p:cNvPr>
          <p:cNvSpPr/>
          <p:nvPr/>
        </p:nvSpPr>
        <p:spPr>
          <a:xfrm>
            <a:off x="3572" y="0"/>
            <a:ext cx="9144000" cy="6858000"/>
          </a:xfrm>
          <a:prstGeom prst="rect">
            <a:avLst/>
          </a:prstGeom>
          <a:solidFill>
            <a:srgbClr val="003D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bg1"/>
                </a:solidFill>
              </a:rPr>
              <a:t>TEMA 3</a:t>
            </a:r>
          </a:p>
          <a:p>
            <a:pPr marL="342900" indent="-342900">
              <a:buFont typeface="+mj-lt"/>
              <a:buAutoNum type="arabicPeriod"/>
            </a:pPr>
            <a:endParaRPr lang="es-MX" sz="1800" dirty="0">
              <a:solidFill>
                <a:schemeClr val="bg1"/>
              </a:solidFill>
            </a:endParaRPr>
          </a:p>
          <a:p>
            <a:pPr algn="ctr"/>
            <a:r>
              <a:rPr lang="es-MX" sz="2800" dirty="0">
                <a:solidFill>
                  <a:schemeClr val="bg1"/>
                </a:solidFill>
              </a:rPr>
              <a:t>¿Cómo configurar tipos penales</a:t>
            </a:r>
          </a:p>
          <a:p>
            <a:pPr algn="ctr"/>
            <a:r>
              <a:rPr lang="es-MX" sz="2800" dirty="0">
                <a:solidFill>
                  <a:schemeClr val="bg1"/>
                </a:solidFill>
              </a:rPr>
              <a:t> para el acceso a la justicia ?</a:t>
            </a:r>
          </a:p>
          <a:p>
            <a:pPr marL="342900" indent="-342900">
              <a:buFont typeface="+mj-lt"/>
              <a:buAutoNum type="arabicPeriod"/>
            </a:pPr>
            <a:endParaRPr lang="es-MX" sz="2800" dirty="0">
              <a:solidFill>
                <a:schemeClr val="bg1"/>
              </a:solidFill>
            </a:endParaRPr>
          </a:p>
        </p:txBody>
      </p:sp>
    </p:spTree>
    <p:extLst>
      <p:ext uri="{BB962C8B-B14F-4D97-AF65-F5344CB8AC3E}">
        <p14:creationId xmlns:p14="http://schemas.microsoft.com/office/powerpoint/2010/main" val="427652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5D6207-AE28-2E43-BB84-BF5195D7EAD6}"/>
              </a:ext>
            </a:extLst>
          </p:cNvPr>
          <p:cNvSpPr>
            <a:spLocks noGrp="1"/>
          </p:cNvSpPr>
          <p:nvPr>
            <p:ph type="title"/>
          </p:nvPr>
        </p:nvSpPr>
        <p:spPr>
          <a:xfrm>
            <a:off x="1043608" y="365126"/>
            <a:ext cx="7471742" cy="1325563"/>
          </a:xfrm>
        </p:spPr>
        <p:txBody>
          <a:bodyPr/>
          <a:lstStyle/>
          <a:p>
            <a:r>
              <a:rPr lang="es-MX" dirty="0">
                <a:solidFill>
                  <a:schemeClr val="bg2"/>
                </a:solidFill>
                <a:latin typeface="+mj-lt"/>
              </a:rPr>
              <a:t>Prevención</a:t>
            </a:r>
            <a:r>
              <a:rPr lang="es-MX" dirty="0">
                <a:solidFill>
                  <a:schemeClr val="bg2"/>
                </a:solidFill>
              </a:rPr>
              <a:t> del delito </a:t>
            </a:r>
          </a:p>
        </p:txBody>
      </p:sp>
      <p:sp>
        <p:nvSpPr>
          <p:cNvPr id="3" name="Marcador de contenido 2">
            <a:extLst>
              <a:ext uri="{FF2B5EF4-FFF2-40B4-BE49-F238E27FC236}">
                <a16:creationId xmlns:a16="http://schemas.microsoft.com/office/drawing/2014/main" id="{E606A8D3-C4A6-DA4E-BD5D-3D24EE53D231}"/>
              </a:ext>
            </a:extLst>
          </p:cNvPr>
          <p:cNvSpPr>
            <a:spLocks noGrp="1"/>
          </p:cNvSpPr>
          <p:nvPr>
            <p:ph idx="1"/>
          </p:nvPr>
        </p:nvSpPr>
        <p:spPr>
          <a:xfrm>
            <a:off x="1043608" y="1690689"/>
            <a:ext cx="7886700" cy="4351338"/>
          </a:xfrm>
        </p:spPr>
        <p:txBody>
          <a:bodyPr/>
          <a:lstStyle/>
          <a:p>
            <a:r>
              <a:rPr lang="es-MX" dirty="0">
                <a:solidFill>
                  <a:schemeClr val="bg2"/>
                </a:solidFill>
                <a:latin typeface="+mj-lt"/>
              </a:rPr>
              <a:t>La legitimación de la sanción penal se deriva de los fines que persigue en un Estado de derecho.</a:t>
            </a:r>
          </a:p>
          <a:p>
            <a:endParaRPr lang="es-MX" dirty="0">
              <a:solidFill>
                <a:schemeClr val="bg2"/>
              </a:solidFill>
              <a:latin typeface="+mj-lt"/>
            </a:endParaRPr>
          </a:p>
          <a:p>
            <a:r>
              <a:rPr lang="es-MX" dirty="0">
                <a:solidFill>
                  <a:schemeClr val="bg2"/>
                </a:solidFill>
                <a:latin typeface="+mj-lt"/>
              </a:rPr>
              <a:t>Tanto la pena como la medida de seguridad se imponen a quien infringe una norma a quien tiene capacidad para infringirla.</a:t>
            </a:r>
          </a:p>
        </p:txBody>
      </p:sp>
    </p:spTree>
    <p:extLst>
      <p:ext uri="{BB962C8B-B14F-4D97-AF65-F5344CB8AC3E}">
        <p14:creationId xmlns:p14="http://schemas.microsoft.com/office/powerpoint/2010/main" val="3090365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a:blip r:embed="rId2" cstate="print">
            <a:extLst>
              <a:ext uri="{28A0092B-C50C-407E-A947-70E740481C1C}">
                <a14:useLocalDpi xmlns:a14="http://schemas.microsoft.com/office/drawing/2010/main" val="0"/>
              </a:ext>
            </a:extLst>
          </a:blip>
          <a:stretch>
            <a:fillRect/>
          </a:stretch>
        </p:blipFill>
        <p:spPr>
          <a:xfrm>
            <a:off x="848042" y="167720"/>
            <a:ext cx="2375114" cy="458598"/>
          </a:xfrm>
          <a:prstGeom prst="rect">
            <a:avLst/>
          </a:prstGeom>
        </p:spPr>
      </p:pic>
      <p:sp>
        <p:nvSpPr>
          <p:cNvPr id="3" name="CuadroTexto 2">
            <a:extLst>
              <a:ext uri="{FF2B5EF4-FFF2-40B4-BE49-F238E27FC236}">
                <a16:creationId xmlns:a16="http://schemas.microsoft.com/office/drawing/2014/main" id="{CBB735A5-4668-E744-BB4D-8E66020377C6}"/>
              </a:ext>
            </a:extLst>
          </p:cNvPr>
          <p:cNvSpPr txBox="1"/>
          <p:nvPr/>
        </p:nvSpPr>
        <p:spPr>
          <a:xfrm>
            <a:off x="971600" y="836712"/>
            <a:ext cx="7704856" cy="6494085"/>
          </a:xfrm>
          <a:prstGeom prst="rect">
            <a:avLst/>
          </a:prstGeom>
          <a:noFill/>
        </p:spPr>
        <p:txBody>
          <a:bodyPr wrap="square" rtlCol="0">
            <a:spAutoFit/>
          </a:bodyPr>
          <a:lstStyle/>
          <a:p>
            <a:r>
              <a:rPr lang="es-MX" sz="2400" b="1" dirty="0">
                <a:solidFill>
                  <a:schemeClr val="bg2"/>
                </a:solidFill>
              </a:rPr>
              <a:t>Delitos relacionados con el género</a:t>
            </a:r>
          </a:p>
          <a:p>
            <a:endParaRPr lang="es-MX" sz="2000" b="1" dirty="0">
              <a:solidFill>
                <a:schemeClr val="bg2"/>
              </a:solidFill>
            </a:endParaRPr>
          </a:p>
          <a:p>
            <a:endParaRPr lang="es-MX" sz="2000" b="1" dirty="0">
              <a:solidFill>
                <a:schemeClr val="bg2"/>
              </a:solidFill>
            </a:endParaRPr>
          </a:p>
          <a:p>
            <a:endParaRPr lang="es-MX" sz="2000" b="1" dirty="0">
              <a:solidFill>
                <a:schemeClr val="bg2"/>
              </a:solidFill>
            </a:endParaRPr>
          </a:p>
          <a:p>
            <a:pPr marL="342900" indent="-342900">
              <a:buFont typeface="+mj-lt"/>
              <a:buAutoNum type="arabicPeriod"/>
            </a:pPr>
            <a:r>
              <a:rPr lang="es-MX" sz="2400" b="1" dirty="0">
                <a:solidFill>
                  <a:schemeClr val="bg2"/>
                </a:solidFill>
              </a:rPr>
              <a:t>Discriminación</a:t>
            </a:r>
          </a:p>
          <a:p>
            <a:pPr marL="342900" indent="-342900">
              <a:buFont typeface="+mj-lt"/>
              <a:buAutoNum type="arabicPeriod"/>
            </a:pPr>
            <a:endParaRPr lang="es-MX" sz="2400" b="1" dirty="0">
              <a:solidFill>
                <a:schemeClr val="bg2"/>
              </a:solidFill>
            </a:endParaRPr>
          </a:p>
          <a:p>
            <a:pPr marL="342900" indent="-342900">
              <a:buFont typeface="+mj-lt"/>
              <a:buAutoNum type="arabicPeriod"/>
            </a:pPr>
            <a:r>
              <a:rPr lang="es-MX" sz="2400" b="1" dirty="0">
                <a:solidFill>
                  <a:schemeClr val="bg2"/>
                </a:solidFill>
              </a:rPr>
              <a:t>Lesiones</a:t>
            </a:r>
          </a:p>
          <a:p>
            <a:pPr marL="342900" indent="-342900">
              <a:buFont typeface="+mj-lt"/>
              <a:buAutoNum type="arabicPeriod"/>
            </a:pPr>
            <a:endParaRPr lang="es-MX" sz="2400" b="1" dirty="0">
              <a:solidFill>
                <a:schemeClr val="bg2"/>
              </a:solidFill>
            </a:endParaRPr>
          </a:p>
          <a:p>
            <a:pPr marL="342900" indent="-342900">
              <a:buFont typeface="+mj-lt"/>
              <a:buAutoNum type="arabicPeriod"/>
            </a:pPr>
            <a:r>
              <a:rPr lang="es-MX" sz="2400" b="1" dirty="0">
                <a:solidFill>
                  <a:schemeClr val="bg2"/>
                </a:solidFill>
              </a:rPr>
              <a:t>Violencia intrafamiliar </a:t>
            </a:r>
          </a:p>
          <a:p>
            <a:pPr marL="342900" indent="-342900">
              <a:buFont typeface="+mj-lt"/>
              <a:buAutoNum type="arabicPeriod"/>
            </a:pPr>
            <a:endParaRPr lang="es-MX" sz="2400" b="1" dirty="0">
              <a:solidFill>
                <a:schemeClr val="bg2"/>
              </a:solidFill>
            </a:endParaRPr>
          </a:p>
          <a:p>
            <a:pPr marL="342900" indent="-342900">
              <a:buFont typeface="+mj-lt"/>
              <a:buAutoNum type="arabicPeriod"/>
            </a:pPr>
            <a:r>
              <a:rPr lang="es-MX" sz="2400" b="1" dirty="0">
                <a:solidFill>
                  <a:schemeClr val="bg2"/>
                </a:solidFill>
              </a:rPr>
              <a:t>Amenazas</a:t>
            </a:r>
          </a:p>
          <a:p>
            <a:pPr marL="342900" indent="-342900">
              <a:buFont typeface="+mj-lt"/>
              <a:buAutoNum type="arabicPeriod"/>
            </a:pPr>
            <a:endParaRPr lang="es-MX" sz="2400" b="1" dirty="0">
              <a:solidFill>
                <a:schemeClr val="bg2"/>
              </a:solidFill>
            </a:endParaRPr>
          </a:p>
          <a:p>
            <a:pPr marL="342900" indent="-342900">
              <a:buFont typeface="+mj-lt"/>
              <a:buAutoNum type="arabicPeriod"/>
            </a:pPr>
            <a:r>
              <a:rPr lang="es-MX" sz="2400" b="1" dirty="0">
                <a:solidFill>
                  <a:schemeClr val="bg2"/>
                </a:solidFill>
              </a:rPr>
              <a:t>Intimidad sexual</a:t>
            </a:r>
          </a:p>
          <a:p>
            <a:pPr marL="342900" indent="-342900">
              <a:buFont typeface="+mj-lt"/>
              <a:buAutoNum type="arabicPeriod"/>
            </a:pPr>
            <a:endParaRPr lang="es-MX" sz="2400" b="1" dirty="0">
              <a:solidFill>
                <a:schemeClr val="bg2"/>
              </a:solidFill>
            </a:endParaRPr>
          </a:p>
          <a:p>
            <a:pPr marL="342900" indent="-342900">
              <a:buFont typeface="+mj-lt"/>
              <a:buAutoNum type="arabicPeriod"/>
            </a:pPr>
            <a:r>
              <a:rPr lang="es-MX" sz="2400" b="1" dirty="0">
                <a:solidFill>
                  <a:schemeClr val="bg2"/>
                </a:solidFill>
              </a:rPr>
              <a:t>Feminicidio</a:t>
            </a:r>
          </a:p>
          <a:p>
            <a:pPr marL="342900" indent="-342900">
              <a:buFont typeface="+mj-lt"/>
              <a:buAutoNum type="arabicPeriod"/>
            </a:pPr>
            <a:endParaRPr lang="es-MX" sz="2000" b="1" dirty="0">
              <a:solidFill>
                <a:schemeClr val="bg2"/>
              </a:solidFill>
            </a:endParaRPr>
          </a:p>
          <a:p>
            <a:pPr marL="342900" indent="-342900">
              <a:buFont typeface="+mj-lt"/>
              <a:buAutoNum type="arabicPeriod"/>
            </a:pPr>
            <a:endParaRPr lang="es-MX" sz="2000" b="1" dirty="0">
              <a:solidFill>
                <a:schemeClr val="bg2"/>
              </a:solidFill>
            </a:endParaRPr>
          </a:p>
          <a:p>
            <a:pPr marL="342900" indent="-342900">
              <a:buFont typeface="+mj-lt"/>
              <a:buAutoNum type="arabicPeriod"/>
            </a:pPr>
            <a:endParaRPr lang="es-MX" b="1" dirty="0">
              <a:solidFill>
                <a:schemeClr val="bg2"/>
              </a:solidFill>
            </a:endParaRPr>
          </a:p>
          <a:p>
            <a:pPr marL="342900" indent="-342900">
              <a:buFont typeface="+mj-lt"/>
              <a:buAutoNum type="arabicPeriod"/>
            </a:pPr>
            <a:endParaRPr lang="es-MX" b="1" dirty="0">
              <a:solidFill>
                <a:schemeClr val="bg2"/>
              </a:solidFill>
            </a:endParaRPr>
          </a:p>
        </p:txBody>
      </p:sp>
    </p:spTree>
    <p:extLst>
      <p:ext uri="{BB962C8B-B14F-4D97-AF65-F5344CB8AC3E}">
        <p14:creationId xmlns:p14="http://schemas.microsoft.com/office/powerpoint/2010/main" val="2564676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a:blip r:embed="rId2" cstate="print">
            <a:extLst>
              <a:ext uri="{28A0092B-C50C-407E-A947-70E740481C1C}">
                <a14:useLocalDpi xmlns:a14="http://schemas.microsoft.com/office/drawing/2010/main" val="0"/>
              </a:ext>
            </a:extLst>
          </a:blip>
          <a:stretch>
            <a:fillRect/>
          </a:stretch>
        </p:blipFill>
        <p:spPr>
          <a:xfrm>
            <a:off x="848042" y="167720"/>
            <a:ext cx="2375114" cy="458598"/>
          </a:xfrm>
          <a:prstGeom prst="rect">
            <a:avLst/>
          </a:prstGeom>
        </p:spPr>
      </p:pic>
      <p:sp>
        <p:nvSpPr>
          <p:cNvPr id="4" name="CuadroTexto 3">
            <a:extLst>
              <a:ext uri="{FF2B5EF4-FFF2-40B4-BE49-F238E27FC236}">
                <a16:creationId xmlns:a16="http://schemas.microsoft.com/office/drawing/2014/main" id="{0CCBDB8C-54F5-864D-BF95-8537F8D93963}"/>
              </a:ext>
            </a:extLst>
          </p:cNvPr>
          <p:cNvSpPr txBox="1"/>
          <p:nvPr/>
        </p:nvSpPr>
        <p:spPr>
          <a:xfrm>
            <a:off x="1187624" y="1268760"/>
            <a:ext cx="7344816" cy="5009833"/>
          </a:xfrm>
          <a:prstGeom prst="rect">
            <a:avLst/>
          </a:prstGeom>
          <a:noFill/>
        </p:spPr>
        <p:txBody>
          <a:bodyPr wrap="square" rtlCol="0">
            <a:spAutoFit/>
          </a:bodyPr>
          <a:lstStyle/>
          <a:p>
            <a:pPr marL="457200" indent="-457200">
              <a:lnSpc>
                <a:spcPct val="150000"/>
              </a:lnSpc>
              <a:buFont typeface="Wingdings" pitchFamily="2" charset="2"/>
              <a:buChar char="q"/>
            </a:pPr>
            <a:r>
              <a:rPr lang="es-MX" sz="2400" dirty="0">
                <a:latin typeface="Arial" panose="020B0604020202020204" pitchFamily="34" charset="0"/>
                <a:cs typeface="Arial" panose="020B0604020202020204" pitchFamily="34" charset="0"/>
              </a:rPr>
              <a:t>Todas las personas gozarán de los derechos humanos reconocidos en la Constitución y en los Tratados Internacionales </a:t>
            </a:r>
          </a:p>
          <a:p>
            <a:pPr marL="457200" indent="-457200">
              <a:lnSpc>
                <a:spcPct val="150000"/>
              </a:lnSpc>
              <a:buFont typeface="Wingdings" pitchFamily="2" charset="2"/>
              <a:buChar char="q"/>
            </a:pPr>
            <a:r>
              <a:rPr lang="es-MX" sz="2400" dirty="0">
                <a:latin typeface="Arial" panose="020B0604020202020204" pitchFamily="34" charset="0"/>
                <a:cs typeface="Arial" panose="020B0604020202020204" pitchFamily="34" charset="0"/>
              </a:rPr>
              <a:t>Se favorecerá la protección más amplia</a:t>
            </a:r>
          </a:p>
          <a:p>
            <a:pPr marL="457200" indent="-457200">
              <a:lnSpc>
                <a:spcPct val="150000"/>
              </a:lnSpc>
              <a:buFont typeface="Wingdings" pitchFamily="2" charset="2"/>
              <a:buChar char="q"/>
            </a:pPr>
            <a:r>
              <a:rPr lang="es-MX" sz="2400" dirty="0">
                <a:latin typeface="Arial" panose="020B0604020202020204" pitchFamily="34" charset="0"/>
                <a:cs typeface="Arial" panose="020B0604020202020204" pitchFamily="34" charset="0"/>
              </a:rPr>
              <a:t>Todas las autoridades tienen la obligación de promover, respetar, proteger y garantizar los derechos humanos</a:t>
            </a:r>
          </a:p>
          <a:p>
            <a:pPr marL="457200" indent="-457200">
              <a:lnSpc>
                <a:spcPct val="150000"/>
              </a:lnSpc>
              <a:buFont typeface="Wingdings" pitchFamily="2" charset="2"/>
              <a:buChar char="q"/>
            </a:pPr>
            <a:r>
              <a:rPr lang="es-MX" sz="2400" dirty="0">
                <a:latin typeface="Arial" panose="020B0604020202020204" pitchFamily="34" charset="0"/>
                <a:cs typeface="Arial" panose="020B0604020202020204" pitchFamily="34" charset="0"/>
              </a:rPr>
              <a:t>El Estado deber prevenir, investigar, sancionar y reparar las violaciones a los derechos humanos</a:t>
            </a:r>
          </a:p>
        </p:txBody>
      </p:sp>
      <p:sp>
        <p:nvSpPr>
          <p:cNvPr id="5" name="CuadroTexto 4">
            <a:extLst>
              <a:ext uri="{FF2B5EF4-FFF2-40B4-BE49-F238E27FC236}">
                <a16:creationId xmlns:a16="http://schemas.microsoft.com/office/drawing/2014/main" id="{9DD5DD41-6754-9040-958B-A2B9D151CA9F}"/>
              </a:ext>
            </a:extLst>
          </p:cNvPr>
          <p:cNvSpPr txBox="1"/>
          <p:nvPr/>
        </p:nvSpPr>
        <p:spPr>
          <a:xfrm>
            <a:off x="2771800" y="815373"/>
            <a:ext cx="5472608" cy="707886"/>
          </a:xfrm>
          <a:prstGeom prst="rect">
            <a:avLst/>
          </a:prstGeom>
          <a:noFill/>
        </p:spPr>
        <p:txBody>
          <a:bodyPr wrap="square" rtlCol="0">
            <a:spAutoFit/>
          </a:bodyPr>
          <a:lstStyle/>
          <a:p>
            <a:r>
              <a:rPr lang="es-MX" sz="2000" b="1" dirty="0">
                <a:latin typeface="Arial" panose="020B0604020202020204" pitchFamily="34" charset="0"/>
                <a:cs typeface="Arial" panose="020B0604020202020204" pitchFamily="34" charset="0"/>
              </a:rPr>
              <a:t>DERECHOS HUMANOS PARA TODAS LAS PERSONAS</a:t>
            </a:r>
            <a:endParaRPr lang="es-MX" sz="2000" b="1" dirty="0"/>
          </a:p>
        </p:txBody>
      </p:sp>
    </p:spTree>
    <p:extLst>
      <p:ext uri="{BB962C8B-B14F-4D97-AF65-F5344CB8AC3E}">
        <p14:creationId xmlns:p14="http://schemas.microsoft.com/office/powerpoint/2010/main" val="2618463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a:blip r:embed="rId2" cstate="print">
            <a:extLst>
              <a:ext uri="{28A0092B-C50C-407E-A947-70E740481C1C}">
                <a14:useLocalDpi xmlns:a14="http://schemas.microsoft.com/office/drawing/2010/main" val="0"/>
              </a:ext>
            </a:extLst>
          </a:blip>
          <a:stretch>
            <a:fillRect/>
          </a:stretch>
        </p:blipFill>
        <p:spPr>
          <a:xfrm>
            <a:off x="848042" y="167720"/>
            <a:ext cx="2375114" cy="458598"/>
          </a:xfrm>
          <a:prstGeom prst="rect">
            <a:avLst/>
          </a:prstGeom>
        </p:spPr>
      </p:pic>
      <p:sp>
        <p:nvSpPr>
          <p:cNvPr id="2" name="CuadroTexto 1">
            <a:extLst>
              <a:ext uri="{FF2B5EF4-FFF2-40B4-BE49-F238E27FC236}">
                <a16:creationId xmlns:a16="http://schemas.microsoft.com/office/drawing/2014/main" id="{DFE0B10A-87A6-1B4D-986C-D50528F90FC6}"/>
              </a:ext>
            </a:extLst>
          </p:cNvPr>
          <p:cNvSpPr txBox="1"/>
          <p:nvPr/>
        </p:nvSpPr>
        <p:spPr>
          <a:xfrm>
            <a:off x="1259632" y="1124744"/>
            <a:ext cx="7272808" cy="4524315"/>
          </a:xfrm>
          <a:prstGeom prst="rect">
            <a:avLst/>
          </a:prstGeom>
          <a:noFill/>
        </p:spPr>
        <p:txBody>
          <a:bodyPr wrap="square" rtlCol="0">
            <a:spAutoFit/>
          </a:bodyPr>
          <a:lstStyle/>
          <a:p>
            <a:pPr marL="457200" indent="-457200">
              <a:buFont typeface="Wingdings" pitchFamily="2" charset="2"/>
              <a:buChar char="q"/>
            </a:pPr>
            <a:r>
              <a:rPr lang="es-MX" sz="2400" dirty="0">
                <a:latin typeface="Arial" panose="020B0604020202020204" pitchFamily="34" charset="0"/>
                <a:cs typeface="Arial" panose="020B0604020202020204" pitchFamily="34" charset="0"/>
              </a:rPr>
              <a:t>La violencia no es un concepto nuevo en la historia de la humanidad, simpre ha existido.</a:t>
            </a:r>
          </a:p>
          <a:p>
            <a:pPr marL="457200" indent="-457200">
              <a:buFont typeface="Wingdings" pitchFamily="2" charset="2"/>
              <a:buChar char="q"/>
            </a:pPr>
            <a:endParaRPr lang="es-MX" sz="2400" dirty="0">
              <a:latin typeface="Arial" panose="020B0604020202020204" pitchFamily="34" charset="0"/>
              <a:cs typeface="Arial" panose="020B0604020202020204" pitchFamily="34" charset="0"/>
            </a:endParaRPr>
          </a:p>
          <a:p>
            <a:pPr marL="457200" indent="-457200">
              <a:buFont typeface="Wingdings" pitchFamily="2" charset="2"/>
              <a:buChar char="q"/>
            </a:pPr>
            <a:r>
              <a:rPr lang="es-MX" sz="2400" dirty="0">
                <a:latin typeface="Arial" panose="020B0604020202020204" pitchFamily="34" charset="0"/>
                <a:cs typeface="Arial" panose="020B0604020202020204" pitchFamily="34" charset="0"/>
              </a:rPr>
              <a:t>La violencia de género ya era una situación de crisis antes de la pandemia.</a:t>
            </a:r>
          </a:p>
          <a:p>
            <a:endParaRPr lang="es-MX" sz="2400" dirty="0">
              <a:latin typeface="Arial" panose="020B0604020202020204" pitchFamily="34" charset="0"/>
              <a:cs typeface="Arial" panose="020B0604020202020204" pitchFamily="34" charset="0"/>
            </a:endParaRPr>
          </a:p>
          <a:p>
            <a:pPr marL="457200" indent="-457200" algn="just">
              <a:buFont typeface="Wingdings" pitchFamily="2" charset="2"/>
              <a:buChar char="q"/>
            </a:pPr>
            <a:r>
              <a:rPr lang="es-MX" sz="2400" dirty="0">
                <a:latin typeface="Arial" panose="020B0604020202020204" pitchFamily="34" charset="0"/>
                <a:cs typeface="Arial" panose="020B0604020202020204" pitchFamily="34" charset="0"/>
              </a:rPr>
              <a:t>A partir de la pandemia, se intensificó  la violencia por los confinamientos y restricciones para circular libremente en donde las víctimas quedaban atrapadas con sus agresores, aisladas del contacto social y de las redes de apoyo</a:t>
            </a:r>
          </a:p>
        </p:txBody>
      </p:sp>
    </p:spTree>
    <p:extLst>
      <p:ext uri="{BB962C8B-B14F-4D97-AF65-F5344CB8AC3E}">
        <p14:creationId xmlns:p14="http://schemas.microsoft.com/office/powerpoint/2010/main" val="2501665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CD2E1-A1FF-1741-A6C7-A80FD1633D98}"/>
              </a:ext>
            </a:extLst>
          </p:cNvPr>
          <p:cNvSpPr>
            <a:spLocks noGrp="1"/>
          </p:cNvSpPr>
          <p:nvPr>
            <p:ph type="title"/>
          </p:nvPr>
        </p:nvSpPr>
        <p:spPr>
          <a:xfrm>
            <a:off x="1259632" y="365126"/>
            <a:ext cx="7255718" cy="1325563"/>
          </a:xfrm>
        </p:spPr>
        <p:txBody>
          <a:bodyPr/>
          <a:lstStyle/>
          <a:p>
            <a:r>
              <a:rPr lang="es-MX" b="1" dirty="0">
                <a:solidFill>
                  <a:schemeClr val="bg2"/>
                </a:solidFill>
                <a:latin typeface="Arial" panose="020B0604020202020204" pitchFamily="34" charset="0"/>
                <a:cs typeface="Arial" panose="020B0604020202020204" pitchFamily="34" charset="0"/>
              </a:rPr>
              <a:t>La discriminación está prohibida  </a:t>
            </a:r>
            <a:br>
              <a:rPr lang="es-MX" b="1" dirty="0">
                <a:latin typeface="Arial" panose="020B0604020202020204" pitchFamily="34" charset="0"/>
                <a:cs typeface="Arial" panose="020B0604020202020204" pitchFamily="34" charset="0"/>
              </a:rPr>
            </a:br>
            <a:endParaRPr lang="es-MX" dirty="0"/>
          </a:p>
        </p:txBody>
      </p:sp>
      <p:sp>
        <p:nvSpPr>
          <p:cNvPr id="3" name="Marcador de contenido 2">
            <a:extLst>
              <a:ext uri="{FF2B5EF4-FFF2-40B4-BE49-F238E27FC236}">
                <a16:creationId xmlns:a16="http://schemas.microsoft.com/office/drawing/2014/main" id="{E42A1580-C675-5340-8D2E-E81D64DCDB50}"/>
              </a:ext>
            </a:extLst>
          </p:cNvPr>
          <p:cNvSpPr>
            <a:spLocks noGrp="1"/>
          </p:cNvSpPr>
          <p:nvPr>
            <p:ph idx="1"/>
          </p:nvPr>
        </p:nvSpPr>
        <p:spPr/>
        <p:txBody>
          <a:bodyPr/>
          <a:lstStyle/>
          <a:p>
            <a:pPr algn="just"/>
            <a:r>
              <a:rPr lang="es-MX" dirty="0">
                <a:latin typeface="Arial" panose="020B0604020202020204" pitchFamily="34" charset="0"/>
                <a:cs typeface="Arial" panose="020B0604020202020204" pitchFamily="34" charset="0"/>
              </a:rPr>
              <a:t>Por origen étnico o nacional, género, edad, discapacidad, condición social o de salud, opinión, preferencias sexuales, estado civil o cualquier otra que atente contra la dignidadd humana y tenga por objeto anular o menoscabar los derechos y libertades de las personas. </a:t>
            </a:r>
          </a:p>
          <a:p>
            <a:endParaRPr lang="es-MX" dirty="0"/>
          </a:p>
        </p:txBody>
      </p:sp>
      <p:pic>
        <p:nvPicPr>
          <p:cNvPr id="4" name="Imagen 3">
            <a:extLst>
              <a:ext uri="{FF2B5EF4-FFF2-40B4-BE49-F238E27FC236}">
                <a16:creationId xmlns:a16="http://schemas.microsoft.com/office/drawing/2014/main" id="{B01B314F-DCFB-204E-B6C6-C047BAE34B3E}"/>
              </a:ext>
            </a:extLst>
          </p:cNvPr>
          <p:cNvPicPr>
            <a:picLocks noChangeAspect="1"/>
          </p:cNvPicPr>
          <p:nvPr/>
        </p:nvPicPr>
        <p:blipFill>
          <a:blip r:embed="rId2"/>
          <a:stretch>
            <a:fillRect/>
          </a:stretch>
        </p:blipFill>
        <p:spPr>
          <a:xfrm>
            <a:off x="4451949" y="4509120"/>
            <a:ext cx="4038600" cy="2095500"/>
          </a:xfrm>
          <a:prstGeom prst="rect">
            <a:avLst/>
          </a:prstGeom>
        </p:spPr>
      </p:pic>
    </p:spTree>
    <p:extLst>
      <p:ext uri="{BB962C8B-B14F-4D97-AF65-F5344CB8AC3E}">
        <p14:creationId xmlns:p14="http://schemas.microsoft.com/office/powerpoint/2010/main" val="681848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a:blip r:embed="rId2" cstate="print">
            <a:extLst>
              <a:ext uri="{28A0092B-C50C-407E-A947-70E740481C1C}">
                <a14:useLocalDpi xmlns:a14="http://schemas.microsoft.com/office/drawing/2010/main" val="0"/>
              </a:ext>
            </a:extLst>
          </a:blip>
          <a:stretch>
            <a:fillRect/>
          </a:stretch>
        </p:blipFill>
        <p:spPr>
          <a:xfrm>
            <a:off x="848042" y="167720"/>
            <a:ext cx="2375114" cy="458598"/>
          </a:xfrm>
          <a:prstGeom prst="rect">
            <a:avLst/>
          </a:prstGeom>
        </p:spPr>
      </p:pic>
      <p:pic>
        <p:nvPicPr>
          <p:cNvPr id="5" name="Imagen 4">
            <a:extLst>
              <a:ext uri="{FF2B5EF4-FFF2-40B4-BE49-F238E27FC236}">
                <a16:creationId xmlns:a16="http://schemas.microsoft.com/office/drawing/2014/main" id="{66374D41-3AFA-404A-80E5-683F9753D3FC}"/>
              </a:ext>
            </a:extLst>
          </p:cNvPr>
          <p:cNvPicPr>
            <a:picLocks noChangeAspect="1"/>
          </p:cNvPicPr>
          <p:nvPr/>
        </p:nvPicPr>
        <p:blipFill>
          <a:blip r:embed="rId3"/>
          <a:stretch>
            <a:fillRect/>
          </a:stretch>
        </p:blipFill>
        <p:spPr>
          <a:xfrm>
            <a:off x="1115616" y="836712"/>
            <a:ext cx="2806700" cy="2057400"/>
          </a:xfrm>
          <a:prstGeom prst="rect">
            <a:avLst/>
          </a:prstGeom>
        </p:spPr>
      </p:pic>
      <p:sp>
        <p:nvSpPr>
          <p:cNvPr id="3" name="CuadroTexto 2">
            <a:extLst>
              <a:ext uri="{FF2B5EF4-FFF2-40B4-BE49-F238E27FC236}">
                <a16:creationId xmlns:a16="http://schemas.microsoft.com/office/drawing/2014/main" id="{889A3505-F0DC-FF41-A1E3-5F3CBD3D993C}"/>
              </a:ext>
            </a:extLst>
          </p:cNvPr>
          <p:cNvSpPr txBox="1"/>
          <p:nvPr/>
        </p:nvSpPr>
        <p:spPr>
          <a:xfrm>
            <a:off x="3900131" y="1412776"/>
            <a:ext cx="5243869" cy="3970318"/>
          </a:xfrm>
          <a:prstGeom prst="rect">
            <a:avLst/>
          </a:prstGeom>
          <a:noFill/>
        </p:spPr>
        <p:txBody>
          <a:bodyPr wrap="square" rtlCol="0">
            <a:spAutoFit/>
          </a:bodyPr>
          <a:lstStyle/>
          <a:p>
            <a:pPr marL="457200" indent="-457200">
              <a:buFont typeface="Wingdings" pitchFamily="2" charset="2"/>
              <a:buChar char="q"/>
            </a:pPr>
            <a:r>
              <a:rPr lang="es-MX" sz="2800" dirty="0">
                <a:solidFill>
                  <a:schemeClr val="bg2"/>
                </a:solidFill>
                <a:latin typeface="Arial" panose="020B0604020202020204" pitchFamily="34" charset="0"/>
                <a:cs typeface="Arial" panose="020B0604020202020204" pitchFamily="34" charset="0"/>
              </a:rPr>
              <a:t>Iguales ante la ley</a:t>
            </a:r>
          </a:p>
          <a:p>
            <a:pPr marL="457200" indent="-457200">
              <a:buFont typeface="Wingdings" pitchFamily="2" charset="2"/>
              <a:buChar char="q"/>
            </a:pPr>
            <a:r>
              <a:rPr lang="es-MX" sz="2800" dirty="0">
                <a:solidFill>
                  <a:schemeClr val="bg2"/>
                </a:solidFill>
                <a:latin typeface="Arial" panose="020B0604020202020204" pitchFamily="34" charset="0"/>
                <a:cs typeface="Arial" panose="020B0604020202020204" pitchFamily="34" charset="0"/>
              </a:rPr>
              <a:t>Ciudadanas y ciudadanos</a:t>
            </a:r>
          </a:p>
          <a:p>
            <a:pPr marL="457200" indent="-457200">
              <a:buFont typeface="Wingdings" pitchFamily="2" charset="2"/>
              <a:buChar char="q"/>
            </a:pPr>
            <a:r>
              <a:rPr lang="es-MX" sz="2800" dirty="0">
                <a:solidFill>
                  <a:schemeClr val="bg2"/>
                </a:solidFill>
                <a:latin typeface="Arial" panose="020B0604020202020204" pitchFamily="34" charset="0"/>
                <a:cs typeface="Arial" panose="020B0604020202020204" pitchFamily="34" charset="0"/>
              </a:rPr>
              <a:t>Igualdad de oportunidades</a:t>
            </a:r>
          </a:p>
          <a:p>
            <a:pPr marL="457200" indent="-457200">
              <a:buFont typeface="Wingdings" pitchFamily="2" charset="2"/>
              <a:buChar char="q"/>
            </a:pPr>
            <a:r>
              <a:rPr lang="es-MX" sz="2800" dirty="0">
                <a:solidFill>
                  <a:schemeClr val="bg2"/>
                </a:solidFill>
                <a:latin typeface="Arial" panose="020B0604020202020204" pitchFamily="34" charset="0"/>
                <a:cs typeface="Arial" panose="020B0604020202020204" pitchFamily="34" charset="0"/>
              </a:rPr>
              <a:t>Durante el embarazo no realizarán trabajos que exijan un esfuerzo considerable y signifiquen un peligro para la salud en relación con la gestación</a:t>
            </a:r>
          </a:p>
        </p:txBody>
      </p:sp>
    </p:spTree>
    <p:extLst>
      <p:ext uri="{BB962C8B-B14F-4D97-AF65-F5344CB8AC3E}">
        <p14:creationId xmlns:p14="http://schemas.microsoft.com/office/powerpoint/2010/main" val="80417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88B6C54E-278F-AD4D-B404-6F11A5B6A2F7}"/>
              </a:ext>
            </a:extLst>
          </p:cNvPr>
          <p:cNvPicPr>
            <a:picLocks noGrp="1" noChangeAspect="1"/>
          </p:cNvPicPr>
          <p:nvPr>
            <p:ph idx="1"/>
          </p:nvPr>
        </p:nvPicPr>
        <p:blipFill>
          <a:blip r:embed="rId2"/>
          <a:stretch>
            <a:fillRect/>
          </a:stretch>
        </p:blipFill>
        <p:spPr>
          <a:xfrm>
            <a:off x="3079750" y="3029744"/>
            <a:ext cx="3327400" cy="1943100"/>
          </a:xfrm>
          <a:prstGeom prst="rect">
            <a:avLst/>
          </a:prstGeom>
        </p:spPr>
      </p:pic>
      <p:sp>
        <p:nvSpPr>
          <p:cNvPr id="5" name="CuadroTexto 4">
            <a:extLst>
              <a:ext uri="{FF2B5EF4-FFF2-40B4-BE49-F238E27FC236}">
                <a16:creationId xmlns:a16="http://schemas.microsoft.com/office/drawing/2014/main" id="{794AB449-B557-5541-ADEB-C374A5395290}"/>
              </a:ext>
            </a:extLst>
          </p:cNvPr>
          <p:cNvSpPr txBox="1"/>
          <p:nvPr/>
        </p:nvSpPr>
        <p:spPr>
          <a:xfrm>
            <a:off x="1619672" y="980728"/>
            <a:ext cx="7056784" cy="954107"/>
          </a:xfrm>
          <a:prstGeom prst="rect">
            <a:avLst/>
          </a:prstGeom>
          <a:noFill/>
        </p:spPr>
        <p:txBody>
          <a:bodyPr wrap="square" rtlCol="0">
            <a:spAutoFit/>
          </a:bodyPr>
          <a:lstStyle/>
          <a:p>
            <a:pPr algn="just"/>
            <a:r>
              <a:rPr lang="es-MX" sz="2800" b="1" dirty="0">
                <a:solidFill>
                  <a:schemeClr val="bg2"/>
                </a:solidFill>
                <a:latin typeface="Arial" panose="020B0604020202020204" pitchFamily="34" charset="0"/>
                <a:cs typeface="Arial" panose="020B0604020202020204" pitchFamily="34" charset="0"/>
              </a:rPr>
              <a:t>Ley General para la igualdad de mujeres y hombres </a:t>
            </a:r>
          </a:p>
        </p:txBody>
      </p:sp>
    </p:spTree>
    <p:extLst>
      <p:ext uri="{BB962C8B-B14F-4D97-AF65-F5344CB8AC3E}">
        <p14:creationId xmlns:p14="http://schemas.microsoft.com/office/powerpoint/2010/main" val="3223065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9E3A16-D172-044C-8ABD-EE4A669E54CB}"/>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id="{DA2A97A1-8B9E-D545-8AAF-8625539D721A}"/>
              </a:ext>
            </a:extLst>
          </p:cNvPr>
          <p:cNvPicPr>
            <a:picLocks noGrp="1" noChangeAspect="1"/>
          </p:cNvPicPr>
          <p:nvPr>
            <p:ph idx="1"/>
          </p:nvPr>
        </p:nvPicPr>
        <p:blipFill>
          <a:blip r:embed="rId2"/>
          <a:stretch>
            <a:fillRect/>
          </a:stretch>
        </p:blipFill>
        <p:spPr>
          <a:xfrm>
            <a:off x="4932040" y="5395288"/>
            <a:ext cx="3822700" cy="1014392"/>
          </a:xfrm>
          <a:prstGeom prst="rect">
            <a:avLst/>
          </a:prstGeom>
        </p:spPr>
      </p:pic>
      <p:sp>
        <p:nvSpPr>
          <p:cNvPr id="5" name="CuadroTexto 4">
            <a:extLst>
              <a:ext uri="{FF2B5EF4-FFF2-40B4-BE49-F238E27FC236}">
                <a16:creationId xmlns:a16="http://schemas.microsoft.com/office/drawing/2014/main" id="{20E0B321-BDE0-4D44-8D1F-9B50BD456B50}"/>
              </a:ext>
            </a:extLst>
          </p:cNvPr>
          <p:cNvSpPr txBox="1"/>
          <p:nvPr/>
        </p:nvSpPr>
        <p:spPr>
          <a:xfrm>
            <a:off x="1547664" y="2132856"/>
            <a:ext cx="6696744" cy="3262432"/>
          </a:xfrm>
          <a:prstGeom prst="rect">
            <a:avLst/>
          </a:prstGeom>
          <a:noFill/>
        </p:spPr>
        <p:txBody>
          <a:bodyPr wrap="square" rtlCol="0">
            <a:spAutoFit/>
          </a:bodyPr>
          <a:lstStyle/>
          <a:p>
            <a:pPr marL="285750" indent="-285750" algn="just">
              <a:buFont typeface="Wingdings" pitchFamily="2" charset="2"/>
              <a:buChar char="q"/>
            </a:pPr>
            <a:r>
              <a:rPr lang="es-MX" sz="2400" dirty="0">
                <a:solidFill>
                  <a:schemeClr val="bg2"/>
                </a:solidFill>
                <a:latin typeface="Arial" panose="020B0604020202020204" pitchFamily="34" charset="0"/>
                <a:cs typeface="Arial" panose="020B0604020202020204" pitchFamily="34" charset="0"/>
              </a:rPr>
              <a:t>Prevenir, sancionar y erradicar la violencia contra las mujeres, así como los principios y modalidades para garantizar su acceso a una vida libre de violencia </a:t>
            </a:r>
          </a:p>
          <a:p>
            <a:pPr marL="285750" indent="-285750" algn="just">
              <a:buFont typeface="Wingdings" pitchFamily="2" charset="2"/>
              <a:buChar char="q"/>
            </a:pPr>
            <a:r>
              <a:rPr lang="es-MX" sz="2400" b="1" dirty="0">
                <a:solidFill>
                  <a:schemeClr val="bg2"/>
                </a:solidFill>
                <a:latin typeface="Arial" panose="020B0604020202020204" pitchFamily="34" charset="0"/>
                <a:cs typeface="Arial" panose="020B0604020202020204" pitchFamily="34" charset="0"/>
              </a:rPr>
              <a:t>Violencia contra las Mujeres</a:t>
            </a:r>
            <a:r>
              <a:rPr lang="es-MX" sz="2400" dirty="0">
                <a:solidFill>
                  <a:schemeClr val="bg2"/>
                </a:solidFill>
                <a:latin typeface="Arial" panose="020B0604020202020204" pitchFamily="34" charset="0"/>
                <a:cs typeface="Arial" panose="020B0604020202020204" pitchFamily="34" charset="0"/>
              </a:rPr>
              <a:t>: Cualquier acción u omisión, basada en su género, que les cause daño o sufrimiento psicológico, físico, patrimonial, económica</a:t>
            </a:r>
            <a:r>
              <a:rPr lang="es-MX" sz="2400" dirty="0">
                <a:solidFill>
                  <a:schemeClr val="bg1"/>
                </a:solidFill>
                <a:latin typeface="Arial" panose="020B0604020202020204" pitchFamily="34" charset="0"/>
                <a:cs typeface="Arial" panose="020B0604020202020204" pitchFamily="34" charset="0"/>
              </a:rPr>
              <a:t>nómico</a:t>
            </a:r>
            <a:r>
              <a:rPr lang="es-MX" dirty="0">
                <a:solidFill>
                  <a:schemeClr val="bg1"/>
                </a:solidFill>
                <a:latin typeface="Arial" panose="020B0604020202020204" pitchFamily="34" charset="0"/>
                <a:cs typeface="Arial" panose="020B0604020202020204" pitchFamily="34" charset="0"/>
              </a:rPr>
              <a:t>, sexual o la muerte tanto en el ámbito privado como en el público; </a:t>
            </a:r>
          </a:p>
        </p:txBody>
      </p:sp>
    </p:spTree>
    <p:extLst>
      <p:ext uri="{BB962C8B-B14F-4D97-AF65-F5344CB8AC3E}">
        <p14:creationId xmlns:p14="http://schemas.microsoft.com/office/powerpoint/2010/main" val="1096444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C06D90-03F8-6848-8081-C1501970611F}"/>
              </a:ext>
            </a:extLst>
          </p:cNvPr>
          <p:cNvSpPr>
            <a:spLocks noGrp="1"/>
          </p:cNvSpPr>
          <p:nvPr>
            <p:ph type="title"/>
          </p:nvPr>
        </p:nvSpPr>
        <p:spPr>
          <a:xfrm>
            <a:off x="628650" y="365127"/>
            <a:ext cx="7886700" cy="687610"/>
          </a:xfrm>
        </p:spPr>
        <p:txBody>
          <a:bodyPr/>
          <a:lstStyle/>
          <a:p>
            <a:r>
              <a:rPr lang="es-MX" sz="3200" b="1" dirty="0">
                <a:latin typeface="Arial" panose="020B0604020202020204" pitchFamily="34" charset="0"/>
                <a:cs typeface="Arial" panose="020B0604020202020204" pitchFamily="34" charset="0"/>
              </a:rPr>
              <a:t>Código Penal para la Ciudad de México </a:t>
            </a:r>
            <a:br>
              <a:rPr lang="es-MX" b="1" dirty="0">
                <a:latin typeface="Arial" panose="020B0604020202020204" pitchFamily="34" charset="0"/>
                <a:cs typeface="Arial" panose="020B0604020202020204" pitchFamily="34" charset="0"/>
              </a:rPr>
            </a:br>
            <a:endParaRPr lang="es-MX" dirty="0"/>
          </a:p>
        </p:txBody>
      </p:sp>
      <p:sp>
        <p:nvSpPr>
          <p:cNvPr id="3" name="Marcador de contenido 2">
            <a:extLst>
              <a:ext uri="{FF2B5EF4-FFF2-40B4-BE49-F238E27FC236}">
                <a16:creationId xmlns:a16="http://schemas.microsoft.com/office/drawing/2014/main" id="{C7590112-8B9A-114E-BEB6-2F1A8A809A02}"/>
              </a:ext>
            </a:extLst>
          </p:cNvPr>
          <p:cNvSpPr>
            <a:spLocks noGrp="1"/>
          </p:cNvSpPr>
          <p:nvPr>
            <p:ph idx="1"/>
          </p:nvPr>
        </p:nvSpPr>
        <p:spPr>
          <a:xfrm>
            <a:off x="628650" y="1052737"/>
            <a:ext cx="7886700" cy="5124226"/>
          </a:xfrm>
        </p:spPr>
        <p:txBody>
          <a:bodyPr/>
          <a:lstStyle/>
          <a:p>
            <a:r>
              <a:rPr lang="es-MX" sz="2000" dirty="0">
                <a:latin typeface="Arial" panose="020B0604020202020204" pitchFamily="34" charset="0"/>
                <a:cs typeface="Arial" panose="020B0604020202020204" pitchFamily="34" charset="0"/>
              </a:rPr>
              <a:t>Feminicidio: Hasta 70 años de prisión</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Violación:  Hasta 16 años,  más una mitad si se ejerce mediante violencia física o moral  </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Abuso Sexual: Hasta 6 años</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Acoso Sexual: Hasta 3 años </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Corrupción de personas menores de edad: Hasta 12 años</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Violencia Familiar: Hasta 6 años</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Violencia digital: Hasta 6 años </a:t>
            </a:r>
          </a:p>
          <a:p>
            <a:endParaRPr lang="es-MX" dirty="0"/>
          </a:p>
        </p:txBody>
      </p:sp>
    </p:spTree>
    <p:extLst>
      <p:ext uri="{BB962C8B-B14F-4D97-AF65-F5344CB8AC3E}">
        <p14:creationId xmlns:p14="http://schemas.microsoft.com/office/powerpoint/2010/main" val="4141017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184874_Woman_Lawyer_Office_3840x2160-B">
            <a:hlinkClick r:id="" action="ppaction://media"/>
            <a:extLst>
              <a:ext uri="{FF2B5EF4-FFF2-40B4-BE49-F238E27FC236}">
                <a16:creationId xmlns:a16="http://schemas.microsoft.com/office/drawing/2014/main" id="{42C76062-561D-2445-0BDA-741D077462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72" y="858441"/>
            <a:ext cx="9144000" cy="5143500"/>
          </a:xfrm>
          <a:prstGeom prst="rect">
            <a:avLst/>
          </a:prstGeom>
        </p:spPr>
      </p:pic>
      <p:sp>
        <p:nvSpPr>
          <p:cNvPr id="7" name="Rectángulo 6">
            <a:extLst>
              <a:ext uri="{FF2B5EF4-FFF2-40B4-BE49-F238E27FC236}">
                <a16:creationId xmlns:a16="http://schemas.microsoft.com/office/drawing/2014/main" id="{272896DC-DF13-8ED5-07B8-195DD74FC624}"/>
              </a:ext>
            </a:extLst>
          </p:cNvPr>
          <p:cNvSpPr/>
          <p:nvPr/>
        </p:nvSpPr>
        <p:spPr>
          <a:xfrm>
            <a:off x="3572" y="0"/>
            <a:ext cx="9144000" cy="6858000"/>
          </a:xfrm>
          <a:prstGeom prst="rect">
            <a:avLst/>
          </a:prstGeom>
          <a:solidFill>
            <a:srgbClr val="003D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bg1"/>
                </a:solidFill>
              </a:rPr>
              <a:t>TEMA 1  </a:t>
            </a:r>
          </a:p>
          <a:p>
            <a:pPr marL="342900" indent="-342900">
              <a:buFont typeface="+mj-lt"/>
              <a:buAutoNum type="arabicPeriod"/>
            </a:pPr>
            <a:endParaRPr lang="es-MX" sz="1800" dirty="0">
              <a:solidFill>
                <a:schemeClr val="bg1"/>
              </a:solidFill>
            </a:endParaRPr>
          </a:p>
          <a:p>
            <a:pPr algn="ctr"/>
            <a:r>
              <a:rPr lang="es-MX" sz="2800" dirty="0">
                <a:solidFill>
                  <a:schemeClr val="bg1"/>
                </a:solidFill>
              </a:rPr>
              <a:t>Cambio de modelo de Procuraduría</a:t>
            </a:r>
          </a:p>
          <a:p>
            <a:pPr algn="ctr"/>
            <a:r>
              <a:rPr lang="es-MX" sz="2800" dirty="0">
                <a:solidFill>
                  <a:schemeClr val="bg1"/>
                </a:solidFill>
              </a:rPr>
              <a:t> a Fiscalía General de Justicia de la Ciudad de México</a:t>
            </a:r>
          </a:p>
          <a:p>
            <a:pPr marL="342900" indent="-342900">
              <a:buFont typeface="+mj-lt"/>
              <a:buAutoNum type="arabicPeriod"/>
            </a:pPr>
            <a:endParaRPr lang="es-MX" sz="2800" dirty="0">
              <a:solidFill>
                <a:schemeClr val="bg1"/>
              </a:solidFill>
            </a:endParaRPr>
          </a:p>
          <a:p>
            <a:pPr marL="342900" indent="-342900">
              <a:buFont typeface="+mj-lt"/>
              <a:buAutoNum type="arabicPeriod"/>
            </a:pPr>
            <a:endParaRPr lang="es-MX" sz="2800" dirty="0">
              <a:solidFill>
                <a:schemeClr val="bg1"/>
              </a:solidFill>
            </a:endParaRPr>
          </a:p>
        </p:txBody>
      </p:sp>
    </p:spTree>
    <p:extLst>
      <p:ext uri="{BB962C8B-B14F-4D97-AF65-F5344CB8AC3E}">
        <p14:creationId xmlns:p14="http://schemas.microsoft.com/office/powerpoint/2010/main" val="52096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16D30-78C4-3346-AC7E-2B37D199BA67}"/>
              </a:ext>
            </a:extLst>
          </p:cNvPr>
          <p:cNvSpPr>
            <a:spLocks noGrp="1"/>
          </p:cNvSpPr>
          <p:nvPr>
            <p:ph type="title"/>
          </p:nvPr>
        </p:nvSpPr>
        <p:spPr/>
        <p:txBody>
          <a:bodyPr/>
          <a:lstStyle/>
          <a:p>
            <a:br>
              <a:rPr lang="es-MX" sz="3200" b="1" dirty="0">
                <a:latin typeface="Arial" panose="020B0604020202020204" pitchFamily="34" charset="0"/>
                <a:cs typeface="Arial" panose="020B0604020202020204" pitchFamily="34" charset="0"/>
              </a:rPr>
            </a:br>
            <a:br>
              <a:rPr lang="es-MX" sz="3200" b="1" dirty="0">
                <a:latin typeface="Arial" panose="020B0604020202020204" pitchFamily="34" charset="0"/>
                <a:cs typeface="Arial" panose="020B0604020202020204" pitchFamily="34" charset="0"/>
              </a:rPr>
            </a:br>
            <a:r>
              <a:rPr lang="es-MX" sz="3200" b="1" dirty="0">
                <a:latin typeface="Arial" panose="020B0604020202020204" pitchFamily="34" charset="0"/>
                <a:cs typeface="Arial" panose="020B0604020202020204" pitchFamily="34" charset="0"/>
              </a:rPr>
              <a:t>Ley General de Víctimas</a:t>
            </a:r>
            <a:br>
              <a:rPr lang="es-MX" sz="3200" b="1" dirty="0">
                <a:latin typeface="Arial" panose="020B0604020202020204" pitchFamily="34" charset="0"/>
                <a:cs typeface="Arial" panose="020B0604020202020204" pitchFamily="34" charset="0"/>
              </a:rPr>
            </a:br>
            <a:br>
              <a:rPr lang="es-MX" sz="3200" b="1" dirty="0">
                <a:latin typeface="Arial" panose="020B0604020202020204" pitchFamily="34" charset="0"/>
                <a:cs typeface="Arial" panose="020B0604020202020204" pitchFamily="34" charset="0"/>
              </a:rPr>
            </a:br>
            <a:r>
              <a:rPr lang="es-MX" sz="3200" b="1" dirty="0">
                <a:latin typeface="Arial" panose="020B0604020202020204" pitchFamily="34" charset="0"/>
                <a:cs typeface="Arial" panose="020B0604020202020204" pitchFamily="34" charset="0"/>
              </a:rPr>
              <a:t>Ley de Víctimas para la Ciudad de México </a:t>
            </a:r>
            <a:br>
              <a:rPr lang="es-MX" b="1" dirty="0">
                <a:latin typeface="Arial" panose="020B0604020202020204" pitchFamily="34" charset="0"/>
                <a:cs typeface="Arial" panose="020B0604020202020204" pitchFamily="34" charset="0"/>
              </a:rPr>
            </a:br>
            <a:endParaRPr lang="es-MX" dirty="0"/>
          </a:p>
        </p:txBody>
      </p:sp>
      <p:sp>
        <p:nvSpPr>
          <p:cNvPr id="3" name="Marcador de contenido 2">
            <a:extLst>
              <a:ext uri="{FF2B5EF4-FFF2-40B4-BE49-F238E27FC236}">
                <a16:creationId xmlns:a16="http://schemas.microsoft.com/office/drawing/2014/main" id="{53C7FC0F-9B1A-964F-8CD4-5DAC5778FA4E}"/>
              </a:ext>
            </a:extLst>
          </p:cNvPr>
          <p:cNvSpPr>
            <a:spLocks noGrp="1"/>
          </p:cNvSpPr>
          <p:nvPr>
            <p:ph idx="1"/>
          </p:nvPr>
        </p:nvSpPr>
        <p:spPr>
          <a:xfrm>
            <a:off x="1187624" y="1484784"/>
            <a:ext cx="7776864" cy="4692179"/>
          </a:xfrm>
        </p:spPr>
        <p:txBody>
          <a:bodyPr/>
          <a:lstStyle/>
          <a:p>
            <a:endParaRPr lang="es-MX" dirty="0"/>
          </a:p>
          <a:p>
            <a:r>
              <a:rPr lang="es-MX" dirty="0">
                <a:solidFill>
                  <a:schemeClr val="bg2"/>
                </a:solidFill>
                <a:latin typeface="Arial" panose="020B0604020202020204" pitchFamily="34" charset="0"/>
                <a:cs typeface="Arial" panose="020B0604020202020204" pitchFamily="34" charset="0"/>
              </a:rPr>
              <a:t>Medidas de restitución, rehabilitación, compensación, satisfacción, garantías de no repetición</a:t>
            </a:r>
          </a:p>
          <a:p>
            <a:endParaRPr lang="es-MX" dirty="0">
              <a:solidFill>
                <a:schemeClr val="bg2"/>
              </a:solidFill>
              <a:latin typeface="Arial" panose="020B0604020202020204" pitchFamily="34" charset="0"/>
              <a:cs typeface="Arial" panose="020B0604020202020204" pitchFamily="34" charset="0"/>
            </a:endParaRPr>
          </a:p>
          <a:p>
            <a:r>
              <a:rPr lang="es-MX" dirty="0">
                <a:solidFill>
                  <a:schemeClr val="bg2"/>
                </a:solidFill>
                <a:latin typeface="Arial" panose="020B0604020202020204" pitchFamily="34" charset="0"/>
                <a:cs typeface="Arial" panose="020B0604020202020204" pitchFamily="34" charset="0"/>
              </a:rPr>
              <a:t>Cada una de estas medidas será implementada a favor de la víctima teniendo en cuenta la gravedad y magnitud del hecho punible cometido o la gravedad y magnitud de la violación de sus derechos, así como las circunstancias y características del hecho victimizante </a:t>
            </a:r>
          </a:p>
          <a:p>
            <a:endParaRPr lang="es-MX" dirty="0"/>
          </a:p>
        </p:txBody>
      </p:sp>
    </p:spTree>
    <p:extLst>
      <p:ext uri="{BB962C8B-B14F-4D97-AF65-F5344CB8AC3E}">
        <p14:creationId xmlns:p14="http://schemas.microsoft.com/office/powerpoint/2010/main" val="4112217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AA773F-CCD0-E74B-AFD9-BB8648ACCCCD}"/>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867A6DFD-CA22-034F-BFBF-D9A0A4DD1953}"/>
              </a:ext>
            </a:extLst>
          </p:cNvPr>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5E06ED36-9587-FD48-98FA-E645CA37769B}"/>
              </a:ext>
            </a:extLst>
          </p:cNvPr>
          <p:cNvPicPr>
            <a:picLocks noChangeAspect="1"/>
          </p:cNvPicPr>
          <p:nvPr/>
        </p:nvPicPr>
        <p:blipFill>
          <a:blip r:embed="rId2"/>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2FA98685-5102-294D-A8E3-573050EDE7D9}"/>
              </a:ext>
            </a:extLst>
          </p:cNvPr>
          <p:cNvSpPr txBox="1"/>
          <p:nvPr/>
        </p:nvSpPr>
        <p:spPr>
          <a:xfrm>
            <a:off x="384048" y="2503170"/>
            <a:ext cx="2221992" cy="1384995"/>
          </a:xfrm>
          <a:prstGeom prst="rect">
            <a:avLst/>
          </a:prstGeom>
          <a:noFill/>
        </p:spPr>
        <p:txBody>
          <a:bodyPr wrap="square" rtlCol="0">
            <a:spAutoFit/>
          </a:bodyPr>
          <a:lstStyle/>
          <a:p>
            <a:r>
              <a:rPr lang="es-MX" sz="2100" dirty="0">
                <a:latin typeface="Arial" panose="020B0604020202020204" pitchFamily="34" charset="0"/>
                <a:cs typeface="Arial" panose="020B0604020202020204" pitchFamily="34" charset="0"/>
              </a:rPr>
              <a:t>Código Nacional de Procedimientos Penales</a:t>
            </a:r>
          </a:p>
        </p:txBody>
      </p:sp>
      <p:sp>
        <p:nvSpPr>
          <p:cNvPr id="6" name="CuadroTexto 5">
            <a:extLst>
              <a:ext uri="{FF2B5EF4-FFF2-40B4-BE49-F238E27FC236}">
                <a16:creationId xmlns:a16="http://schemas.microsoft.com/office/drawing/2014/main" id="{9FF14DC2-654F-F041-8462-8D935236F560}"/>
              </a:ext>
            </a:extLst>
          </p:cNvPr>
          <p:cNvSpPr txBox="1"/>
          <p:nvPr/>
        </p:nvSpPr>
        <p:spPr>
          <a:xfrm>
            <a:off x="2850642" y="2873502"/>
            <a:ext cx="6133338" cy="2585323"/>
          </a:xfrm>
          <a:prstGeom prst="rect">
            <a:avLst/>
          </a:prstGeom>
          <a:noFill/>
        </p:spPr>
        <p:txBody>
          <a:bodyPr wrap="square" rtlCol="0">
            <a:spAutoFit/>
          </a:bodyPr>
          <a:lstStyle/>
          <a:p>
            <a:pPr marL="385763" indent="-385763">
              <a:buFont typeface="+mj-lt"/>
              <a:buAutoNum type="romanUcPeriod"/>
            </a:pPr>
            <a:r>
              <a:rPr lang="es-MX" sz="1800" dirty="0">
                <a:latin typeface="Arial" panose="020B0604020202020204" pitchFamily="34" charset="0"/>
                <a:cs typeface="Arial" panose="020B0604020202020204" pitchFamily="34" charset="0"/>
              </a:rPr>
              <a:t>Prohibición de acercarse o comunicarse con la víctima u ofendido; </a:t>
            </a:r>
          </a:p>
          <a:p>
            <a:pPr marL="385763" indent="-385763">
              <a:buFont typeface="+mj-lt"/>
              <a:buAutoNum type="romanUcPeriod"/>
            </a:pPr>
            <a:r>
              <a:rPr lang="es-MX" sz="1800" dirty="0">
                <a:latin typeface="Arial" panose="020B0604020202020204" pitchFamily="34" charset="0"/>
                <a:cs typeface="Arial" panose="020B0604020202020204" pitchFamily="34" charset="0"/>
              </a:rPr>
              <a:t>Limitación para asistir o acercarse al domicilio de la víctima u ofendido o al lugar donde se </a:t>
            </a:r>
          </a:p>
          <a:p>
            <a:pPr marL="385763" indent="-385763">
              <a:buFont typeface="+mj-lt"/>
              <a:buAutoNum type="romanUcPeriod"/>
            </a:pPr>
            <a:r>
              <a:rPr lang="es-MX" sz="1800" dirty="0">
                <a:latin typeface="Arial" panose="020B0604020202020204" pitchFamily="34" charset="0"/>
                <a:cs typeface="Arial" panose="020B0604020202020204" pitchFamily="34" charset="0"/>
              </a:rPr>
              <a:t>encuentre; </a:t>
            </a:r>
          </a:p>
          <a:p>
            <a:pPr marL="385763" indent="-385763">
              <a:buFont typeface="+mj-lt"/>
              <a:buAutoNum type="romanUcPeriod"/>
            </a:pPr>
            <a:r>
              <a:rPr lang="es-MX" sz="1800" dirty="0">
                <a:latin typeface="Arial" panose="020B0604020202020204" pitchFamily="34" charset="0"/>
                <a:cs typeface="Arial" panose="020B0604020202020204" pitchFamily="34" charset="0"/>
              </a:rPr>
              <a:t>Separación inmediata del domicilio; </a:t>
            </a:r>
          </a:p>
          <a:p>
            <a:pPr marL="385763" indent="-385763">
              <a:buFont typeface="+mj-lt"/>
              <a:buAutoNum type="romanUcPeriod"/>
            </a:pPr>
            <a:r>
              <a:rPr lang="es-MX" sz="1800" dirty="0">
                <a:latin typeface="Arial" panose="020B0604020202020204" pitchFamily="34" charset="0"/>
                <a:cs typeface="Arial" panose="020B0604020202020204" pitchFamily="34" charset="0"/>
              </a:rPr>
              <a:t>La entrega inmediata de objetos de uso personal y documentos de identidad de la víctima que tuviera en su posesión el probable responsable; </a:t>
            </a:r>
          </a:p>
        </p:txBody>
      </p:sp>
      <p:sp>
        <p:nvSpPr>
          <p:cNvPr id="7" name="CuadroTexto 6">
            <a:extLst>
              <a:ext uri="{FF2B5EF4-FFF2-40B4-BE49-F238E27FC236}">
                <a16:creationId xmlns:a16="http://schemas.microsoft.com/office/drawing/2014/main" id="{340244B0-4A5E-3444-9A41-63A068699D5E}"/>
              </a:ext>
            </a:extLst>
          </p:cNvPr>
          <p:cNvSpPr txBox="1"/>
          <p:nvPr/>
        </p:nvSpPr>
        <p:spPr>
          <a:xfrm>
            <a:off x="6007608" y="1501902"/>
            <a:ext cx="2784348" cy="369332"/>
          </a:xfrm>
          <a:prstGeom prst="rect">
            <a:avLst/>
          </a:prstGeom>
          <a:noFill/>
        </p:spPr>
        <p:txBody>
          <a:bodyPr wrap="square" rtlCol="0">
            <a:spAutoFit/>
          </a:bodyPr>
          <a:lstStyle/>
          <a:p>
            <a:r>
              <a:rPr lang="es-MX" sz="1800" dirty="0">
                <a:latin typeface="Arial" panose="020B0604020202020204" pitchFamily="34" charset="0"/>
                <a:cs typeface="Arial" panose="020B0604020202020204" pitchFamily="34" charset="0"/>
              </a:rPr>
              <a:t>Medidas de protección</a:t>
            </a:r>
          </a:p>
        </p:txBody>
      </p:sp>
    </p:spTree>
    <p:extLst>
      <p:ext uri="{BB962C8B-B14F-4D97-AF65-F5344CB8AC3E}">
        <p14:creationId xmlns:p14="http://schemas.microsoft.com/office/powerpoint/2010/main" val="3238024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AA773F-CCD0-E74B-AFD9-BB8648ACCCCD}"/>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867A6DFD-CA22-034F-BFBF-D9A0A4DD1953}"/>
              </a:ext>
            </a:extLst>
          </p:cNvPr>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5E06ED36-9587-FD48-98FA-E645CA37769B}"/>
              </a:ext>
            </a:extLst>
          </p:cNvPr>
          <p:cNvPicPr>
            <a:picLocks noChangeAspect="1"/>
          </p:cNvPicPr>
          <p:nvPr/>
        </p:nvPicPr>
        <p:blipFill>
          <a:blip r:embed="rId2"/>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2FA98685-5102-294D-A8E3-573050EDE7D9}"/>
              </a:ext>
            </a:extLst>
          </p:cNvPr>
          <p:cNvSpPr txBox="1"/>
          <p:nvPr/>
        </p:nvSpPr>
        <p:spPr>
          <a:xfrm>
            <a:off x="384048" y="2503170"/>
            <a:ext cx="2221992" cy="1384995"/>
          </a:xfrm>
          <a:prstGeom prst="rect">
            <a:avLst/>
          </a:prstGeom>
          <a:noFill/>
        </p:spPr>
        <p:txBody>
          <a:bodyPr wrap="square" rtlCol="0">
            <a:spAutoFit/>
          </a:bodyPr>
          <a:lstStyle/>
          <a:p>
            <a:r>
              <a:rPr lang="es-MX" sz="2100" dirty="0">
                <a:latin typeface="Arial" panose="020B0604020202020204" pitchFamily="34" charset="0"/>
                <a:cs typeface="Arial" panose="020B0604020202020204" pitchFamily="34" charset="0"/>
              </a:rPr>
              <a:t>Código Nacional de Procedimientos Penales</a:t>
            </a:r>
          </a:p>
        </p:txBody>
      </p:sp>
      <p:sp>
        <p:nvSpPr>
          <p:cNvPr id="6" name="CuadroTexto 5">
            <a:extLst>
              <a:ext uri="{FF2B5EF4-FFF2-40B4-BE49-F238E27FC236}">
                <a16:creationId xmlns:a16="http://schemas.microsoft.com/office/drawing/2014/main" id="{9FF14DC2-654F-F041-8462-8D935236F560}"/>
              </a:ext>
            </a:extLst>
          </p:cNvPr>
          <p:cNvSpPr txBox="1"/>
          <p:nvPr/>
        </p:nvSpPr>
        <p:spPr>
          <a:xfrm>
            <a:off x="2990088" y="2503171"/>
            <a:ext cx="5769864" cy="3393237"/>
          </a:xfrm>
          <a:prstGeom prst="rect">
            <a:avLst/>
          </a:prstGeom>
          <a:noFill/>
        </p:spPr>
        <p:txBody>
          <a:bodyPr wrap="square" rtlCol="0">
            <a:spAutoFit/>
          </a:bodyPr>
          <a:lstStyle/>
          <a:p>
            <a:pPr marL="385763" indent="-385763">
              <a:buFont typeface="+mj-lt"/>
              <a:buAutoNum type="romanUcPeriod" startAt="6"/>
            </a:pPr>
            <a:r>
              <a:rPr lang="es-MX" sz="1650" dirty="0">
                <a:latin typeface="Arial" panose="020B0604020202020204" pitchFamily="34" charset="0"/>
                <a:cs typeface="Arial" panose="020B0604020202020204" pitchFamily="34" charset="0"/>
              </a:rPr>
              <a:t>La prohibición de realizar conductas de intimidación o molestia a la víctima u ofendido o a personas relacionados con ellos; </a:t>
            </a:r>
          </a:p>
          <a:p>
            <a:pPr marL="385763" indent="-385763">
              <a:buFont typeface="+mj-lt"/>
              <a:buAutoNum type="romanUcPeriod" startAt="6"/>
            </a:pPr>
            <a:r>
              <a:rPr lang="es-MX" sz="1650" dirty="0">
                <a:latin typeface="Arial" panose="020B0604020202020204" pitchFamily="34" charset="0"/>
                <a:cs typeface="Arial" panose="020B0604020202020204" pitchFamily="34" charset="0"/>
              </a:rPr>
              <a:t>Vigilancia en el domicilio de la víctima u ofendido; </a:t>
            </a:r>
          </a:p>
          <a:p>
            <a:pPr marL="385763" indent="-385763">
              <a:buFont typeface="+mj-lt"/>
              <a:buAutoNum type="romanUcPeriod" startAt="6"/>
            </a:pPr>
            <a:r>
              <a:rPr lang="es-MX" sz="1650" dirty="0">
                <a:latin typeface="Arial" panose="020B0604020202020204" pitchFamily="34" charset="0"/>
                <a:cs typeface="Arial" panose="020B0604020202020204" pitchFamily="34" charset="0"/>
              </a:rPr>
              <a:t>Protección policial de la víctima u ofendido; </a:t>
            </a:r>
          </a:p>
          <a:p>
            <a:pPr marL="385763" indent="-385763">
              <a:buFont typeface="+mj-lt"/>
              <a:buAutoNum type="romanUcPeriod" startAt="6"/>
            </a:pPr>
            <a:r>
              <a:rPr lang="es-MX" sz="1650" dirty="0">
                <a:latin typeface="Arial" panose="020B0604020202020204" pitchFamily="34" charset="0"/>
                <a:cs typeface="Arial" panose="020B0604020202020204" pitchFamily="34" charset="0"/>
              </a:rPr>
              <a:t>Auxilio inmediato por integrantes de instituciones policiales, al domicilio en donde se localice o se encuentre la víctima u ofendido en el momento de solicitarlo; </a:t>
            </a:r>
          </a:p>
          <a:p>
            <a:pPr marL="385763" indent="-385763">
              <a:buFont typeface="+mj-lt"/>
              <a:buAutoNum type="romanUcPeriod" startAt="6"/>
            </a:pPr>
            <a:r>
              <a:rPr lang="es-MX" sz="1650" dirty="0">
                <a:latin typeface="Arial" panose="020B0604020202020204" pitchFamily="34" charset="0"/>
                <a:cs typeface="Arial" panose="020B0604020202020204" pitchFamily="34" charset="0"/>
              </a:rPr>
              <a:t>Traslado de la víctima u ofendido a refugios o albergues temporales, así como de sus descendientes, y </a:t>
            </a:r>
          </a:p>
          <a:p>
            <a:pPr marL="385763" indent="-385763">
              <a:buFont typeface="+mj-lt"/>
              <a:buAutoNum type="romanUcPeriod" startAt="6"/>
            </a:pPr>
            <a:r>
              <a:rPr lang="es-MX" sz="1650" dirty="0">
                <a:latin typeface="Arial" panose="020B0604020202020204" pitchFamily="34" charset="0"/>
                <a:cs typeface="Arial" panose="020B0604020202020204" pitchFamily="34" charset="0"/>
              </a:rPr>
              <a:t>El reingreso de la víctima u ofendido a su domicilio, una vez que se salvaguarde su seguridad. </a:t>
            </a:r>
          </a:p>
        </p:txBody>
      </p:sp>
      <p:sp>
        <p:nvSpPr>
          <p:cNvPr id="7" name="CuadroTexto 6">
            <a:extLst>
              <a:ext uri="{FF2B5EF4-FFF2-40B4-BE49-F238E27FC236}">
                <a16:creationId xmlns:a16="http://schemas.microsoft.com/office/drawing/2014/main" id="{B59CCBDF-33A9-774A-8EBC-CBBB6E256EF8}"/>
              </a:ext>
            </a:extLst>
          </p:cNvPr>
          <p:cNvSpPr txBox="1"/>
          <p:nvPr/>
        </p:nvSpPr>
        <p:spPr>
          <a:xfrm>
            <a:off x="6199632" y="1707642"/>
            <a:ext cx="2315718" cy="646331"/>
          </a:xfrm>
          <a:prstGeom prst="rect">
            <a:avLst/>
          </a:prstGeom>
          <a:noFill/>
        </p:spPr>
        <p:txBody>
          <a:bodyPr wrap="square" rtlCol="0">
            <a:spAutoFit/>
          </a:bodyPr>
          <a:lstStyle/>
          <a:p>
            <a:r>
              <a:rPr lang="es-MX" sz="1800" dirty="0"/>
              <a:t>Medidas de protección </a:t>
            </a:r>
          </a:p>
        </p:txBody>
      </p:sp>
    </p:spTree>
    <p:extLst>
      <p:ext uri="{BB962C8B-B14F-4D97-AF65-F5344CB8AC3E}">
        <p14:creationId xmlns:p14="http://schemas.microsoft.com/office/powerpoint/2010/main" val="1777610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FA11919-A4CA-9B4C-8782-66795681E280}"/>
              </a:ext>
            </a:extLst>
          </p:cNvPr>
          <p:cNvSpPr>
            <a:spLocks noGrp="1"/>
          </p:cNvSpPr>
          <p:nvPr>
            <p:ph idx="1"/>
          </p:nvPr>
        </p:nvSpPr>
        <p:spPr/>
        <p:txBody>
          <a:bodyPr/>
          <a:lstStyle/>
          <a:p>
            <a:endParaRPr lang="es-MX" dirty="0"/>
          </a:p>
        </p:txBody>
      </p:sp>
      <p:pic>
        <p:nvPicPr>
          <p:cNvPr id="5" name="Marcador de contenido 11">
            <a:extLst>
              <a:ext uri="{FF2B5EF4-FFF2-40B4-BE49-F238E27FC236}">
                <a16:creationId xmlns:a16="http://schemas.microsoft.com/office/drawing/2014/main" id="{2337ADC1-8419-E340-9AE1-372F7F73A098}"/>
              </a:ext>
            </a:extLst>
          </p:cNvPr>
          <p:cNvPicPr>
            <a:picLocks noChangeAspect="1"/>
          </p:cNvPicPr>
          <p:nvPr/>
        </p:nvPicPr>
        <p:blipFill>
          <a:blip r:embed="rId2"/>
          <a:stretch>
            <a:fillRect/>
          </a:stretch>
        </p:blipFill>
        <p:spPr>
          <a:xfrm>
            <a:off x="827584" y="332656"/>
            <a:ext cx="8316416" cy="6192689"/>
          </a:xfrm>
          <a:prstGeom prst="rect">
            <a:avLst/>
          </a:prstGeom>
          <a:noFill/>
          <a:ln>
            <a:noFill/>
          </a:ln>
        </p:spPr>
      </p:pic>
    </p:spTree>
    <p:extLst>
      <p:ext uri="{BB962C8B-B14F-4D97-AF65-F5344CB8AC3E}">
        <p14:creationId xmlns:p14="http://schemas.microsoft.com/office/powerpoint/2010/main" val="908499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184874_Woman_Lawyer_Office_3840x2160-B">
            <a:hlinkClick r:id="" action="ppaction://media"/>
            <a:extLst>
              <a:ext uri="{FF2B5EF4-FFF2-40B4-BE49-F238E27FC236}">
                <a16:creationId xmlns:a16="http://schemas.microsoft.com/office/drawing/2014/main" id="{42C76062-561D-2445-0BDA-741D077462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72" y="858441"/>
            <a:ext cx="9144000" cy="5143500"/>
          </a:xfrm>
          <a:prstGeom prst="rect">
            <a:avLst/>
          </a:prstGeom>
        </p:spPr>
      </p:pic>
      <p:sp>
        <p:nvSpPr>
          <p:cNvPr id="7" name="Rectángulo 6">
            <a:extLst>
              <a:ext uri="{FF2B5EF4-FFF2-40B4-BE49-F238E27FC236}">
                <a16:creationId xmlns:a16="http://schemas.microsoft.com/office/drawing/2014/main" id="{272896DC-DF13-8ED5-07B8-195DD74FC624}"/>
              </a:ext>
            </a:extLst>
          </p:cNvPr>
          <p:cNvSpPr/>
          <p:nvPr/>
        </p:nvSpPr>
        <p:spPr>
          <a:xfrm>
            <a:off x="3572" y="0"/>
            <a:ext cx="9144000" cy="6858000"/>
          </a:xfrm>
          <a:prstGeom prst="rect">
            <a:avLst/>
          </a:prstGeom>
          <a:solidFill>
            <a:srgbClr val="003D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chemeClr val="bg1"/>
                </a:solidFill>
              </a:rPr>
              <a:t>GRACIAS!</a:t>
            </a:r>
            <a:endParaRPr lang="es-MX" sz="2800" dirty="0">
              <a:solidFill>
                <a:schemeClr val="bg1"/>
              </a:solidFill>
            </a:endParaRPr>
          </a:p>
          <a:p>
            <a:pPr marL="342900" indent="-342900">
              <a:buFont typeface="+mj-lt"/>
              <a:buAutoNum type="arabicPeriod"/>
            </a:pPr>
            <a:endParaRPr lang="es-MX" sz="2800" dirty="0">
              <a:solidFill>
                <a:schemeClr val="bg1"/>
              </a:solidFill>
            </a:endParaRPr>
          </a:p>
        </p:txBody>
      </p:sp>
      <p:sp>
        <p:nvSpPr>
          <p:cNvPr id="3" name="Marcador de contenido 2">
            <a:extLst>
              <a:ext uri="{FF2B5EF4-FFF2-40B4-BE49-F238E27FC236}">
                <a16:creationId xmlns:a16="http://schemas.microsoft.com/office/drawing/2014/main" id="{69979CCD-C5E5-3444-B7E9-6EC75D856AE8}"/>
              </a:ext>
            </a:extLst>
          </p:cNvPr>
          <p:cNvSpPr>
            <a:spLocks noGrp="1"/>
          </p:cNvSpPr>
          <p:nvPr>
            <p:ph idx="1"/>
          </p:nvPr>
        </p:nvSpPr>
        <p:spPr/>
        <p:txBody>
          <a:bodyPr/>
          <a:lstStyle/>
          <a:p>
            <a:endParaRPr lang="es-MX" dirty="0"/>
          </a:p>
        </p:txBody>
      </p:sp>
    </p:spTree>
    <p:extLst>
      <p:ext uri="{BB962C8B-B14F-4D97-AF65-F5344CB8AC3E}">
        <p14:creationId xmlns:p14="http://schemas.microsoft.com/office/powerpoint/2010/main" val="424714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0F9C11-7E0B-B941-AB0D-6B9308A2C1FC}"/>
              </a:ext>
            </a:extLst>
          </p:cNvPr>
          <p:cNvSpPr>
            <a:spLocks noGrp="1"/>
          </p:cNvSpPr>
          <p:nvPr>
            <p:ph type="title"/>
          </p:nvPr>
        </p:nvSpPr>
        <p:spPr>
          <a:xfrm>
            <a:off x="971600" y="365126"/>
            <a:ext cx="7543750" cy="1325563"/>
          </a:xfrm>
        </p:spPr>
        <p:txBody>
          <a:bodyPr/>
          <a:lstStyle/>
          <a:p>
            <a:r>
              <a:rPr lang="es-MX" sz="3600" dirty="0">
                <a:solidFill>
                  <a:schemeClr val="accent5">
                    <a:lumMod val="75000"/>
                  </a:schemeClr>
                </a:solidFill>
                <a:latin typeface="+mj-lt"/>
              </a:rPr>
              <a:t>La FGJCDMX</a:t>
            </a:r>
          </a:p>
        </p:txBody>
      </p:sp>
      <p:graphicFrame>
        <p:nvGraphicFramePr>
          <p:cNvPr id="5" name="Marcador de contenido 4">
            <a:extLst>
              <a:ext uri="{FF2B5EF4-FFF2-40B4-BE49-F238E27FC236}">
                <a16:creationId xmlns:a16="http://schemas.microsoft.com/office/drawing/2014/main" id="{D9693657-45FD-5E41-88F4-FF42CB73AB37}"/>
              </a:ext>
            </a:extLst>
          </p:cNvPr>
          <p:cNvGraphicFramePr>
            <a:graphicFrameLocks noGrp="1"/>
          </p:cNvGraphicFramePr>
          <p:nvPr>
            <p:ph idx="1"/>
            <p:extLst>
              <p:ext uri="{D42A27DB-BD31-4B8C-83A1-F6EECF244321}">
                <p14:modId xmlns:p14="http://schemas.microsoft.com/office/powerpoint/2010/main" val="1674127172"/>
              </p:ext>
            </p:extLst>
          </p:nvPr>
        </p:nvGraphicFramePr>
        <p:xfrm>
          <a:off x="1115616" y="1825625"/>
          <a:ext cx="784887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redondeado 6">
            <a:extLst>
              <a:ext uri="{FF2B5EF4-FFF2-40B4-BE49-F238E27FC236}">
                <a16:creationId xmlns:a16="http://schemas.microsoft.com/office/drawing/2014/main" id="{80829520-B392-0842-8BD6-149CF5E01B6D}"/>
              </a:ext>
            </a:extLst>
          </p:cNvPr>
          <p:cNvSpPr/>
          <p:nvPr/>
        </p:nvSpPr>
        <p:spPr>
          <a:xfrm>
            <a:off x="5652120" y="620688"/>
            <a:ext cx="3096344" cy="1800200"/>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dirty="0">
                <a:solidFill>
                  <a:schemeClr val="bg2"/>
                </a:solidFill>
              </a:rPr>
              <a:t>Constitución Política de los Estados Unidos Mexicanos</a:t>
            </a:r>
          </a:p>
          <a:p>
            <a:pPr algn="ctr"/>
            <a:r>
              <a:rPr lang="es-MX" sz="1800" dirty="0">
                <a:solidFill>
                  <a:schemeClr val="bg2"/>
                </a:solidFill>
              </a:rPr>
              <a:t>44</a:t>
            </a:r>
          </a:p>
          <a:p>
            <a:pPr algn="ctr"/>
            <a:r>
              <a:rPr lang="es-MX" sz="1800" dirty="0">
                <a:solidFill>
                  <a:schemeClr val="bg2"/>
                </a:solidFill>
              </a:rPr>
              <a:t>(17 de septiembre de 2018</a:t>
            </a:r>
            <a:r>
              <a:rPr lang="es-MX" dirty="0">
                <a:solidFill>
                  <a:schemeClr val="bg2"/>
                </a:solidFill>
              </a:rPr>
              <a:t>)</a:t>
            </a:r>
          </a:p>
        </p:txBody>
      </p:sp>
    </p:spTree>
    <p:extLst>
      <p:ext uri="{BB962C8B-B14F-4D97-AF65-F5344CB8AC3E}">
        <p14:creationId xmlns:p14="http://schemas.microsoft.com/office/powerpoint/2010/main" val="86330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a:blip r:embed="rId2" cstate="print">
            <a:extLst>
              <a:ext uri="{28A0092B-C50C-407E-A947-70E740481C1C}">
                <a14:useLocalDpi xmlns:a14="http://schemas.microsoft.com/office/drawing/2010/main" val="0"/>
              </a:ext>
            </a:extLst>
          </a:blip>
          <a:stretch>
            <a:fillRect/>
          </a:stretch>
        </p:blipFill>
        <p:spPr>
          <a:xfrm>
            <a:off x="848042" y="167720"/>
            <a:ext cx="2375114" cy="458598"/>
          </a:xfrm>
          <a:prstGeom prst="rect">
            <a:avLst/>
          </a:prstGeom>
        </p:spPr>
      </p:pic>
      <p:sp>
        <p:nvSpPr>
          <p:cNvPr id="7" name="CuadroTexto 6">
            <a:extLst>
              <a:ext uri="{FF2B5EF4-FFF2-40B4-BE49-F238E27FC236}">
                <a16:creationId xmlns:a16="http://schemas.microsoft.com/office/drawing/2014/main" id="{64683CF6-810F-CE4B-B188-7F9233AB5684}"/>
              </a:ext>
            </a:extLst>
          </p:cNvPr>
          <p:cNvSpPr txBox="1"/>
          <p:nvPr/>
        </p:nvSpPr>
        <p:spPr>
          <a:xfrm>
            <a:off x="848622" y="764704"/>
            <a:ext cx="8115865" cy="6001643"/>
          </a:xfrm>
          <a:prstGeom prst="rect">
            <a:avLst/>
          </a:prstGeom>
          <a:noFill/>
        </p:spPr>
        <p:txBody>
          <a:bodyPr wrap="square" rtlCol="0">
            <a:spAutoFit/>
          </a:bodyPr>
          <a:lstStyle/>
          <a:p>
            <a:r>
              <a:rPr lang="es-MX" sz="2400" dirty="0">
                <a:solidFill>
                  <a:schemeClr val="bg2"/>
                </a:solidFill>
              </a:rPr>
              <a:t>La persona titular de la Fiscalía:</a:t>
            </a:r>
          </a:p>
          <a:p>
            <a:endParaRPr lang="es-MX" sz="2000" dirty="0">
              <a:solidFill>
                <a:schemeClr val="bg2"/>
              </a:solidFill>
            </a:endParaRPr>
          </a:p>
          <a:p>
            <a:pPr marL="342900" indent="-342900">
              <a:buFont typeface="+mj-lt"/>
              <a:buAutoNum type="arabicPeriod"/>
            </a:pPr>
            <a:r>
              <a:rPr lang="es-MX" sz="2000" dirty="0">
                <a:solidFill>
                  <a:schemeClr val="bg2"/>
                </a:solidFill>
              </a:rPr>
              <a:t>Durará </a:t>
            </a:r>
            <a:r>
              <a:rPr lang="es-MX" sz="2000" b="1" dirty="0">
                <a:solidFill>
                  <a:schemeClr val="bg2"/>
                </a:solidFill>
              </a:rPr>
              <a:t>durante 4 años y será electa por mayoría </a:t>
            </a:r>
            <a:r>
              <a:rPr lang="es-MX" sz="2000" dirty="0">
                <a:solidFill>
                  <a:schemeClr val="bg2"/>
                </a:solidFill>
              </a:rPr>
              <a:t>calificada del Congreso a propuesta del Consejo Judicial  mediante un proceso de examinación público y abierto</a:t>
            </a:r>
          </a:p>
          <a:p>
            <a:pPr marL="342900" indent="-342900">
              <a:buFont typeface="+mj-lt"/>
              <a:buAutoNum type="arabicPeriod"/>
            </a:pPr>
            <a:endParaRPr lang="es-MX" sz="2000" dirty="0">
              <a:solidFill>
                <a:schemeClr val="bg2"/>
              </a:solidFill>
            </a:endParaRPr>
          </a:p>
          <a:p>
            <a:pPr marL="342900" indent="-342900">
              <a:buFont typeface="+mj-lt"/>
              <a:buAutoNum type="arabicPeriod"/>
            </a:pPr>
            <a:r>
              <a:rPr lang="es-MX" sz="2000" b="1" dirty="0">
                <a:solidFill>
                  <a:schemeClr val="bg2"/>
                </a:solidFill>
              </a:rPr>
              <a:t>Requisitos </a:t>
            </a:r>
          </a:p>
          <a:p>
            <a:pPr marL="342900" lvl="3" indent="-342900">
              <a:buFont typeface="+mj-lt"/>
              <a:buAutoNum type="alphaLcParenR"/>
            </a:pPr>
            <a:r>
              <a:rPr lang="es-MX" sz="2000" dirty="0">
                <a:solidFill>
                  <a:schemeClr val="bg2"/>
                </a:solidFill>
              </a:rPr>
              <a:t>Tener ciudadanía mexicana</a:t>
            </a:r>
          </a:p>
          <a:p>
            <a:pPr marL="342900" lvl="3" indent="-342900">
              <a:buFont typeface="+mj-lt"/>
              <a:buAutoNum type="alphaLcParenR"/>
            </a:pPr>
            <a:r>
              <a:rPr lang="es-MX" sz="2000" dirty="0">
                <a:solidFill>
                  <a:schemeClr val="bg2"/>
                </a:solidFill>
              </a:rPr>
              <a:t>Tener cuando menos treinta y cinco años de edad</a:t>
            </a:r>
          </a:p>
          <a:p>
            <a:pPr marL="342900" lvl="3" indent="-342900">
              <a:buFont typeface="+mj-lt"/>
              <a:buAutoNum type="alphaLcParenR"/>
            </a:pPr>
            <a:r>
              <a:rPr lang="es-MX" sz="2000" dirty="0">
                <a:solidFill>
                  <a:schemeClr val="bg2"/>
                </a:solidFill>
              </a:rPr>
              <a:t>Cédula y título de la licenciatura en Derecho, con experiencia de 5 años</a:t>
            </a:r>
          </a:p>
          <a:p>
            <a:pPr marL="342900" lvl="3" indent="-342900">
              <a:buFont typeface="+mj-lt"/>
              <a:buAutoNum type="alphaLcParenR"/>
            </a:pPr>
            <a:r>
              <a:rPr lang="es-MX" sz="2000" dirty="0">
                <a:solidFill>
                  <a:schemeClr val="bg2"/>
                </a:solidFill>
              </a:rPr>
              <a:t>No haber sido condenada por delito doloso</a:t>
            </a:r>
          </a:p>
          <a:p>
            <a:pPr marL="342900" lvl="3" indent="-342900">
              <a:buFont typeface="+mj-lt"/>
              <a:buAutoNum type="alphaLcParenR"/>
            </a:pPr>
            <a:r>
              <a:rPr lang="es-MX" sz="2000" dirty="0">
                <a:solidFill>
                  <a:schemeClr val="bg2"/>
                </a:solidFill>
              </a:rPr>
              <a:t>Someterse y acreditar las evaluaciones y certificación de confianza</a:t>
            </a:r>
          </a:p>
          <a:p>
            <a:pPr marL="342900" lvl="3" indent="-342900">
              <a:buFont typeface="+mj-lt"/>
              <a:buAutoNum type="alphaLcParenR"/>
            </a:pPr>
            <a:r>
              <a:rPr lang="es-MX" sz="2000" dirty="0">
                <a:solidFill>
                  <a:schemeClr val="bg2"/>
                </a:solidFill>
              </a:rPr>
              <a:t>No haber  desempeñado un cargo de eleccion popular o cargo de dirección de un partido político </a:t>
            </a:r>
          </a:p>
          <a:p>
            <a:pPr marL="342900" lvl="3" indent="-342900">
              <a:buFont typeface="+mj-lt"/>
              <a:buAutoNum type="alphaLcParenR"/>
            </a:pPr>
            <a:r>
              <a:rPr lang="es-MX" sz="2000" dirty="0">
                <a:solidFill>
                  <a:schemeClr val="bg2"/>
                </a:solidFill>
              </a:rPr>
              <a:t>Perfil: persona honorable con conocimientos y experiencia en el ámbito jurídico y de procuración de justicia , capacidad de administración y dirección institucional, diseño y ejecución de políticas </a:t>
            </a:r>
          </a:p>
        </p:txBody>
      </p:sp>
    </p:spTree>
    <p:extLst>
      <p:ext uri="{BB962C8B-B14F-4D97-AF65-F5344CB8AC3E}">
        <p14:creationId xmlns:p14="http://schemas.microsoft.com/office/powerpoint/2010/main" val="3501543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a:blip r:embed="rId2" cstate="print">
            <a:extLst>
              <a:ext uri="{28A0092B-C50C-407E-A947-70E740481C1C}">
                <a14:useLocalDpi xmlns:a14="http://schemas.microsoft.com/office/drawing/2010/main" val="0"/>
              </a:ext>
            </a:extLst>
          </a:blip>
          <a:stretch>
            <a:fillRect/>
          </a:stretch>
        </p:blipFill>
        <p:spPr>
          <a:xfrm>
            <a:off x="848042" y="167720"/>
            <a:ext cx="2375114" cy="458598"/>
          </a:xfrm>
          <a:prstGeom prst="rect">
            <a:avLst/>
          </a:prstGeom>
        </p:spPr>
      </p:pic>
      <p:sp>
        <p:nvSpPr>
          <p:cNvPr id="7" name="CuadroTexto 6">
            <a:extLst>
              <a:ext uri="{FF2B5EF4-FFF2-40B4-BE49-F238E27FC236}">
                <a16:creationId xmlns:a16="http://schemas.microsoft.com/office/drawing/2014/main" id="{64683CF6-810F-CE4B-B188-7F9233AB5684}"/>
              </a:ext>
            </a:extLst>
          </p:cNvPr>
          <p:cNvSpPr txBox="1"/>
          <p:nvPr/>
        </p:nvSpPr>
        <p:spPr>
          <a:xfrm>
            <a:off x="848042" y="1052736"/>
            <a:ext cx="7900422" cy="5047536"/>
          </a:xfrm>
          <a:prstGeom prst="rect">
            <a:avLst/>
          </a:prstGeom>
          <a:noFill/>
        </p:spPr>
        <p:txBody>
          <a:bodyPr wrap="square" rtlCol="0">
            <a:spAutoFit/>
          </a:bodyPr>
          <a:lstStyle/>
          <a:p>
            <a:r>
              <a:rPr lang="es-MX" sz="2400" dirty="0">
                <a:solidFill>
                  <a:schemeClr val="bg2"/>
                </a:solidFill>
              </a:rPr>
              <a:t>La persona titular de la Fiscalía:</a:t>
            </a:r>
          </a:p>
          <a:p>
            <a:endParaRPr lang="es-MX" sz="2400" dirty="0">
              <a:solidFill>
                <a:schemeClr val="bg2"/>
              </a:solidFill>
            </a:endParaRPr>
          </a:p>
          <a:p>
            <a:r>
              <a:rPr lang="es-MX" sz="2400" dirty="0">
                <a:solidFill>
                  <a:schemeClr val="bg2"/>
                </a:solidFill>
              </a:rPr>
              <a:t>Elaboración de la Política de persecución criminal para gestionar de manera </a:t>
            </a:r>
            <a:r>
              <a:rPr lang="es-MX" sz="2400" b="1" dirty="0">
                <a:solidFill>
                  <a:schemeClr val="bg2"/>
                </a:solidFill>
              </a:rPr>
              <a:t>estratégica </a:t>
            </a:r>
            <a:r>
              <a:rPr lang="es-MX" sz="2400" dirty="0">
                <a:solidFill>
                  <a:schemeClr val="bg2"/>
                </a:solidFill>
              </a:rPr>
              <a:t>los delitos del fuero común.</a:t>
            </a:r>
          </a:p>
          <a:p>
            <a:pPr lvl="3" algn="r"/>
            <a:r>
              <a:rPr lang="es-MX" sz="2400" i="1" dirty="0">
                <a:solidFill>
                  <a:schemeClr val="bg2"/>
                </a:solidFill>
              </a:rPr>
              <a:t>Competencia concurrente con otras autoridades.</a:t>
            </a:r>
          </a:p>
          <a:p>
            <a:pPr lvl="3"/>
            <a:r>
              <a:rPr lang="es-MX" sz="2400" i="1" dirty="0">
                <a:solidFill>
                  <a:schemeClr val="bg2"/>
                </a:solidFill>
              </a:rPr>
              <a:t> </a:t>
            </a:r>
          </a:p>
          <a:p>
            <a:r>
              <a:rPr lang="es-MX" sz="2400" dirty="0">
                <a:solidFill>
                  <a:schemeClr val="bg2"/>
                </a:solidFill>
              </a:rPr>
              <a:t>Crear una unidad interna de estadística y transparencia que garantice la publicación oportuna de informacion</a:t>
            </a:r>
          </a:p>
          <a:p>
            <a:endParaRPr lang="es-MX" sz="2400" dirty="0">
              <a:solidFill>
                <a:schemeClr val="bg2"/>
              </a:solidFill>
            </a:endParaRPr>
          </a:p>
          <a:p>
            <a:r>
              <a:rPr lang="es-MX" sz="2400" dirty="0">
                <a:solidFill>
                  <a:schemeClr val="bg2"/>
                </a:solidFill>
              </a:rPr>
              <a:t>Crear una unidad interna de combate a la corrupción y la infiltración de la delincuencia organización </a:t>
            </a:r>
          </a:p>
          <a:p>
            <a:endParaRPr lang="es-MX" sz="1800" dirty="0">
              <a:solidFill>
                <a:schemeClr val="bg2"/>
              </a:solidFill>
            </a:endParaRPr>
          </a:p>
          <a:p>
            <a:endParaRPr lang="es-MX" sz="1600" dirty="0">
              <a:solidFill>
                <a:schemeClr val="bg2"/>
              </a:solidFill>
            </a:endParaRPr>
          </a:p>
        </p:txBody>
      </p:sp>
    </p:spTree>
    <p:extLst>
      <p:ext uri="{BB962C8B-B14F-4D97-AF65-F5344CB8AC3E}">
        <p14:creationId xmlns:p14="http://schemas.microsoft.com/office/powerpoint/2010/main" val="33094732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1FAA70-960E-C64A-8FC4-E1E1FD717A5C}"/>
              </a:ext>
            </a:extLst>
          </p:cNvPr>
          <p:cNvSpPr>
            <a:spLocks noGrp="1"/>
          </p:cNvSpPr>
          <p:nvPr>
            <p:ph type="title"/>
          </p:nvPr>
        </p:nvSpPr>
        <p:spPr/>
        <p:txBody>
          <a:bodyPr/>
          <a:lstStyle/>
          <a:p>
            <a:r>
              <a:rPr lang="es-MX" dirty="0">
                <a:solidFill>
                  <a:schemeClr val="accent5">
                    <a:lumMod val="75000"/>
                  </a:schemeClr>
                </a:solidFill>
                <a:latin typeface="+mj-lt"/>
              </a:rPr>
              <a:t> Plan de Política Criminal </a:t>
            </a:r>
            <a:r>
              <a:rPr lang="es-MX" sz="2800" dirty="0">
                <a:solidFill>
                  <a:schemeClr val="accent5">
                    <a:lumMod val="75000"/>
                  </a:schemeClr>
                </a:solidFill>
                <a:latin typeface="+mj-lt"/>
              </a:rPr>
              <a:t>(art.28)</a:t>
            </a:r>
          </a:p>
        </p:txBody>
      </p:sp>
      <p:sp>
        <p:nvSpPr>
          <p:cNvPr id="3" name="Marcador de contenido 2">
            <a:extLst>
              <a:ext uri="{FF2B5EF4-FFF2-40B4-BE49-F238E27FC236}">
                <a16:creationId xmlns:a16="http://schemas.microsoft.com/office/drawing/2014/main" id="{CE36D32A-FCA1-7E4A-B3AB-D648A4BE3238}"/>
              </a:ext>
            </a:extLst>
          </p:cNvPr>
          <p:cNvSpPr>
            <a:spLocks noGrp="1"/>
          </p:cNvSpPr>
          <p:nvPr>
            <p:ph idx="1"/>
          </p:nvPr>
        </p:nvSpPr>
        <p:spPr/>
        <p:txBody>
          <a:bodyPr/>
          <a:lstStyle/>
          <a:p>
            <a:pPr lvl="1">
              <a:buFont typeface="Wingdings" pitchFamily="2" charset="2"/>
              <a:buChar char="v"/>
            </a:pPr>
            <a:r>
              <a:rPr lang="es-MX" dirty="0">
                <a:solidFill>
                  <a:schemeClr val="accent5">
                    <a:lumMod val="75000"/>
                  </a:schemeClr>
                </a:solidFill>
                <a:latin typeface="+mj-lt"/>
              </a:rPr>
              <a:t>Presentarlo cada año al Congreso el primer día del segundo periodo de sesiones</a:t>
            </a:r>
          </a:p>
          <a:p>
            <a:pPr lvl="1">
              <a:buFont typeface="Wingdings" pitchFamily="2" charset="2"/>
              <a:buChar char="v"/>
            </a:pPr>
            <a:endParaRPr lang="es-MX" dirty="0">
              <a:solidFill>
                <a:schemeClr val="accent5">
                  <a:lumMod val="75000"/>
                </a:schemeClr>
              </a:solidFill>
              <a:latin typeface="+mj-lt"/>
            </a:endParaRPr>
          </a:p>
          <a:p>
            <a:pPr lvl="1">
              <a:buFont typeface="Wingdings" pitchFamily="2" charset="2"/>
              <a:buChar char="v"/>
            </a:pPr>
            <a:r>
              <a:rPr lang="es-MX" dirty="0">
                <a:solidFill>
                  <a:schemeClr val="accent5">
                    <a:lumMod val="75000"/>
                  </a:schemeClr>
                </a:solidFill>
                <a:latin typeface="+mj-lt"/>
              </a:rPr>
              <a:t>PPC presentarse al Congreso</a:t>
            </a:r>
          </a:p>
          <a:p>
            <a:pPr marL="533400" lvl="1" indent="0">
              <a:buNone/>
            </a:pPr>
            <a:r>
              <a:rPr lang="es-MX" dirty="0">
                <a:solidFill>
                  <a:schemeClr val="accent5">
                    <a:lumMod val="75000"/>
                  </a:schemeClr>
                </a:solidFill>
                <a:latin typeface="+mj-lt"/>
              </a:rPr>
              <a:t> </a:t>
            </a:r>
          </a:p>
          <a:p>
            <a:pPr lvl="1">
              <a:buFont typeface="Wingdings" pitchFamily="2" charset="2"/>
              <a:buChar char="v"/>
            </a:pPr>
            <a:r>
              <a:rPr lang="es-MX" dirty="0">
                <a:solidFill>
                  <a:schemeClr val="accent5">
                    <a:lumMod val="75000"/>
                  </a:schemeClr>
                </a:solidFill>
                <a:latin typeface="+mj-lt"/>
              </a:rPr>
              <a:t>Diagnóstico de criminalidad y calidad del trabajo del MP</a:t>
            </a:r>
          </a:p>
          <a:p>
            <a:pPr marL="533400" lvl="1" indent="0">
              <a:buNone/>
            </a:pPr>
            <a:endParaRPr lang="es-MX" dirty="0">
              <a:solidFill>
                <a:schemeClr val="accent5">
                  <a:lumMod val="75000"/>
                </a:schemeClr>
              </a:solidFill>
              <a:latin typeface="+mj-lt"/>
            </a:endParaRPr>
          </a:p>
          <a:p>
            <a:pPr lvl="1">
              <a:buFont typeface="Wingdings" pitchFamily="2" charset="2"/>
              <a:buChar char="v"/>
            </a:pPr>
            <a:r>
              <a:rPr lang="es-MX" dirty="0">
                <a:solidFill>
                  <a:schemeClr val="accent5">
                    <a:lumMod val="75000"/>
                  </a:schemeClr>
                </a:solidFill>
                <a:latin typeface="+mj-lt"/>
              </a:rPr>
              <a:t>Criterios para atender de manera prioritaria los delitos y metas para el desempeño para el siguiente año </a:t>
            </a:r>
          </a:p>
        </p:txBody>
      </p:sp>
    </p:spTree>
    <p:extLst>
      <p:ext uri="{BB962C8B-B14F-4D97-AF65-F5344CB8AC3E}">
        <p14:creationId xmlns:p14="http://schemas.microsoft.com/office/powerpoint/2010/main" val="3193938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155981-50D8-9E4D-B223-F83DC067F71D}"/>
              </a:ext>
            </a:extLst>
          </p:cNvPr>
          <p:cNvSpPr>
            <a:spLocks noGrp="1"/>
          </p:cNvSpPr>
          <p:nvPr>
            <p:ph type="title"/>
          </p:nvPr>
        </p:nvSpPr>
        <p:spPr/>
        <p:txBody>
          <a:bodyPr/>
          <a:lstStyle/>
          <a:p>
            <a:r>
              <a:rPr lang="es-MX" dirty="0">
                <a:solidFill>
                  <a:schemeClr val="accent5">
                    <a:lumMod val="75000"/>
                  </a:schemeClr>
                </a:solidFill>
              </a:rPr>
              <a:t> </a:t>
            </a:r>
            <a:r>
              <a:rPr lang="es-MX" dirty="0">
                <a:solidFill>
                  <a:schemeClr val="accent5">
                    <a:lumMod val="75000"/>
                  </a:schemeClr>
                </a:solidFill>
                <a:latin typeface="+mj-lt"/>
              </a:rPr>
              <a:t>Plan de Política Criminal </a:t>
            </a:r>
          </a:p>
        </p:txBody>
      </p:sp>
      <p:sp>
        <p:nvSpPr>
          <p:cNvPr id="3" name="Marcador de contenido 2">
            <a:extLst>
              <a:ext uri="{FF2B5EF4-FFF2-40B4-BE49-F238E27FC236}">
                <a16:creationId xmlns:a16="http://schemas.microsoft.com/office/drawing/2014/main" id="{1D08C6F3-CEEA-4343-90EA-1239DFD3301D}"/>
              </a:ext>
            </a:extLst>
          </p:cNvPr>
          <p:cNvSpPr>
            <a:spLocks noGrp="1"/>
          </p:cNvSpPr>
          <p:nvPr>
            <p:ph idx="1"/>
          </p:nvPr>
        </p:nvSpPr>
        <p:spPr/>
        <p:txBody>
          <a:bodyPr/>
          <a:lstStyle/>
          <a:p>
            <a:pPr marL="508000" lvl="1" indent="0">
              <a:buNone/>
            </a:pPr>
            <a:r>
              <a:rPr lang="es-MX" sz="2800" dirty="0">
                <a:solidFill>
                  <a:schemeClr val="accent5">
                    <a:lumMod val="75000"/>
                  </a:schemeClr>
                </a:solidFill>
                <a:latin typeface="+mj-lt"/>
              </a:rPr>
              <a:t>Fiscalías especializadas y las unidades de atención temprana </a:t>
            </a:r>
          </a:p>
          <a:p>
            <a:endParaRPr lang="es-MX" dirty="0">
              <a:solidFill>
                <a:schemeClr val="accent5">
                  <a:lumMod val="75000"/>
                </a:schemeClr>
              </a:solidFill>
              <a:latin typeface="+mj-lt"/>
            </a:endParaRPr>
          </a:p>
          <a:p>
            <a:pPr lvl="1">
              <a:buFont typeface="Wingdings" pitchFamily="2" charset="2"/>
              <a:buChar char="v"/>
            </a:pPr>
            <a:r>
              <a:rPr lang="es-MX" dirty="0">
                <a:solidFill>
                  <a:schemeClr val="accent5">
                    <a:lumMod val="75000"/>
                  </a:schemeClr>
                </a:solidFill>
                <a:latin typeface="+mj-lt"/>
              </a:rPr>
              <a:t>Investigación de </a:t>
            </a:r>
            <a:r>
              <a:rPr lang="es-MX" b="1" dirty="0">
                <a:solidFill>
                  <a:schemeClr val="accent5">
                    <a:lumMod val="75000"/>
                  </a:schemeClr>
                </a:solidFill>
                <a:latin typeface="+mj-lt"/>
              </a:rPr>
              <a:t>delitos complejos (Art. 23 LOFGJCDMX</a:t>
            </a:r>
            <a:r>
              <a:rPr lang="es-MX" dirty="0">
                <a:solidFill>
                  <a:schemeClr val="accent5">
                    <a:lumMod val="75000"/>
                  </a:schemeClr>
                </a:solidFill>
                <a:latin typeface="+mj-lt"/>
              </a:rPr>
              <a:t>)</a:t>
            </a:r>
            <a:endParaRPr lang="es-MX" b="1" dirty="0">
              <a:solidFill>
                <a:schemeClr val="accent5">
                  <a:lumMod val="75000"/>
                </a:schemeClr>
              </a:solidFill>
              <a:latin typeface="+mj-lt"/>
            </a:endParaRPr>
          </a:p>
          <a:p>
            <a:pPr lvl="1">
              <a:buFont typeface="Wingdings" pitchFamily="2" charset="2"/>
              <a:buChar char="v"/>
            </a:pPr>
            <a:r>
              <a:rPr lang="es-MX" dirty="0">
                <a:solidFill>
                  <a:schemeClr val="accent5">
                    <a:lumMod val="75000"/>
                  </a:schemeClr>
                </a:solidFill>
                <a:latin typeface="+mj-lt"/>
              </a:rPr>
              <a:t>Personal multidisciplinario capacitado para cumplir su objetivo. </a:t>
            </a:r>
          </a:p>
          <a:p>
            <a:pPr lvl="1">
              <a:buFont typeface="Wingdings" pitchFamily="2" charset="2"/>
              <a:buChar char="v"/>
            </a:pPr>
            <a:r>
              <a:rPr lang="es-MX" dirty="0">
                <a:solidFill>
                  <a:schemeClr val="accent5">
                    <a:lumMod val="75000"/>
                  </a:schemeClr>
                </a:solidFill>
                <a:latin typeface="+mj-lt"/>
              </a:rPr>
              <a:t>Titulares designados por mayoría calificada del Congreso</a:t>
            </a:r>
          </a:p>
          <a:p>
            <a:pPr lvl="1"/>
            <a:endParaRPr lang="es-MX" dirty="0"/>
          </a:p>
        </p:txBody>
      </p:sp>
    </p:spTree>
    <p:extLst>
      <p:ext uri="{BB962C8B-B14F-4D97-AF65-F5344CB8AC3E}">
        <p14:creationId xmlns:p14="http://schemas.microsoft.com/office/powerpoint/2010/main" val="377327295"/>
      </p:ext>
    </p:extLst>
  </p:cSld>
  <p:clrMapOvr>
    <a:masterClrMapping/>
  </p:clrMapOvr>
</p:sld>
</file>

<file path=ppt/theme/theme1.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3205</TotalTime>
  <Words>2683</Words>
  <Application>Microsoft Macintosh PowerPoint</Application>
  <PresentationFormat>Presentación en pantalla (4:3)</PresentationFormat>
  <Paragraphs>278</Paragraphs>
  <Slides>44</Slides>
  <Notes>18</Notes>
  <HiddenSlides>0</HiddenSlides>
  <MMClips>9</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44</vt:i4>
      </vt:variant>
    </vt:vector>
  </HeadingPairs>
  <TitlesOfParts>
    <vt:vector size="49" baseType="lpstr">
      <vt:lpstr>Arial</vt:lpstr>
      <vt:lpstr>Calibri</vt:lpstr>
      <vt:lpstr>Times</vt:lpstr>
      <vt:lpstr>Wingdings</vt:lpstr>
      <vt:lpstr>Tema de Office</vt:lpstr>
      <vt:lpstr>Presentación de PowerPoint</vt:lpstr>
      <vt:lpstr>Presentación de PowerPoint</vt:lpstr>
      <vt:lpstr>Presentación de PowerPoint</vt:lpstr>
      <vt:lpstr>Presentación de PowerPoint</vt:lpstr>
      <vt:lpstr>La FGJCDMX</vt:lpstr>
      <vt:lpstr>Presentación de PowerPoint</vt:lpstr>
      <vt:lpstr>Presentación de PowerPoint</vt:lpstr>
      <vt:lpstr> Plan de Política Criminal (art.28)</vt:lpstr>
      <vt:lpstr> Plan de Política Criminal </vt:lpstr>
      <vt:lpstr>Ley de Transición (14 de febrero del 2019)</vt:lpstr>
      <vt:lpstr> Fines institucionales </vt:lpstr>
      <vt:lpstr>Fines institucionales</vt:lpstr>
      <vt:lpstr> Comisión Técnica de Transición </vt:lpstr>
      <vt:lpstr>  Recursos financieros </vt:lpstr>
      <vt:lpstr>Recursos financieros</vt:lpstr>
      <vt:lpstr>Presentación de PowerPoint</vt:lpstr>
      <vt:lpstr>¿Qué es la perspectiva    de género?</vt:lpstr>
      <vt:lpstr>       ¿Qué es la perspectiva de género?</vt:lpstr>
      <vt:lpstr>Perspectiva de género y Derecho Penal</vt:lpstr>
      <vt:lpstr>Perspectiva de género y Derecho Penal</vt:lpstr>
      <vt:lpstr>Presentación de PowerPoint</vt:lpstr>
      <vt:lpstr>Se debe propiciar la convivencia con los principios garantistas y democráticos</vt:lpstr>
      <vt:lpstr>Presentación de PowerPoint</vt:lpstr>
      <vt:lpstr>Taller: ¿La perspectiva de género sólo se relaciona con mujeres, adolescentes y niñas? (ejercicio 2: Hagamos equipos de 3 a 4 participantes y respondamos las siguientes preguntas.  Cada equipo trabajará de 8 a 10 minutos y nombrará a su representante que dará lectura  de sus conclusiones)</vt:lpstr>
      <vt:lpstr>Perspectiva  de género en las leyes mexicanas</vt:lpstr>
      <vt:lpstr>Perspectiva de género en las leyes mexicanas</vt:lpstr>
      <vt:lpstr>Código Nacional de Procedimientos Penales</vt:lpstr>
      <vt:lpstr>En qué impacta  la perspectiva  de género</vt:lpstr>
      <vt:lpstr>¿Qué no es perspectiva de género?</vt:lpstr>
      <vt:lpstr>Presentación de PowerPoint</vt:lpstr>
      <vt:lpstr>Prevención del delito </vt:lpstr>
      <vt:lpstr>Presentación de PowerPoint</vt:lpstr>
      <vt:lpstr>Presentación de PowerPoint</vt:lpstr>
      <vt:lpstr>Presentación de PowerPoint</vt:lpstr>
      <vt:lpstr>La discriminación está prohibida   </vt:lpstr>
      <vt:lpstr>Presentación de PowerPoint</vt:lpstr>
      <vt:lpstr>Presentación de PowerPoint</vt:lpstr>
      <vt:lpstr>Presentación de PowerPoint</vt:lpstr>
      <vt:lpstr>Código Penal para la Ciudad de México  </vt:lpstr>
      <vt:lpstr>  Ley General de Víctimas  Ley de Víctimas para la Ciudad de México  </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Ochoa Alba Jesús Adrián</dc:creator>
  <cp:lastModifiedBy>Microsoft Office User</cp:lastModifiedBy>
  <cp:revision>198</cp:revision>
  <cp:lastPrinted>2021-12-10T23:01:59Z</cp:lastPrinted>
  <dcterms:modified xsi:type="dcterms:W3CDTF">2023-06-23T06:33:37Z</dcterms:modified>
</cp:coreProperties>
</file>