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595" r:id="rId2"/>
    <p:sldId id="256" r:id="rId3"/>
    <p:sldId id="257" r:id="rId4"/>
    <p:sldId id="263" r:id="rId5"/>
    <p:sldId id="588" r:id="rId6"/>
    <p:sldId id="258" r:id="rId7"/>
    <p:sldId id="262" r:id="rId8"/>
    <p:sldId id="264" r:id="rId9"/>
    <p:sldId id="261" r:id="rId10"/>
    <p:sldId id="598" r:id="rId11"/>
    <p:sldId id="599" r:id="rId12"/>
    <p:sldId id="586" r:id="rId13"/>
    <p:sldId id="559" r:id="rId14"/>
    <p:sldId id="301" r:id="rId15"/>
    <p:sldId id="307" r:id="rId16"/>
    <p:sldId id="309" r:id="rId17"/>
    <p:sldId id="259" r:id="rId18"/>
    <p:sldId id="611" r:id="rId19"/>
    <p:sldId id="612" r:id="rId20"/>
    <p:sldId id="260" r:id="rId21"/>
    <p:sldId id="604" r:id="rId22"/>
    <p:sldId id="592" r:id="rId23"/>
    <p:sldId id="303" r:id="rId24"/>
    <p:sldId id="311" r:id="rId25"/>
    <p:sldId id="587" r:id="rId26"/>
    <p:sldId id="583" r:id="rId27"/>
    <p:sldId id="582" r:id="rId28"/>
    <p:sldId id="584" r:id="rId29"/>
    <p:sldId id="585" r:id="rId30"/>
    <p:sldId id="581" r:id="rId31"/>
    <p:sldId id="315" r:id="rId32"/>
    <p:sldId id="589" r:id="rId33"/>
    <p:sldId id="565" r:id="rId34"/>
    <p:sldId id="509" r:id="rId35"/>
    <p:sldId id="510" r:id="rId36"/>
    <p:sldId id="292" r:id="rId37"/>
    <p:sldId id="502" r:id="rId38"/>
    <p:sldId id="497" r:id="rId39"/>
    <p:sldId id="603" r:id="rId40"/>
    <p:sldId id="600" r:id="rId41"/>
    <p:sldId id="505" r:id="rId42"/>
    <p:sldId id="591" r:id="rId43"/>
    <p:sldId id="590" r:id="rId44"/>
    <p:sldId id="605" r:id="rId45"/>
    <p:sldId id="593" r:id="rId46"/>
    <p:sldId id="596" r:id="rId47"/>
    <p:sldId id="597" r:id="rId48"/>
    <p:sldId id="601" r:id="rId49"/>
    <p:sldId id="602" r:id="rId50"/>
    <p:sldId id="607" r:id="rId51"/>
    <p:sldId id="608" r:id="rId52"/>
    <p:sldId id="609" r:id="rId53"/>
    <p:sldId id="610" r:id="rId54"/>
    <p:sldId id="594" r:id="rId55"/>
    <p:sldId id="606"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3"/>
    <p:restoredTop sz="95581"/>
  </p:normalViewPr>
  <p:slideViewPr>
    <p:cSldViewPr snapToGrid="0" snapToObjects="1">
      <p:cViewPr varScale="1">
        <p:scale>
          <a:sx n="116" d="100"/>
          <a:sy n="116" d="100"/>
        </p:scale>
        <p:origin x="208" y="208"/>
      </p:cViewPr>
      <p:guideLst/>
    </p:cSldViewPr>
  </p:slideViewPr>
  <p:outlineViewPr>
    <p:cViewPr>
      <p:scale>
        <a:sx n="33" d="100"/>
        <a:sy n="33" d="100"/>
      </p:scale>
      <p:origin x="0" y="-67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8134A-F45A-49AD-8BBA-4B2DAC50127B}" type="doc">
      <dgm:prSet loTypeId="urn:microsoft.com/office/officeart/2005/8/layout/hList6" loCatId="list" qsTypeId="urn:microsoft.com/office/officeart/2005/8/quickstyle/simple1" qsCatId="simple" csTypeId="urn:microsoft.com/office/officeart/2005/8/colors/accent4_1" csCatId="accent4" phldr="1"/>
      <dgm:spPr/>
      <dgm:t>
        <a:bodyPr/>
        <a:lstStyle/>
        <a:p>
          <a:endParaRPr lang="es-ES"/>
        </a:p>
      </dgm:t>
    </dgm:pt>
    <dgm:pt modelId="{052D3D3D-9018-4FD0-B33C-B9AD70369A34}">
      <dgm:prSet phldrT="[Texto]" custT="1"/>
      <dgm:spPr/>
      <dgm:t>
        <a:bodyPr/>
        <a:lstStyle/>
        <a:p>
          <a:pPr algn="l"/>
          <a:r>
            <a:rPr lang="es-ES" sz="2400" b="1" dirty="0">
              <a:solidFill>
                <a:srgbClr val="800080"/>
              </a:solidFill>
            </a:rPr>
            <a:t>Respetar</a:t>
          </a:r>
        </a:p>
      </dgm:t>
    </dgm:pt>
    <dgm:pt modelId="{17541ED8-D1D0-4C85-97F4-039B2AC7C0B8}" type="parTrans" cxnId="{21336A50-F46B-45EF-92B7-6AE08911EAA6}">
      <dgm:prSet/>
      <dgm:spPr/>
      <dgm:t>
        <a:bodyPr/>
        <a:lstStyle/>
        <a:p>
          <a:endParaRPr lang="es-ES"/>
        </a:p>
      </dgm:t>
    </dgm:pt>
    <dgm:pt modelId="{2B1A1641-8CD8-49A4-9D22-09C5B4DAC03F}" type="sibTrans" cxnId="{21336A50-F46B-45EF-92B7-6AE08911EAA6}">
      <dgm:prSet/>
      <dgm:spPr/>
      <dgm:t>
        <a:bodyPr/>
        <a:lstStyle/>
        <a:p>
          <a:endParaRPr lang="es-ES"/>
        </a:p>
      </dgm:t>
    </dgm:pt>
    <dgm:pt modelId="{580270D5-6B81-423E-A2AE-D61FE9F3E5E9}">
      <dgm:prSet phldrT="[Texto]" custT="1"/>
      <dgm:spPr/>
      <dgm:t>
        <a:bodyPr/>
        <a:lstStyle/>
        <a:p>
          <a:pPr algn="l"/>
          <a:r>
            <a:rPr lang="es-ES" sz="1600" b="1" u="sng" dirty="0">
              <a:solidFill>
                <a:schemeClr val="tx1"/>
              </a:solidFill>
            </a:rPr>
            <a:t>Abstenerse de </a:t>
          </a:r>
          <a:r>
            <a:rPr lang="es-ES" sz="1600" dirty="0"/>
            <a:t>elaborar leyes, políticas, normas, programas, procedimientos administrativos y estructuras institucionales que directa o indirectamente priven a la mujer del goce de sus derechos.</a:t>
          </a:r>
        </a:p>
      </dgm:t>
    </dgm:pt>
    <dgm:pt modelId="{5B5CF923-9CBB-4026-AD52-D1426F6E5539}" type="parTrans" cxnId="{413CBF2E-19C1-4E78-8676-5A554802A202}">
      <dgm:prSet/>
      <dgm:spPr/>
      <dgm:t>
        <a:bodyPr/>
        <a:lstStyle/>
        <a:p>
          <a:endParaRPr lang="es-ES"/>
        </a:p>
      </dgm:t>
    </dgm:pt>
    <dgm:pt modelId="{780C328E-9CAF-493E-8E65-BFECF7507C19}" type="sibTrans" cxnId="{413CBF2E-19C1-4E78-8676-5A554802A202}">
      <dgm:prSet/>
      <dgm:spPr/>
      <dgm:t>
        <a:bodyPr/>
        <a:lstStyle/>
        <a:p>
          <a:endParaRPr lang="es-ES"/>
        </a:p>
      </dgm:t>
    </dgm:pt>
    <dgm:pt modelId="{7D1C1844-2818-4CD6-87FD-6317B7EBDDE1}">
      <dgm:prSet phldrT="[Texto]" custT="1"/>
      <dgm:spPr/>
      <dgm:t>
        <a:bodyPr/>
        <a:lstStyle/>
        <a:p>
          <a:pPr algn="l"/>
          <a:r>
            <a:rPr lang="es-ES" sz="2400" b="1" dirty="0">
              <a:solidFill>
                <a:srgbClr val="800080"/>
              </a:solidFill>
            </a:rPr>
            <a:t>Proteger</a:t>
          </a:r>
        </a:p>
      </dgm:t>
    </dgm:pt>
    <dgm:pt modelId="{42F21CF5-43A3-42F5-9735-C1598F4029B7}" type="parTrans" cxnId="{E75B1A78-6CC4-46DF-9E1E-FFC21E4E7038}">
      <dgm:prSet/>
      <dgm:spPr/>
      <dgm:t>
        <a:bodyPr/>
        <a:lstStyle/>
        <a:p>
          <a:endParaRPr lang="es-ES"/>
        </a:p>
      </dgm:t>
    </dgm:pt>
    <dgm:pt modelId="{65984194-AA32-4F14-B020-D48C06A1E907}" type="sibTrans" cxnId="{E75B1A78-6CC4-46DF-9E1E-FFC21E4E7038}">
      <dgm:prSet/>
      <dgm:spPr/>
      <dgm:t>
        <a:bodyPr/>
        <a:lstStyle/>
        <a:p>
          <a:endParaRPr lang="es-ES"/>
        </a:p>
      </dgm:t>
    </dgm:pt>
    <dgm:pt modelId="{BCA43EB8-2F99-4103-A03D-8055A6E96BB6}">
      <dgm:prSet phldrT="[Texto]" custT="1"/>
      <dgm:spPr/>
      <dgm:t>
        <a:bodyPr/>
        <a:lstStyle/>
        <a:p>
          <a:pPr algn="l"/>
          <a:r>
            <a:rPr lang="es-ES" sz="1600" dirty="0"/>
            <a:t> </a:t>
          </a:r>
          <a:r>
            <a:rPr lang="es-ES" sz="1600" b="1" u="sng" dirty="0"/>
            <a:t>Adoptar medidas </a:t>
          </a:r>
          <a:r>
            <a:rPr lang="es-ES" sz="1600" dirty="0"/>
            <a:t>orientadas a eliminar las </a:t>
          </a:r>
          <a:r>
            <a:rPr lang="es-ES" sz="1600" b="1" dirty="0"/>
            <a:t>prácticas consuetudinarias y de cualquier otra índole </a:t>
          </a:r>
          <a:r>
            <a:rPr lang="es-ES" sz="1600" dirty="0"/>
            <a:t>que alimenten los prejuicios y perpetúen la noción de inferioridad o superioridad de cualquiera de los sexos y roles estereotipados de los hombres y las mujeres.</a:t>
          </a:r>
        </a:p>
      </dgm:t>
    </dgm:pt>
    <dgm:pt modelId="{59780934-8CA3-4A47-A57B-61498D26FF46}" type="parTrans" cxnId="{E455490C-8B78-4DE1-BBB5-3A599289D7F0}">
      <dgm:prSet/>
      <dgm:spPr/>
      <dgm:t>
        <a:bodyPr/>
        <a:lstStyle/>
        <a:p>
          <a:endParaRPr lang="es-ES"/>
        </a:p>
      </dgm:t>
    </dgm:pt>
    <dgm:pt modelId="{C8EAE58C-31A6-4EBD-8B74-38D51C28E92D}" type="sibTrans" cxnId="{E455490C-8B78-4DE1-BBB5-3A599289D7F0}">
      <dgm:prSet/>
      <dgm:spPr/>
      <dgm:t>
        <a:bodyPr/>
        <a:lstStyle/>
        <a:p>
          <a:endParaRPr lang="es-ES"/>
        </a:p>
      </dgm:t>
    </dgm:pt>
    <dgm:pt modelId="{0830012F-51C9-4854-B5C7-DD9441289F7A}">
      <dgm:prSet phldrT="[Texto]" custT="1"/>
      <dgm:spPr/>
      <dgm:t>
        <a:bodyPr/>
        <a:lstStyle/>
        <a:p>
          <a:r>
            <a:rPr lang="es-ES" sz="2400" b="1" dirty="0">
              <a:solidFill>
                <a:srgbClr val="800080"/>
              </a:solidFill>
            </a:rPr>
            <a:t>Hacer cumplir</a:t>
          </a:r>
        </a:p>
      </dgm:t>
    </dgm:pt>
    <dgm:pt modelId="{5491DB90-D5E8-4FEC-93E5-99627CC4D261}" type="parTrans" cxnId="{B4F354D4-62A0-41CE-97B6-A4D044BC52C3}">
      <dgm:prSet/>
      <dgm:spPr/>
      <dgm:t>
        <a:bodyPr/>
        <a:lstStyle/>
        <a:p>
          <a:endParaRPr lang="es-ES"/>
        </a:p>
      </dgm:t>
    </dgm:pt>
    <dgm:pt modelId="{6FD49A61-3884-487B-8C9E-91049078D33E}" type="sibTrans" cxnId="{B4F354D4-62A0-41CE-97B6-A4D044BC52C3}">
      <dgm:prSet/>
      <dgm:spPr/>
      <dgm:t>
        <a:bodyPr/>
        <a:lstStyle/>
        <a:p>
          <a:endParaRPr lang="es-ES"/>
        </a:p>
      </dgm:t>
    </dgm:pt>
    <dgm:pt modelId="{F9CBC477-1C97-4473-A9C3-4BE7116D96D6}">
      <dgm:prSet phldrT="[Texto]" custT="1"/>
      <dgm:spPr/>
      <dgm:t>
        <a:bodyPr/>
        <a:lstStyle/>
        <a:p>
          <a:r>
            <a:rPr lang="es-ES" sz="1600" dirty="0"/>
            <a:t> </a:t>
          </a:r>
          <a:r>
            <a:rPr lang="es-ES" sz="1600" b="1" u="sng" dirty="0"/>
            <a:t>Adoptar medidas </a:t>
          </a:r>
          <a:r>
            <a:rPr lang="es-ES" sz="1600" dirty="0"/>
            <a:t>para asegurar que la mujer y el hombre gocen </a:t>
          </a:r>
          <a:r>
            <a:rPr lang="es-ES" sz="1600" i="1" dirty="0"/>
            <a:t>de jure</a:t>
          </a:r>
          <a:r>
            <a:rPr lang="es-ES" sz="1600" i="0" dirty="0"/>
            <a:t> y de </a:t>
          </a:r>
          <a:r>
            <a:rPr lang="es-ES" sz="1600" i="1" dirty="0"/>
            <a:t>facto</a:t>
          </a:r>
          <a:r>
            <a:rPr lang="es-ES" sz="1600" i="0" dirty="0"/>
            <a:t> de los mismos derechos. Inclusive, si procede, la </a:t>
          </a:r>
          <a:r>
            <a:rPr lang="es-ES" sz="1600" b="1" i="0" dirty="0"/>
            <a:t>adopción de medidas especiales de carácter temporal</a:t>
          </a:r>
          <a:r>
            <a:rPr lang="es-ES" sz="1000" i="0" dirty="0"/>
            <a:t>.</a:t>
          </a:r>
          <a:endParaRPr lang="es-ES" sz="1000" dirty="0"/>
        </a:p>
      </dgm:t>
    </dgm:pt>
    <dgm:pt modelId="{386842F0-CC08-436F-AD9A-060449615B55}" type="parTrans" cxnId="{8DD3DB99-ADF2-444D-97FB-439551351E22}">
      <dgm:prSet/>
      <dgm:spPr/>
      <dgm:t>
        <a:bodyPr/>
        <a:lstStyle/>
        <a:p>
          <a:endParaRPr lang="es-ES"/>
        </a:p>
      </dgm:t>
    </dgm:pt>
    <dgm:pt modelId="{2C2BB5FB-60F0-420D-8C52-99CB866A1691}" type="sibTrans" cxnId="{8DD3DB99-ADF2-444D-97FB-439551351E22}">
      <dgm:prSet/>
      <dgm:spPr/>
      <dgm:t>
        <a:bodyPr/>
        <a:lstStyle/>
        <a:p>
          <a:endParaRPr lang="es-ES"/>
        </a:p>
      </dgm:t>
    </dgm:pt>
    <dgm:pt modelId="{16CA112E-A0F2-401B-A775-EEB39C7BD846}" type="pres">
      <dgm:prSet presAssocID="{38D8134A-F45A-49AD-8BBA-4B2DAC50127B}" presName="Name0" presStyleCnt="0">
        <dgm:presLayoutVars>
          <dgm:dir/>
          <dgm:resizeHandles val="exact"/>
        </dgm:presLayoutVars>
      </dgm:prSet>
      <dgm:spPr/>
    </dgm:pt>
    <dgm:pt modelId="{89A4FC43-426A-46C7-B272-5F2663E1CCB9}" type="pres">
      <dgm:prSet presAssocID="{052D3D3D-9018-4FD0-B33C-B9AD70369A34}" presName="node" presStyleLbl="node1" presStyleIdx="0" presStyleCnt="3">
        <dgm:presLayoutVars>
          <dgm:bulletEnabled val="1"/>
        </dgm:presLayoutVars>
      </dgm:prSet>
      <dgm:spPr/>
    </dgm:pt>
    <dgm:pt modelId="{555BDD60-D343-4121-A141-4F79B9479B48}" type="pres">
      <dgm:prSet presAssocID="{2B1A1641-8CD8-49A4-9D22-09C5B4DAC03F}" presName="sibTrans" presStyleCnt="0"/>
      <dgm:spPr/>
    </dgm:pt>
    <dgm:pt modelId="{57173B8C-05C7-4D9F-BE1E-542CAB7DC39D}" type="pres">
      <dgm:prSet presAssocID="{7D1C1844-2818-4CD6-87FD-6317B7EBDDE1}" presName="node" presStyleLbl="node1" presStyleIdx="1" presStyleCnt="3">
        <dgm:presLayoutVars>
          <dgm:bulletEnabled val="1"/>
        </dgm:presLayoutVars>
      </dgm:prSet>
      <dgm:spPr/>
    </dgm:pt>
    <dgm:pt modelId="{85BA87EE-9B40-4494-B342-9CED0BE0C1F0}" type="pres">
      <dgm:prSet presAssocID="{65984194-AA32-4F14-B020-D48C06A1E907}" presName="sibTrans" presStyleCnt="0"/>
      <dgm:spPr/>
    </dgm:pt>
    <dgm:pt modelId="{F2042765-EC41-4617-B2F1-EC342E6AC116}" type="pres">
      <dgm:prSet presAssocID="{0830012F-51C9-4854-B5C7-DD9441289F7A}" presName="node" presStyleLbl="node1" presStyleIdx="2" presStyleCnt="3">
        <dgm:presLayoutVars>
          <dgm:bulletEnabled val="1"/>
        </dgm:presLayoutVars>
      </dgm:prSet>
      <dgm:spPr/>
    </dgm:pt>
  </dgm:ptLst>
  <dgm:cxnLst>
    <dgm:cxn modelId="{B0E3120B-EF7A-43BE-BFEB-7778C8754B1D}" type="presOf" srcId="{7D1C1844-2818-4CD6-87FD-6317B7EBDDE1}" destId="{57173B8C-05C7-4D9F-BE1E-542CAB7DC39D}" srcOrd="0" destOrd="0" presId="urn:microsoft.com/office/officeart/2005/8/layout/hList6"/>
    <dgm:cxn modelId="{E455490C-8B78-4DE1-BBB5-3A599289D7F0}" srcId="{7D1C1844-2818-4CD6-87FD-6317B7EBDDE1}" destId="{BCA43EB8-2F99-4103-A03D-8055A6E96BB6}" srcOrd="0" destOrd="0" parTransId="{59780934-8CA3-4A47-A57B-61498D26FF46}" sibTransId="{C8EAE58C-31A6-4EBD-8B74-38D51C28E92D}"/>
    <dgm:cxn modelId="{8DB80213-794C-4F3B-9086-87C27155D967}" type="presOf" srcId="{BCA43EB8-2F99-4103-A03D-8055A6E96BB6}" destId="{57173B8C-05C7-4D9F-BE1E-542CAB7DC39D}" srcOrd="0" destOrd="1" presId="urn:microsoft.com/office/officeart/2005/8/layout/hList6"/>
    <dgm:cxn modelId="{413CBF2E-19C1-4E78-8676-5A554802A202}" srcId="{052D3D3D-9018-4FD0-B33C-B9AD70369A34}" destId="{580270D5-6B81-423E-A2AE-D61FE9F3E5E9}" srcOrd="0" destOrd="0" parTransId="{5B5CF923-9CBB-4026-AD52-D1426F6E5539}" sibTransId="{780C328E-9CAF-493E-8E65-BFECF7507C19}"/>
    <dgm:cxn modelId="{39E9A13B-0294-4D4C-95F1-5D18D399AA12}" type="presOf" srcId="{F9CBC477-1C97-4473-A9C3-4BE7116D96D6}" destId="{F2042765-EC41-4617-B2F1-EC342E6AC116}" srcOrd="0" destOrd="1" presId="urn:microsoft.com/office/officeart/2005/8/layout/hList6"/>
    <dgm:cxn modelId="{21336A50-F46B-45EF-92B7-6AE08911EAA6}" srcId="{38D8134A-F45A-49AD-8BBA-4B2DAC50127B}" destId="{052D3D3D-9018-4FD0-B33C-B9AD70369A34}" srcOrd="0" destOrd="0" parTransId="{17541ED8-D1D0-4C85-97F4-039B2AC7C0B8}" sibTransId="{2B1A1641-8CD8-49A4-9D22-09C5B4DAC03F}"/>
    <dgm:cxn modelId="{E5424C6B-B557-4128-8A75-8E2BE1950940}" type="presOf" srcId="{0830012F-51C9-4854-B5C7-DD9441289F7A}" destId="{F2042765-EC41-4617-B2F1-EC342E6AC116}" srcOrd="0" destOrd="0" presId="urn:microsoft.com/office/officeart/2005/8/layout/hList6"/>
    <dgm:cxn modelId="{5C77C96D-55B3-4C30-9A98-7A7DADE11171}" type="presOf" srcId="{580270D5-6B81-423E-A2AE-D61FE9F3E5E9}" destId="{89A4FC43-426A-46C7-B272-5F2663E1CCB9}" srcOrd="0" destOrd="1" presId="urn:microsoft.com/office/officeart/2005/8/layout/hList6"/>
    <dgm:cxn modelId="{4BE06477-FD00-44CE-987A-7050C7E10B81}" type="presOf" srcId="{38D8134A-F45A-49AD-8BBA-4B2DAC50127B}" destId="{16CA112E-A0F2-401B-A775-EEB39C7BD846}" srcOrd="0" destOrd="0" presId="urn:microsoft.com/office/officeart/2005/8/layout/hList6"/>
    <dgm:cxn modelId="{E75B1A78-6CC4-46DF-9E1E-FFC21E4E7038}" srcId="{38D8134A-F45A-49AD-8BBA-4B2DAC50127B}" destId="{7D1C1844-2818-4CD6-87FD-6317B7EBDDE1}" srcOrd="1" destOrd="0" parTransId="{42F21CF5-43A3-42F5-9735-C1598F4029B7}" sibTransId="{65984194-AA32-4F14-B020-D48C06A1E907}"/>
    <dgm:cxn modelId="{8DD3DB99-ADF2-444D-97FB-439551351E22}" srcId="{0830012F-51C9-4854-B5C7-DD9441289F7A}" destId="{F9CBC477-1C97-4473-A9C3-4BE7116D96D6}" srcOrd="0" destOrd="0" parTransId="{386842F0-CC08-436F-AD9A-060449615B55}" sibTransId="{2C2BB5FB-60F0-420D-8C52-99CB866A1691}"/>
    <dgm:cxn modelId="{1007D3CC-F1C9-4F38-B966-4F7F805D7E5D}" type="presOf" srcId="{052D3D3D-9018-4FD0-B33C-B9AD70369A34}" destId="{89A4FC43-426A-46C7-B272-5F2663E1CCB9}" srcOrd="0" destOrd="0" presId="urn:microsoft.com/office/officeart/2005/8/layout/hList6"/>
    <dgm:cxn modelId="{B4F354D4-62A0-41CE-97B6-A4D044BC52C3}" srcId="{38D8134A-F45A-49AD-8BBA-4B2DAC50127B}" destId="{0830012F-51C9-4854-B5C7-DD9441289F7A}" srcOrd="2" destOrd="0" parTransId="{5491DB90-D5E8-4FEC-93E5-99627CC4D261}" sibTransId="{6FD49A61-3884-487B-8C9E-91049078D33E}"/>
    <dgm:cxn modelId="{49E68B50-5B7E-49EB-B9EC-C77AA949CEBD}" type="presParOf" srcId="{16CA112E-A0F2-401B-A775-EEB39C7BD846}" destId="{89A4FC43-426A-46C7-B272-5F2663E1CCB9}" srcOrd="0" destOrd="0" presId="urn:microsoft.com/office/officeart/2005/8/layout/hList6"/>
    <dgm:cxn modelId="{332CA626-A05C-4F2A-A9B0-B655DD4D8AE3}" type="presParOf" srcId="{16CA112E-A0F2-401B-A775-EEB39C7BD846}" destId="{555BDD60-D343-4121-A141-4F79B9479B48}" srcOrd="1" destOrd="0" presId="urn:microsoft.com/office/officeart/2005/8/layout/hList6"/>
    <dgm:cxn modelId="{6AE4246A-3A46-44B2-B5AE-76BF8725FEEC}" type="presParOf" srcId="{16CA112E-A0F2-401B-A775-EEB39C7BD846}" destId="{57173B8C-05C7-4D9F-BE1E-542CAB7DC39D}" srcOrd="2" destOrd="0" presId="urn:microsoft.com/office/officeart/2005/8/layout/hList6"/>
    <dgm:cxn modelId="{5AB4B3E9-06DA-44B0-8EBD-482E56D1CE4E}" type="presParOf" srcId="{16CA112E-A0F2-401B-A775-EEB39C7BD846}" destId="{85BA87EE-9B40-4494-B342-9CED0BE0C1F0}" srcOrd="3" destOrd="0" presId="urn:microsoft.com/office/officeart/2005/8/layout/hList6"/>
    <dgm:cxn modelId="{987179FD-A57E-4A93-8A54-59651AA703DD}" type="presParOf" srcId="{16CA112E-A0F2-401B-A775-EEB39C7BD846}" destId="{F2042765-EC41-4617-B2F1-EC342E6AC11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4FC43-426A-46C7-B272-5F2663E1CCB9}">
      <dsp:nvSpPr>
        <dsp:cNvPr id="0" name=""/>
        <dsp:cNvSpPr/>
      </dsp:nvSpPr>
      <dsp:spPr>
        <a:xfrm rot="16200000">
          <a:off x="-871268" y="872388"/>
          <a:ext cx="4657048" cy="2912272"/>
        </a:xfrm>
        <a:prstGeom prst="flowChartManualOperation">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s-ES" sz="2400" b="1" kern="1200" dirty="0">
              <a:solidFill>
                <a:srgbClr val="800080"/>
              </a:solidFill>
            </a:rPr>
            <a:t>Respetar</a:t>
          </a:r>
        </a:p>
        <a:p>
          <a:pPr marL="171450" lvl="1" indent="-171450" algn="l" defTabSz="711200">
            <a:lnSpc>
              <a:spcPct val="90000"/>
            </a:lnSpc>
            <a:spcBef>
              <a:spcPct val="0"/>
            </a:spcBef>
            <a:spcAft>
              <a:spcPct val="15000"/>
            </a:spcAft>
            <a:buChar char="•"/>
          </a:pPr>
          <a:r>
            <a:rPr lang="es-ES" sz="1600" b="1" u="sng" kern="1200" dirty="0">
              <a:solidFill>
                <a:schemeClr val="tx1"/>
              </a:solidFill>
            </a:rPr>
            <a:t>Abstenerse de </a:t>
          </a:r>
          <a:r>
            <a:rPr lang="es-ES" sz="1600" kern="1200" dirty="0"/>
            <a:t>elaborar leyes, políticas, normas, programas, procedimientos administrativos y estructuras institucionales que directa o indirectamente priven a la mujer del goce de sus derechos.</a:t>
          </a:r>
        </a:p>
      </dsp:txBody>
      <dsp:txXfrm rot="5400000">
        <a:off x="1120" y="931410"/>
        <a:ext cx="2912272" cy="2794228"/>
      </dsp:txXfrm>
    </dsp:sp>
    <dsp:sp modelId="{57173B8C-05C7-4D9F-BE1E-542CAB7DC39D}">
      <dsp:nvSpPr>
        <dsp:cNvPr id="0" name=""/>
        <dsp:cNvSpPr/>
      </dsp:nvSpPr>
      <dsp:spPr>
        <a:xfrm rot="16200000">
          <a:off x="2259424" y="872388"/>
          <a:ext cx="4657048" cy="2912272"/>
        </a:xfrm>
        <a:prstGeom prst="flowChartManualOperation">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s-ES" sz="2400" b="1" kern="1200" dirty="0">
              <a:solidFill>
                <a:srgbClr val="800080"/>
              </a:solidFill>
            </a:rPr>
            <a:t>Proteger</a:t>
          </a:r>
        </a:p>
        <a:p>
          <a:pPr marL="171450" lvl="1" indent="-171450" algn="l" defTabSz="711200">
            <a:lnSpc>
              <a:spcPct val="90000"/>
            </a:lnSpc>
            <a:spcBef>
              <a:spcPct val="0"/>
            </a:spcBef>
            <a:spcAft>
              <a:spcPct val="15000"/>
            </a:spcAft>
            <a:buChar char="•"/>
          </a:pPr>
          <a:r>
            <a:rPr lang="es-ES" sz="1600" kern="1200" dirty="0"/>
            <a:t> </a:t>
          </a:r>
          <a:r>
            <a:rPr lang="es-ES" sz="1600" b="1" u="sng" kern="1200" dirty="0"/>
            <a:t>Adoptar medidas </a:t>
          </a:r>
          <a:r>
            <a:rPr lang="es-ES" sz="1600" kern="1200" dirty="0"/>
            <a:t>orientadas a eliminar las </a:t>
          </a:r>
          <a:r>
            <a:rPr lang="es-ES" sz="1600" b="1" kern="1200" dirty="0"/>
            <a:t>prácticas consuetudinarias y de cualquier otra índole </a:t>
          </a:r>
          <a:r>
            <a:rPr lang="es-ES" sz="1600" kern="1200" dirty="0"/>
            <a:t>que alimenten los prejuicios y perpetúen la noción de inferioridad o superioridad de cualquiera de los sexos y roles estereotipados de los hombres y las mujeres.</a:t>
          </a:r>
        </a:p>
      </dsp:txBody>
      <dsp:txXfrm rot="5400000">
        <a:off x="3131812" y="931410"/>
        <a:ext cx="2912272" cy="2794228"/>
      </dsp:txXfrm>
    </dsp:sp>
    <dsp:sp modelId="{F2042765-EC41-4617-B2F1-EC342E6AC116}">
      <dsp:nvSpPr>
        <dsp:cNvPr id="0" name=""/>
        <dsp:cNvSpPr/>
      </dsp:nvSpPr>
      <dsp:spPr>
        <a:xfrm rot="16200000">
          <a:off x="5390117" y="872388"/>
          <a:ext cx="4657048" cy="2912272"/>
        </a:xfrm>
        <a:prstGeom prst="flowChartManualOperation">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s-ES" sz="2400" b="1" kern="1200" dirty="0">
              <a:solidFill>
                <a:srgbClr val="800080"/>
              </a:solidFill>
            </a:rPr>
            <a:t>Hacer cumplir</a:t>
          </a:r>
        </a:p>
        <a:p>
          <a:pPr marL="171450" lvl="1" indent="-171450" algn="l" defTabSz="711200">
            <a:lnSpc>
              <a:spcPct val="90000"/>
            </a:lnSpc>
            <a:spcBef>
              <a:spcPct val="0"/>
            </a:spcBef>
            <a:spcAft>
              <a:spcPct val="15000"/>
            </a:spcAft>
            <a:buChar char="•"/>
          </a:pPr>
          <a:r>
            <a:rPr lang="es-ES" sz="1600" kern="1200" dirty="0"/>
            <a:t> </a:t>
          </a:r>
          <a:r>
            <a:rPr lang="es-ES" sz="1600" b="1" u="sng" kern="1200" dirty="0"/>
            <a:t>Adoptar medidas </a:t>
          </a:r>
          <a:r>
            <a:rPr lang="es-ES" sz="1600" kern="1200" dirty="0"/>
            <a:t>para asegurar que la mujer y el hombre gocen </a:t>
          </a:r>
          <a:r>
            <a:rPr lang="es-ES" sz="1600" i="1" kern="1200" dirty="0"/>
            <a:t>de jure</a:t>
          </a:r>
          <a:r>
            <a:rPr lang="es-ES" sz="1600" i="0" kern="1200" dirty="0"/>
            <a:t> y de </a:t>
          </a:r>
          <a:r>
            <a:rPr lang="es-ES" sz="1600" i="1" kern="1200" dirty="0"/>
            <a:t>facto</a:t>
          </a:r>
          <a:r>
            <a:rPr lang="es-ES" sz="1600" i="0" kern="1200" dirty="0"/>
            <a:t> de los mismos derechos. Inclusive, si procede, la </a:t>
          </a:r>
          <a:r>
            <a:rPr lang="es-ES" sz="1600" b="1" i="0" kern="1200" dirty="0"/>
            <a:t>adopción de medidas especiales de carácter temporal</a:t>
          </a:r>
          <a:r>
            <a:rPr lang="es-ES" sz="1000" i="0" kern="1200" dirty="0"/>
            <a:t>.</a:t>
          </a:r>
          <a:endParaRPr lang="es-ES" sz="1000" kern="1200" dirty="0"/>
        </a:p>
      </dsp:txBody>
      <dsp:txXfrm rot="5400000">
        <a:off x="6262505" y="931410"/>
        <a:ext cx="2912272" cy="279422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B794D-6543-5E4A-AE76-605163885FE2}" type="datetimeFigureOut">
              <a:rPr lang="es-MX" smtClean="0"/>
              <a:t>06/06/23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995FC-F184-5644-8727-81B2B3AA1179}" type="slidenum">
              <a:rPr lang="es-MX" smtClean="0"/>
              <a:t>‹Nº›</a:t>
            </a:fld>
            <a:endParaRPr lang="es-MX"/>
          </a:p>
        </p:txBody>
      </p:sp>
    </p:spTree>
    <p:extLst>
      <p:ext uri="{BB962C8B-B14F-4D97-AF65-F5344CB8AC3E}">
        <p14:creationId xmlns:p14="http://schemas.microsoft.com/office/powerpoint/2010/main" val="5724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B0995FC-F184-5644-8727-81B2B3AA1179}" type="slidenum">
              <a:rPr lang="es-MX" smtClean="0"/>
              <a:t>5</a:t>
            </a:fld>
            <a:endParaRPr lang="es-MX"/>
          </a:p>
        </p:txBody>
      </p:sp>
    </p:spTree>
    <p:extLst>
      <p:ext uri="{BB962C8B-B14F-4D97-AF65-F5344CB8AC3E}">
        <p14:creationId xmlns:p14="http://schemas.microsoft.com/office/powerpoint/2010/main" val="78876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16 INICIATIVAS Y PA EN EL CCM ENTRE MARZO DE 2019 Y ABRIL 2021 ESPECIFICAMENTE SOBRE CONSIDERAR, DESARROLLAR, INCORPORAR EL –ENGUAJE INCLUYE</a:t>
            </a:r>
          </a:p>
        </p:txBody>
      </p:sp>
      <p:sp>
        <p:nvSpPr>
          <p:cNvPr id="4" name="Marcador de número de diapositiva 3"/>
          <p:cNvSpPr>
            <a:spLocks noGrp="1"/>
          </p:cNvSpPr>
          <p:nvPr>
            <p:ph type="sldNum" sz="quarter" idx="5"/>
          </p:nvPr>
        </p:nvSpPr>
        <p:spPr/>
        <p:txBody>
          <a:bodyPr/>
          <a:lstStyle/>
          <a:p>
            <a:fld id="{A731BD0C-1509-2C41-A40E-73D6B33A7153}" type="slidenum">
              <a:rPr lang="es-MX" smtClean="0"/>
              <a:t>34</a:t>
            </a:fld>
            <a:endParaRPr lang="es-MX"/>
          </a:p>
        </p:txBody>
      </p:sp>
    </p:spTree>
    <p:extLst>
      <p:ext uri="{BB962C8B-B14F-4D97-AF65-F5344CB8AC3E}">
        <p14:creationId xmlns:p14="http://schemas.microsoft.com/office/powerpoint/2010/main" val="406713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731BD0C-1509-2C41-A40E-73D6B33A7153}" type="slidenum">
              <a:rPr lang="es-MX" smtClean="0"/>
              <a:t>41</a:t>
            </a:fld>
            <a:endParaRPr lang="es-MX"/>
          </a:p>
        </p:txBody>
      </p:sp>
    </p:spTree>
    <p:extLst>
      <p:ext uri="{BB962C8B-B14F-4D97-AF65-F5344CB8AC3E}">
        <p14:creationId xmlns:p14="http://schemas.microsoft.com/office/powerpoint/2010/main" val="317311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B0995FC-F184-5644-8727-81B2B3AA1179}" type="slidenum">
              <a:rPr lang="es-MX" smtClean="0"/>
              <a:t>54</a:t>
            </a:fld>
            <a:endParaRPr lang="es-MX"/>
          </a:p>
        </p:txBody>
      </p:sp>
    </p:spTree>
    <p:extLst>
      <p:ext uri="{BB962C8B-B14F-4D97-AF65-F5344CB8AC3E}">
        <p14:creationId xmlns:p14="http://schemas.microsoft.com/office/powerpoint/2010/main" val="368738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MX"/>
              <a:t>Haz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6/6/23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6/6/23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ndh.org.mx/sites/default/files/documentos/2019-10/INFESP-LGBTI%20.pdf" TargetMode="External"/><Relationship Id="rId2" Type="http://schemas.openxmlformats.org/officeDocument/2006/relationships/hyperlink" Target="https://genero.congresocdmx.gob.mx/index.php/marco-juridico/" TargetMode="Externa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copred.cdmx.gob.mx/storage/app/media/Ley-para-Prevenir-la-Dicriminacion-de-CDMX.pdf" TargetMode="External"/><Relationship Id="rId2" Type="http://schemas.openxmlformats.org/officeDocument/2006/relationships/hyperlink" Target="https://data.consejeria.cdmx.gob.mx/index.php/leyes/constitucion" TargetMode="External"/><Relationship Id="rId1" Type="http://schemas.openxmlformats.org/officeDocument/2006/relationships/slideLayout" Target="../slideLayouts/slideLayout2.xml"/><Relationship Id="rId5" Type="http://schemas.openxmlformats.org/officeDocument/2006/relationships/hyperlink" Target="https://www.copred.cdmx.gob.mx/storage/app/media/uploaded-files/ley-constitucional-de-derechos-humanos-y-sus-garantias-de-la-ciudad-de-mexico.pdf" TargetMode="External"/><Relationship Id="rId4" Type="http://schemas.openxmlformats.org/officeDocument/2006/relationships/hyperlink" Target="https://data.consejeria.cdmx.gob.mx/portal_old/uploads/gacetas/32e179a75b7cba3c48e716c26268ad45.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ngresocdmx.gob.mx/" TargetMode="External"/><Relationship Id="rId2" Type="http://schemas.openxmlformats.org/officeDocument/2006/relationships/hyperlink" Target="https://sidh.cdmx.gob.mx/storage/app/media/Docs/ComSocial/GacetaOficial_BIS_270821_LGBTTI.pdf" TargetMode="External"/><Relationship Id="rId1" Type="http://schemas.openxmlformats.org/officeDocument/2006/relationships/slideLayout" Target="../slideLayouts/slideLayout6.xml"/><Relationship Id="rId5" Type="http://schemas.openxmlformats.org/officeDocument/2006/relationships/hyperlink" Target="https://www.prosoc.cdmx.gob.mx/storage/app/media/uploaded-files/Codigo%20de%20conducta.pdf" TargetMode="External"/><Relationship Id="rId4" Type="http://schemas.openxmlformats.org/officeDocument/2006/relationships/hyperlink" Target="https://pdh.cdmx.gob.mx/program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enero.congresocdmx.gob.mx/wp-content/uploads/2019/12/Gui%CC%81a-para-la-Incorporacio%CC%81n-de-la-perspectiva-de-ge%CC%81nero-en-el-trabajo-legislativo-del-Congreso-de-la-Ciudad-de-Me%CC%81xico-2.pdf" TargetMode="Externa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tNx_3vyiQns" TargetMode="External"/><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utt.ly/9gSfP8g" TargetMode="External"/><Relationship Id="rId1" Type="http://schemas.openxmlformats.org/officeDocument/2006/relationships/slideLayout" Target="../slideLayouts/slideLayout10.xml"/><Relationship Id="rId4" Type="http://schemas.openxmlformats.org/officeDocument/2006/relationships/image" Target="../media/image2.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enero.congresocdmx.gob.mx/wp-content/uploads/2023/03/Agendas-Legislativas-feb-mayo-2023.pdf" TargetMode="Externa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enero.congresocdmx.gob.mx/index.php/intro-base-legislativa/" TargetMode="Externa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rive.google.com/file/d/1Zx22prRzgWh1d2z72k2Ow5suOkOEb6kR/view" TargetMode="Externa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rive.google.com/file/d/1XORvFXhkVtqBuaGDfi1-u90t1HmUjr0K/view?pli=1" TargetMode="Externa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nsulta.congresocdmx.gob.mx/consulta/webroot/img/files/iniciativa/IN-397-38-08-02-2023.pdf" TargetMode="Externa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brary.fes.de/pdf-files/bueros/mexiko/17144.pdf" TargetMode="Externa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hyperlink" Target="https://www.congresocdmx.gob.m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orum.generationequality.org/sites/default/files/2021-06/UNW%20-%20GAP%20Report%20-%20ES.pdf" TargetMode="Externa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mailto:celig.cdmx@gmail.com"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9mH4I5HUK14" TargetMode="Externa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55C2CCE-C9C8-BE40-95D9-A76CE4FEB557}"/>
              </a:ext>
            </a:extLst>
          </p:cNvPr>
          <p:cNvSpPr>
            <a:spLocks noGrp="1"/>
          </p:cNvSpPr>
          <p:nvPr>
            <p:ph type="title"/>
          </p:nvPr>
        </p:nvSpPr>
        <p:spPr>
          <a:xfrm>
            <a:off x="437850" y="1948543"/>
            <a:ext cx="8596668" cy="2001962"/>
          </a:xfrm>
        </p:spPr>
        <p:txBody>
          <a:bodyPr>
            <a:normAutofit/>
          </a:bodyPr>
          <a:lstStyle/>
          <a:p>
            <a:pPr algn="ctr"/>
            <a:r>
              <a:rPr lang="es-MX" sz="6000" dirty="0"/>
              <a:t>Diseño legislativo con perspectiva de género</a:t>
            </a:r>
          </a:p>
        </p:txBody>
      </p:sp>
      <p:sp>
        <p:nvSpPr>
          <p:cNvPr id="5" name="Marcador de texto 4">
            <a:extLst>
              <a:ext uri="{FF2B5EF4-FFF2-40B4-BE49-F238E27FC236}">
                <a16:creationId xmlns:a16="http://schemas.microsoft.com/office/drawing/2014/main" id="{72CEDEB0-1DCA-404D-8E35-FE10CA1670BE}"/>
              </a:ext>
            </a:extLst>
          </p:cNvPr>
          <p:cNvSpPr>
            <a:spLocks noGrp="1"/>
          </p:cNvSpPr>
          <p:nvPr>
            <p:ph type="body" idx="1"/>
          </p:nvPr>
        </p:nvSpPr>
        <p:spPr>
          <a:xfrm>
            <a:off x="7010087" y="5180591"/>
            <a:ext cx="4527832" cy="860400"/>
          </a:xfrm>
        </p:spPr>
        <p:txBody>
          <a:bodyPr>
            <a:noAutofit/>
          </a:bodyPr>
          <a:lstStyle/>
          <a:p>
            <a:pPr algn="r"/>
            <a:r>
              <a:rPr lang="es-MX" sz="2800" b="1" dirty="0">
                <a:solidFill>
                  <a:schemeClr val="tx1"/>
                </a:solidFill>
              </a:rPr>
              <a:t>CELIG 6 de junio del 2023</a:t>
            </a:r>
          </a:p>
        </p:txBody>
      </p:sp>
      <p:pic>
        <p:nvPicPr>
          <p:cNvPr id="6" name="Gráfico 5">
            <a:extLst>
              <a:ext uri="{FF2B5EF4-FFF2-40B4-BE49-F238E27FC236}">
                <a16:creationId xmlns:a16="http://schemas.microsoft.com/office/drawing/2014/main" id="{745DA937-A741-404E-878C-8C8108E8C3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24274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2CDD213-9566-4440-952A-21BDC2BE9F26}"/>
              </a:ext>
            </a:extLst>
          </p:cNvPr>
          <p:cNvSpPr/>
          <p:nvPr/>
        </p:nvSpPr>
        <p:spPr>
          <a:xfrm>
            <a:off x="751112" y="1284000"/>
            <a:ext cx="10112829" cy="4832092"/>
          </a:xfrm>
          <a:prstGeom prst="rect">
            <a:avLst/>
          </a:prstGeom>
        </p:spPr>
        <p:txBody>
          <a:bodyPr wrap="square">
            <a:spAutoFit/>
          </a:bodyPr>
          <a:lstStyle/>
          <a:p>
            <a:pPr marL="342900" lvl="0" indent="-342900">
              <a:buFont typeface="Wingdings" pitchFamily="2" charset="2"/>
              <a:buChar char="Ø"/>
            </a:pPr>
            <a:r>
              <a:rPr lang="es-MX" b="1" dirty="0"/>
              <a:t>Expresión de género</a:t>
            </a:r>
            <a:r>
              <a:rPr lang="es-MX" sz="1600" dirty="0"/>
              <a:t>: Se entiende como la manifestación externa del género de una persona, a través de su aspecto físico, la cual puede incluir el modo de vestir, el peinado o la utilización de artículos cosméticos, o a través de manerismos, de la forma de hablar, de patrones de comportamiento personal, de comportamiento o interacción social, de nombres o referencias personales, entre otros. La expresión de género de una persona puede o no corresponder con su identidad de género auto-percibida. (Ley para el reconocimiento y la atención de las personas LGBTTTI de la Ciudad de México Artículo 4 inciso VIII)</a:t>
            </a:r>
          </a:p>
          <a:p>
            <a:pPr lvl="0"/>
            <a:endParaRPr lang="es-MX" sz="1600" dirty="0"/>
          </a:p>
          <a:p>
            <a:pPr marL="285750" lvl="0" indent="-285750">
              <a:buFont typeface="Wingdings" pitchFamily="2" charset="2"/>
              <a:buChar char="Ø"/>
            </a:pPr>
            <a:endParaRPr lang="es-MX" sz="1600" dirty="0"/>
          </a:p>
          <a:p>
            <a:pPr marL="342900" lvl="0" indent="-342900">
              <a:buFont typeface="Wingdings" pitchFamily="2" charset="2"/>
              <a:buChar char="Ø"/>
            </a:pPr>
            <a:r>
              <a:rPr lang="es-MX" b="1" dirty="0"/>
              <a:t>Identidad de Género</a:t>
            </a:r>
            <a:r>
              <a:rPr lang="es-MX" sz="1600" dirty="0"/>
              <a:t>: Es la vivencia interna e individual del género tal como cada persona la siente, la cual podría corresponder o no con el sexo asignado al momento del nacimiento, incluyendo la vivencia personal del cuerpo (que podría involucrar –o no– la modificación de la apariencia o la función corporal a través de medios médicos, quirúrgicos o de otra índole, siempre que la misma sea libremente escogida) y otras expresiones de género, incluyendo la vestimenta, el modo de hablar y los modales. La identidad de género es un concepto amplio que crea espacio para la auto‐ identificación, y que hace referencia a la vivencia que una persona tiene de su propio género. Así, la identidad de género y su expresión también toman muchas formas, algunas personas no se identifican ni como hombres ni como mujeres, o se identifican como ambos. (Ley para el reconocimiento y la atención de las personas LGBTTTI de la Ciudad de México Artículo 4 inciso XV)</a:t>
            </a:r>
          </a:p>
        </p:txBody>
      </p:sp>
      <p:pic>
        <p:nvPicPr>
          <p:cNvPr id="6" name="Gráfico 5">
            <a:extLst>
              <a:ext uri="{FF2B5EF4-FFF2-40B4-BE49-F238E27FC236}">
                <a16:creationId xmlns:a16="http://schemas.microsoft.com/office/drawing/2014/main" id="{3E1D5730-61BC-9B4A-B09D-AE9B8AC60F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03722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4E22EB0-0FED-3C4B-82E4-91F5F334286C}"/>
              </a:ext>
            </a:extLst>
          </p:cNvPr>
          <p:cNvSpPr/>
          <p:nvPr/>
        </p:nvSpPr>
        <p:spPr>
          <a:xfrm>
            <a:off x="653143" y="1674674"/>
            <a:ext cx="8490857" cy="2400657"/>
          </a:xfrm>
          <a:prstGeom prst="rect">
            <a:avLst/>
          </a:prstGeom>
        </p:spPr>
        <p:txBody>
          <a:bodyPr wrap="square">
            <a:spAutoFit/>
          </a:bodyPr>
          <a:lstStyle/>
          <a:p>
            <a:r>
              <a:rPr lang="es-MX" sz="2400" b="1" dirty="0"/>
              <a:t>Perspectiva de género: </a:t>
            </a:r>
            <a:r>
              <a:rPr lang="es-MX" dirty="0"/>
              <a:t>Metodología que consiste en eliminar las causas de la opresión de género como la desigualdad, la injusticia y la jerarquización de las personas desde una perspectiva que considere la realidad particular que viven las personas por virtud de su identidad de género y orientación sexual. Promueve la igualdad entre los géneros a través de la equidad, progresividad y no discriminación, y contribuye a construir una sociedad igualitaria en derechos y oportunidades; (Ley para el reconocimiento y la atención de las personas LGBTTTI de la Ciudad de México Artículo 4 inciso XXXI)</a:t>
            </a:r>
          </a:p>
        </p:txBody>
      </p:sp>
      <p:pic>
        <p:nvPicPr>
          <p:cNvPr id="5" name="Gráfico 4">
            <a:extLst>
              <a:ext uri="{FF2B5EF4-FFF2-40B4-BE49-F238E27FC236}">
                <a16:creationId xmlns:a16="http://schemas.microsoft.com/office/drawing/2014/main" id="{2707A44D-30E8-CF48-BCD8-7ACAF2048F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16294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contenido 2">
            <a:extLst>
              <a:ext uri="{FF2B5EF4-FFF2-40B4-BE49-F238E27FC236}">
                <a16:creationId xmlns:a16="http://schemas.microsoft.com/office/drawing/2014/main" id="{032FD5C6-D490-4FED-B40A-98BFC75FD059}"/>
              </a:ext>
            </a:extLst>
          </p:cNvPr>
          <p:cNvSpPr>
            <a:spLocks noGrp="1"/>
          </p:cNvSpPr>
          <p:nvPr>
            <p:ph idx="1"/>
          </p:nvPr>
        </p:nvSpPr>
        <p:spPr>
          <a:xfrm>
            <a:off x="605362" y="1855848"/>
            <a:ext cx="8184738" cy="4336405"/>
          </a:xfrm>
        </p:spPr>
        <p:txBody>
          <a:bodyPr>
            <a:noAutofit/>
          </a:bodyPr>
          <a:lstStyle/>
          <a:p>
            <a:pPr marL="0" indent="0" algn="just">
              <a:lnSpc>
                <a:spcPct val="107000"/>
              </a:lnSpc>
              <a:spcAft>
                <a:spcPts val="800"/>
              </a:spcAft>
              <a:buNone/>
            </a:pPr>
            <a:endParaRPr lang="es-MX" sz="2000" b="1" dirty="0">
              <a:solidFill>
                <a:srgbClr val="800080"/>
              </a:solidFill>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MX" sz="2000" b="1" dirty="0">
              <a:solidFill>
                <a:srgbClr val="800080"/>
              </a:solidFill>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MX" sz="2000" b="1" dirty="0">
              <a:solidFill>
                <a:srgbClr val="800080"/>
              </a:solidFill>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7C217E54-D962-4F23-85AB-1A47605C36FF}"/>
              </a:ext>
            </a:extLst>
          </p:cNvPr>
          <p:cNvSpPr>
            <a:spLocks noGrp="1"/>
          </p:cNvSpPr>
          <p:nvPr>
            <p:ph type="title"/>
          </p:nvPr>
        </p:nvSpPr>
        <p:spPr>
          <a:xfrm>
            <a:off x="1507172" y="665747"/>
            <a:ext cx="8404459" cy="670531"/>
          </a:xfrm>
        </p:spPr>
        <p:txBody>
          <a:bodyPr>
            <a:noAutofit/>
          </a:bodyPr>
          <a:lstStyle/>
          <a:p>
            <a:pPr algn="ctr"/>
            <a:r>
              <a:rPr lang="es-MX" sz="4000" b="1" dirty="0">
                <a:solidFill>
                  <a:srgbClr val="7030A0"/>
                </a:solidFill>
                <a:latin typeface="+mn-lt"/>
              </a:rPr>
              <a:t>Género</a:t>
            </a:r>
            <a:endParaRPr lang="es-MX" sz="4000" b="1" dirty="0">
              <a:latin typeface="+mn-lt"/>
            </a:endParaRPr>
          </a:p>
        </p:txBody>
      </p:sp>
      <p:sp>
        <p:nvSpPr>
          <p:cNvPr id="2" name="Rectángulo 1">
            <a:extLst>
              <a:ext uri="{FF2B5EF4-FFF2-40B4-BE49-F238E27FC236}">
                <a16:creationId xmlns:a16="http://schemas.microsoft.com/office/drawing/2014/main" id="{796FFE74-B0AE-4AC3-90B0-2D9CB6703E92}"/>
              </a:ext>
            </a:extLst>
          </p:cNvPr>
          <p:cNvSpPr/>
          <p:nvPr/>
        </p:nvSpPr>
        <p:spPr>
          <a:xfrm>
            <a:off x="350987" y="1738770"/>
            <a:ext cx="8184738" cy="3231654"/>
          </a:xfrm>
          <a:prstGeom prst="rect">
            <a:avLst/>
          </a:prstGeom>
        </p:spPr>
        <p:txBody>
          <a:bodyPr wrap="square">
            <a:spAutoFit/>
          </a:bodyPr>
          <a:lstStyle/>
          <a:p>
            <a:pPr algn="just">
              <a:buClr>
                <a:srgbClr val="703681"/>
              </a:buClr>
            </a:pPr>
            <a:r>
              <a:rPr lang="es-MX" sz="2400" dirty="0"/>
              <a:t>Joan Scott identifica dos coordenadas para la definición de género:</a:t>
            </a:r>
          </a:p>
          <a:p>
            <a:pPr algn="just">
              <a:buClr>
                <a:srgbClr val="703681"/>
              </a:buClr>
            </a:pPr>
            <a:endParaRPr lang="es-MX" sz="2400" dirty="0"/>
          </a:p>
          <a:p>
            <a:pPr marL="914400" lvl="1" indent="-457200" algn="just">
              <a:buClr>
                <a:srgbClr val="703681"/>
              </a:buClr>
              <a:buAutoNum type="arabicParenR"/>
            </a:pPr>
            <a:r>
              <a:rPr lang="es-MX" sz="2400" i="1" dirty="0"/>
              <a:t>Su condición como un </a:t>
            </a:r>
            <a:r>
              <a:rPr lang="es-MX" sz="2400" b="1" i="1" dirty="0"/>
              <a:t>elemento constitutivo de las relaciones sociales basadas en las diferencias percibidas entre los sexos </a:t>
            </a:r>
            <a:r>
              <a:rPr lang="es-MX" sz="2400" i="1" dirty="0"/>
              <a:t>y,</a:t>
            </a:r>
          </a:p>
          <a:p>
            <a:pPr marL="914400" lvl="1" indent="-457200" algn="just">
              <a:buClr>
                <a:srgbClr val="703681"/>
              </a:buClr>
              <a:buAutoNum type="arabicParenR"/>
            </a:pPr>
            <a:r>
              <a:rPr lang="es-MX" sz="2400" i="1" dirty="0"/>
              <a:t>como </a:t>
            </a:r>
            <a:r>
              <a:rPr lang="es-MX" sz="2400" b="1" i="1" dirty="0"/>
              <a:t>una forma de significar las </a:t>
            </a:r>
            <a:r>
              <a:rPr lang="es-MX" sz="2400" b="1" i="1" u="sng" dirty="0"/>
              <a:t>relaciones de poder. </a:t>
            </a:r>
          </a:p>
          <a:p>
            <a:pPr algn="just">
              <a:buClr>
                <a:srgbClr val="703681"/>
              </a:buClr>
              <a:buFont typeface=".Hiragino Kaku Gothic Interface W3"/>
              <a:buChar char="♀"/>
            </a:pPr>
            <a:endParaRPr lang="es-MX" u="sng" dirty="0"/>
          </a:p>
          <a:p>
            <a:endParaRPr lang="es-MX" dirty="0"/>
          </a:p>
        </p:txBody>
      </p:sp>
      <p:pic>
        <p:nvPicPr>
          <p:cNvPr id="10" name="Gráfico 9">
            <a:extLst>
              <a:ext uri="{FF2B5EF4-FFF2-40B4-BE49-F238E27FC236}">
                <a16:creationId xmlns:a16="http://schemas.microsoft.com/office/drawing/2014/main" id="{0DD27163-87CD-DD44-B57F-4046597BD9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81215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1FF5A67E-3654-46D9-AB44-93F6737B5640}"/>
              </a:ext>
            </a:extLst>
          </p:cNvPr>
          <p:cNvSpPr>
            <a:spLocks noGrp="1"/>
          </p:cNvSpPr>
          <p:nvPr>
            <p:ph type="title" idx="4294967295"/>
          </p:nvPr>
        </p:nvSpPr>
        <p:spPr>
          <a:xfrm>
            <a:off x="2413341" y="515794"/>
            <a:ext cx="5965825" cy="669925"/>
          </a:xfrm>
        </p:spPr>
        <p:txBody>
          <a:bodyPr>
            <a:noAutofit/>
          </a:bodyPr>
          <a:lstStyle/>
          <a:p>
            <a:pPr algn="ctr"/>
            <a:r>
              <a:rPr lang="es-MX" sz="6000" b="1" dirty="0">
                <a:solidFill>
                  <a:srgbClr val="7030A0"/>
                </a:solidFill>
                <a:latin typeface="+mn-lt"/>
              </a:rPr>
              <a:t>Igualdad</a:t>
            </a:r>
            <a:endParaRPr lang="es-MX" sz="6000" b="1" dirty="0">
              <a:latin typeface="+mn-lt"/>
            </a:endParaRPr>
          </a:p>
        </p:txBody>
      </p:sp>
      <p:sp>
        <p:nvSpPr>
          <p:cNvPr id="14" name="Marcador de contenido 3">
            <a:extLst>
              <a:ext uri="{FF2B5EF4-FFF2-40B4-BE49-F238E27FC236}">
                <a16:creationId xmlns:a16="http://schemas.microsoft.com/office/drawing/2014/main" id="{99CEA420-B07A-41B0-A7E5-DA042EC635AB}"/>
              </a:ext>
            </a:extLst>
          </p:cNvPr>
          <p:cNvSpPr txBox="1">
            <a:spLocks/>
          </p:cNvSpPr>
          <p:nvPr/>
        </p:nvSpPr>
        <p:spPr>
          <a:xfrm>
            <a:off x="1063751" y="2121813"/>
            <a:ext cx="4826685" cy="103702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800080"/>
              </a:buClr>
              <a:buFont typeface="Wingdings" panose="05000000000000000000" pitchFamily="2" charset="2"/>
              <a:buChar char="v"/>
            </a:pPr>
            <a:r>
              <a:rPr lang="es-MX" sz="1800" dirty="0">
                <a:ea typeface="Calibri" panose="020F0502020204030204" pitchFamily="34" charset="0"/>
              </a:rPr>
              <a:t> Consiste en que la ley se debe aplicar de manera igual para todas las personas sin distinción alguna.</a:t>
            </a:r>
            <a:endParaRPr lang="es-ES" dirty="0"/>
          </a:p>
        </p:txBody>
      </p:sp>
      <p:sp>
        <p:nvSpPr>
          <p:cNvPr id="15" name="Marcador de contenido 5">
            <a:extLst>
              <a:ext uri="{FF2B5EF4-FFF2-40B4-BE49-F238E27FC236}">
                <a16:creationId xmlns:a16="http://schemas.microsoft.com/office/drawing/2014/main" id="{80ACAA90-6E90-4082-9C43-A6BEF0A74D0C}"/>
              </a:ext>
            </a:extLst>
          </p:cNvPr>
          <p:cNvSpPr txBox="1">
            <a:spLocks/>
          </p:cNvSpPr>
          <p:nvPr/>
        </p:nvSpPr>
        <p:spPr>
          <a:xfrm>
            <a:off x="6231460" y="2121813"/>
            <a:ext cx="4826685" cy="103702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800080"/>
              </a:buClr>
              <a:buFont typeface="Wingdings" panose="05000000000000000000" pitchFamily="2" charset="2"/>
              <a:buChar char="v"/>
            </a:pPr>
            <a:r>
              <a:rPr lang="es-MX" sz="1800" dirty="0">
                <a:ea typeface="Calibri" panose="020F0502020204030204" pitchFamily="34" charset="0"/>
              </a:rPr>
              <a:t> Conlleva la obligación de remover los obstáculos que en el ámbito político, económico y social limitan en los hechos el disfrute de los derechos humanos.</a:t>
            </a:r>
            <a:endParaRPr lang="es-ES" sz="1800" dirty="0"/>
          </a:p>
        </p:txBody>
      </p:sp>
      <p:sp>
        <p:nvSpPr>
          <p:cNvPr id="16" name="CuadroTexto 15">
            <a:extLst>
              <a:ext uri="{FF2B5EF4-FFF2-40B4-BE49-F238E27FC236}">
                <a16:creationId xmlns:a16="http://schemas.microsoft.com/office/drawing/2014/main" id="{F954AC83-CDBE-441C-BA30-58E5BA4D8144}"/>
              </a:ext>
            </a:extLst>
          </p:cNvPr>
          <p:cNvSpPr txBox="1"/>
          <p:nvPr/>
        </p:nvSpPr>
        <p:spPr>
          <a:xfrm>
            <a:off x="871187" y="3466253"/>
            <a:ext cx="10449626" cy="3079754"/>
          </a:xfrm>
          <a:prstGeom prst="rect">
            <a:avLst/>
          </a:prstGeom>
          <a:noFill/>
        </p:spPr>
        <p:txBody>
          <a:bodyPr wrap="square" rtlCol="0">
            <a:spAutoFit/>
          </a:bodyPr>
          <a:lstStyle/>
          <a:p>
            <a:pPr algn="just">
              <a:lnSpc>
                <a:spcPct val="107000"/>
              </a:lnSpc>
              <a:spcAft>
                <a:spcPts val="800"/>
              </a:spcAft>
            </a:pPr>
            <a:r>
              <a:rPr lang="es-MX" sz="1600" dirty="0">
                <a:effectLst/>
                <a:latin typeface="Arial" panose="020B0604020202020204" pitchFamily="34" charset="0"/>
                <a:ea typeface="Calibri" panose="020F0502020204030204" pitchFamily="34" charset="0"/>
                <a:cs typeface="Times New Roman" panose="02020603050405020304" pitchFamily="18" charset="0"/>
              </a:rPr>
              <a:t>Si no existe igualdad formal (</a:t>
            </a:r>
            <a:r>
              <a:rPr lang="es-MX" sz="1600" i="1" dirty="0">
                <a:effectLst/>
                <a:latin typeface="Arial" panose="020B0604020202020204" pitchFamily="34" charset="0"/>
                <a:ea typeface="Calibri" panose="020F0502020204030204" pitchFamily="34" charset="0"/>
                <a:cs typeface="Times New Roman" panose="02020603050405020304" pitchFamily="18" charset="0"/>
              </a:rPr>
              <a:t>de jure</a:t>
            </a:r>
            <a:r>
              <a:rPr lang="es-MX" sz="1600" dirty="0">
                <a:effectLst/>
                <a:latin typeface="Arial" panose="020B0604020202020204" pitchFamily="34" charset="0"/>
                <a:ea typeface="Calibri" panose="020F0502020204030204" pitchFamily="34" charset="0"/>
                <a:cs typeface="Times New Roman" panose="02020603050405020304" pitchFamily="18" charset="0"/>
              </a:rPr>
              <a:t>), se está frente a una </a:t>
            </a:r>
            <a:r>
              <a:rPr lang="es-MX" sz="1600" b="1" i="1" dirty="0">
                <a:solidFill>
                  <a:srgbClr val="800080"/>
                </a:solidFill>
                <a:effectLst/>
                <a:latin typeface="Arial" panose="020B0604020202020204" pitchFamily="34" charset="0"/>
                <a:ea typeface="Calibri" panose="020F0502020204030204" pitchFamily="34" charset="0"/>
                <a:cs typeface="Times New Roman" panose="02020603050405020304" pitchFamily="18" charset="0"/>
              </a:rPr>
              <a:t>discriminación directa</a:t>
            </a:r>
            <a:r>
              <a:rPr lang="es-MX" sz="1600" dirty="0">
                <a:effectLst/>
                <a:latin typeface="Arial" panose="020B0604020202020204" pitchFamily="34" charset="0"/>
                <a:ea typeface="Calibri" panose="020F0502020204030204" pitchFamily="34" charset="0"/>
                <a:cs typeface="Times New Roman" panose="02020603050405020304" pitchFamily="18" charset="0"/>
              </a:rPr>
              <a:t>, es decir, esta ocurre “cuando la norma, política o programa explícitamente hace una distinción no justificada; es decir, </a:t>
            </a:r>
            <a:r>
              <a:rPr lang="es-MX" sz="1600" b="1" i="1" dirty="0">
                <a:effectLst/>
                <a:latin typeface="Arial" panose="020B0604020202020204" pitchFamily="34" charset="0"/>
                <a:ea typeface="Calibri" panose="020F0502020204030204" pitchFamily="34" charset="0"/>
                <a:cs typeface="Times New Roman" panose="02020603050405020304" pitchFamily="18" charset="0"/>
              </a:rPr>
              <a:t>restringe o excluye el goce o ejercicio de un derecho a una persona sin que exista una razón objetiva que sea necesaria en un Estado democrático </a:t>
            </a:r>
            <a:r>
              <a:rPr lang="es-MX" sz="1600" dirty="0">
                <a:effectLst/>
                <a:latin typeface="Arial" panose="020B0604020202020204" pitchFamily="34" charset="0"/>
                <a:ea typeface="Calibri" panose="020F0502020204030204" pitchFamily="34" charset="0"/>
                <a:cs typeface="Times New Roman" panose="02020603050405020304" pitchFamily="18" charset="0"/>
              </a:rPr>
              <a:t>y sea proporcional en relación con el alcance del derecho y el beneficio pretendido” (Ortega, 2011, p. 14).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600" dirty="0">
                <a:effectLst/>
                <a:latin typeface="Arial" panose="020B0604020202020204" pitchFamily="34" charset="0"/>
                <a:ea typeface="Calibri" panose="020F0502020204030204" pitchFamily="34" charset="0"/>
                <a:cs typeface="Times New Roman" panose="02020603050405020304" pitchFamily="18" charset="0"/>
              </a:rPr>
              <a:t>Cuando no existe igualdad sustantiva (</a:t>
            </a:r>
            <a:r>
              <a:rPr lang="es-MX" sz="1600" i="1" dirty="0">
                <a:effectLst/>
                <a:latin typeface="Arial" panose="020B0604020202020204" pitchFamily="34" charset="0"/>
                <a:ea typeface="Calibri" panose="020F0502020204030204" pitchFamily="34" charset="0"/>
                <a:cs typeface="Times New Roman" panose="02020603050405020304" pitchFamily="18" charset="0"/>
              </a:rPr>
              <a:t>de facto)</a:t>
            </a:r>
            <a:r>
              <a:rPr lang="es-MX" sz="1600" dirty="0">
                <a:effectLst/>
                <a:latin typeface="Arial" panose="020B0604020202020204" pitchFamily="34" charset="0"/>
                <a:ea typeface="Calibri" panose="020F0502020204030204" pitchFamily="34" charset="0"/>
                <a:cs typeface="Times New Roman" panose="02020603050405020304" pitchFamily="18" charset="0"/>
              </a:rPr>
              <a:t> se está frente a una </a:t>
            </a:r>
            <a:r>
              <a:rPr lang="es-MX" sz="1600" b="1" i="1" dirty="0">
                <a:solidFill>
                  <a:srgbClr val="800080"/>
                </a:solidFill>
                <a:effectLst/>
                <a:latin typeface="Arial" panose="020B0604020202020204" pitchFamily="34" charset="0"/>
                <a:ea typeface="Calibri" panose="020F0502020204030204" pitchFamily="34" charset="0"/>
                <a:cs typeface="Times New Roman" panose="02020603050405020304" pitchFamily="18" charset="0"/>
              </a:rPr>
              <a:t>discriminación indirecta</a:t>
            </a:r>
            <a:r>
              <a:rPr lang="es-MX" sz="1600" dirty="0">
                <a:effectLst/>
                <a:latin typeface="Arial" panose="020B0604020202020204" pitchFamily="34" charset="0"/>
                <a:ea typeface="Calibri" panose="020F0502020204030204" pitchFamily="34" charset="0"/>
                <a:cs typeface="Times New Roman" panose="02020603050405020304" pitchFamily="18" charset="0"/>
              </a:rPr>
              <a:t>, ocurre “</a:t>
            </a:r>
            <a:r>
              <a:rPr lang="es-MX" sz="1600" b="1" i="1" dirty="0">
                <a:effectLst/>
                <a:latin typeface="Arial" panose="020B0604020202020204" pitchFamily="34" charset="0"/>
                <a:ea typeface="Calibri" panose="020F0502020204030204" pitchFamily="34" charset="0"/>
                <a:cs typeface="Times New Roman" panose="02020603050405020304" pitchFamily="18" charset="0"/>
              </a:rPr>
              <a:t>cuando una norma, política pública o programa es aparentemente neutral pero sus consecuencias son particularmente adversas para cierto grupo social</a:t>
            </a:r>
            <a:r>
              <a:rPr lang="es-MX" sz="1600" dirty="0">
                <a:effectLst/>
                <a:latin typeface="Arial" panose="020B0604020202020204" pitchFamily="34" charset="0"/>
                <a:ea typeface="Calibri" panose="020F0502020204030204" pitchFamily="34" charset="0"/>
                <a:cs typeface="Times New Roman" panose="02020603050405020304" pitchFamily="18" charset="0"/>
              </a:rPr>
              <a:t>; es decir, cuando su vigencia o aplicación provoca un impacto diferenciado, generando distinciones, restricciones o exclusiones no previstas de forma directa por la ley, política pública o programa, en virtud de las diversas posiciones que las personas ocupan en el orden social” (Ortega, 2011, p. 17).</a:t>
            </a:r>
            <a:endParaRPr lang="es-ES" dirty="0"/>
          </a:p>
        </p:txBody>
      </p:sp>
      <p:sp>
        <p:nvSpPr>
          <p:cNvPr id="18" name="Marcador de texto 2">
            <a:extLst>
              <a:ext uri="{FF2B5EF4-FFF2-40B4-BE49-F238E27FC236}">
                <a16:creationId xmlns:a16="http://schemas.microsoft.com/office/drawing/2014/main" id="{7C87B7EE-2DAF-4774-8D52-5D486C316ADA}"/>
              </a:ext>
            </a:extLst>
          </p:cNvPr>
          <p:cNvSpPr txBox="1">
            <a:spLocks/>
          </p:cNvSpPr>
          <p:nvPr/>
        </p:nvSpPr>
        <p:spPr>
          <a:xfrm>
            <a:off x="1063751" y="1512542"/>
            <a:ext cx="4826685" cy="50424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t>Forma (</a:t>
            </a:r>
            <a:r>
              <a:rPr lang="es-MX" b="1" i="1" dirty="0"/>
              <a:t>de jure)</a:t>
            </a:r>
            <a:endParaRPr lang="es-ES" b="1" i="1" dirty="0"/>
          </a:p>
        </p:txBody>
      </p:sp>
      <p:sp>
        <p:nvSpPr>
          <p:cNvPr id="20" name="Marcador de texto 4">
            <a:extLst>
              <a:ext uri="{FF2B5EF4-FFF2-40B4-BE49-F238E27FC236}">
                <a16:creationId xmlns:a16="http://schemas.microsoft.com/office/drawing/2014/main" id="{0C61F602-46F0-4859-A229-86E23B9399A9}"/>
              </a:ext>
            </a:extLst>
          </p:cNvPr>
          <p:cNvSpPr txBox="1">
            <a:spLocks/>
          </p:cNvSpPr>
          <p:nvPr/>
        </p:nvSpPr>
        <p:spPr>
          <a:xfrm>
            <a:off x="6452615" y="1512542"/>
            <a:ext cx="4826685" cy="50424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t>Sustantiva (</a:t>
            </a:r>
            <a:r>
              <a:rPr lang="es-MX" b="1" i="1" dirty="0"/>
              <a:t>de facto</a:t>
            </a:r>
            <a:r>
              <a:rPr lang="es-MX" b="1" dirty="0"/>
              <a:t>)</a:t>
            </a:r>
            <a:endParaRPr lang="es-ES" b="1" dirty="0"/>
          </a:p>
        </p:txBody>
      </p:sp>
      <p:pic>
        <p:nvPicPr>
          <p:cNvPr id="11" name="Gráfico 10">
            <a:extLst>
              <a:ext uri="{FF2B5EF4-FFF2-40B4-BE49-F238E27FC236}">
                <a16:creationId xmlns:a16="http://schemas.microsoft.com/office/drawing/2014/main" id="{FD633555-0774-3A4D-9C05-F083B352D2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69413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5571E331-2629-4A07-8503-37D1AB033E05}"/>
              </a:ext>
            </a:extLst>
          </p:cNvPr>
          <p:cNvSpPr>
            <a:spLocks noChangeArrowheads="1"/>
          </p:cNvSpPr>
          <p:nvPr/>
        </p:nvSpPr>
        <p:spPr bwMode="auto">
          <a:xfrm>
            <a:off x="3687074" y="1484913"/>
            <a:ext cx="37851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2400" b="1" i="1" u="none" strike="noStrike" cap="none" normalizeH="0" baseline="0" dirty="0">
                <a:ln>
                  <a:noFill/>
                </a:ln>
                <a:solidFill>
                  <a:srgbClr val="3D265E"/>
                </a:solidFill>
                <a:effectLst/>
                <a:latin typeface="Calibri" panose="020F0502020204030204" pitchFamily="34" charset="0"/>
                <a:ea typeface="Calibri" panose="020F0502020204030204" pitchFamily="34" charset="0"/>
                <a:cs typeface="Times New Roman" panose="02020603050405020304" pitchFamily="18" charset="0"/>
              </a:rPr>
              <a:t>Los Estados deberán:</a:t>
            </a:r>
            <a:endParaRPr kumimoji="0" lang="es-ES" altLang="es-ES" sz="2400" b="0" i="0" u="none" strike="noStrike" cap="none" normalizeH="0" baseline="0" dirty="0">
              <a:ln>
                <a:noFill/>
              </a:ln>
              <a:solidFill>
                <a:srgbClr val="3D265E"/>
              </a:solidFill>
              <a:effectLst/>
              <a:latin typeface="Arial" panose="020B0604020202020204" pitchFamily="34" charset="0"/>
            </a:endParaRPr>
          </a:p>
        </p:txBody>
      </p:sp>
      <p:graphicFrame>
        <p:nvGraphicFramePr>
          <p:cNvPr id="14" name="Diagrama 13">
            <a:extLst>
              <a:ext uri="{FF2B5EF4-FFF2-40B4-BE49-F238E27FC236}">
                <a16:creationId xmlns:a16="http://schemas.microsoft.com/office/drawing/2014/main" id="{ACD70D5E-D8DD-437E-BC2F-81C4E5986662}"/>
              </a:ext>
            </a:extLst>
          </p:cNvPr>
          <p:cNvGraphicFramePr/>
          <p:nvPr/>
        </p:nvGraphicFramePr>
        <p:xfrm>
          <a:off x="1263502" y="1857158"/>
          <a:ext cx="9175898" cy="46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3">
            <a:extLst>
              <a:ext uri="{FF2B5EF4-FFF2-40B4-BE49-F238E27FC236}">
                <a16:creationId xmlns:a16="http://schemas.microsoft.com/office/drawing/2014/main" id="{44CC31DC-C9AA-4E6C-80C5-BCDADCD52E6A}"/>
              </a:ext>
            </a:extLst>
          </p:cNvPr>
          <p:cNvSpPr>
            <a:spLocks noChangeArrowheads="1"/>
          </p:cNvSpPr>
          <p:nvPr/>
        </p:nvSpPr>
        <p:spPr bwMode="auto">
          <a:xfrm>
            <a:off x="-244549" y="65296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9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Naciones Unidas, 2010, p. 3</a:t>
            </a:r>
            <a:endParaRPr kumimoji="0" lang="es-MX" altLang="es-ES" sz="1800" b="0" i="0" u="none" strike="noStrike" cap="none" normalizeH="0" baseline="0" dirty="0">
              <a:ln>
                <a:noFill/>
              </a:ln>
              <a:solidFill>
                <a:schemeClr val="tx1"/>
              </a:solidFill>
              <a:effectLst/>
              <a:latin typeface="Arial" panose="020B0604020202020204" pitchFamily="34" charset="0"/>
            </a:endParaRPr>
          </a:p>
        </p:txBody>
      </p:sp>
      <p:sp>
        <p:nvSpPr>
          <p:cNvPr id="16" name="CuadroTexto 15">
            <a:extLst>
              <a:ext uri="{FF2B5EF4-FFF2-40B4-BE49-F238E27FC236}">
                <a16:creationId xmlns:a16="http://schemas.microsoft.com/office/drawing/2014/main" id="{86567216-343C-4658-B9C2-3C3EFD58F4AB}"/>
              </a:ext>
            </a:extLst>
          </p:cNvPr>
          <p:cNvSpPr txBox="1"/>
          <p:nvPr/>
        </p:nvSpPr>
        <p:spPr>
          <a:xfrm>
            <a:off x="580575" y="328338"/>
            <a:ext cx="6212998" cy="1323439"/>
          </a:xfrm>
          <a:prstGeom prst="rect">
            <a:avLst/>
          </a:prstGeom>
          <a:noFill/>
        </p:spPr>
        <p:txBody>
          <a:bodyPr wrap="square" rtlCol="0">
            <a:spAutoFit/>
          </a:bodyPr>
          <a:lstStyle/>
          <a:p>
            <a:pPr algn="just"/>
            <a:r>
              <a:rPr lang="es-MX" sz="1600" dirty="0">
                <a:effectLst/>
                <a:ea typeface="Calibri" panose="020F0502020204030204" pitchFamily="34" charset="0"/>
                <a:cs typeface="Times New Roman" panose="02020603050405020304" pitchFamily="18" charset="0"/>
              </a:rPr>
              <a:t>Las obligaciones jurídicas que establece la CEDAW a los Estados, de acuerdo con la interpretación desarrollada en la </a:t>
            </a:r>
            <a:r>
              <a:rPr lang="es-MX" sz="1600" b="1" i="1" dirty="0">
                <a:solidFill>
                  <a:srgbClr val="7030A0"/>
                </a:solidFill>
                <a:effectLst/>
                <a:ea typeface="Calibri" panose="020F0502020204030204" pitchFamily="34" charset="0"/>
                <a:cs typeface="Times New Roman" panose="02020603050405020304" pitchFamily="18" charset="0"/>
              </a:rPr>
              <a:t>Recomendación general 28 </a:t>
            </a:r>
            <a:r>
              <a:rPr lang="es-MX" sz="1600" dirty="0">
                <a:effectLst/>
                <a:ea typeface="Calibri" panose="020F0502020204030204" pitchFamily="34" charset="0"/>
                <a:cs typeface="Times New Roman" panose="02020603050405020304" pitchFamily="18" charset="0"/>
              </a:rPr>
              <a:t>sobre el alcance de artículo 2, son… el derecho de la mujer a la no discriminación y al goce de la igualdad.</a:t>
            </a:r>
            <a:endParaRPr lang="es-ES" sz="1600" dirty="0"/>
          </a:p>
        </p:txBody>
      </p:sp>
      <p:pic>
        <p:nvPicPr>
          <p:cNvPr id="8" name="Gráfico 7">
            <a:extLst>
              <a:ext uri="{FF2B5EF4-FFF2-40B4-BE49-F238E27FC236}">
                <a16:creationId xmlns:a16="http://schemas.microsoft.com/office/drawing/2014/main" id="{ADE7A52D-ADF9-E842-B46D-F341266C04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05245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1311564" y="690473"/>
            <a:ext cx="6537036" cy="1726156"/>
          </a:xfrm>
        </p:spPr>
        <p:txBody>
          <a:bodyPr>
            <a:normAutofit fontScale="90000"/>
          </a:bodyPr>
          <a:lstStyle/>
          <a:p>
            <a:pPr algn="ctr"/>
            <a:r>
              <a:rPr lang="es-ES_tradnl" sz="4900" b="1" dirty="0">
                <a:solidFill>
                  <a:srgbClr val="7030A0"/>
                </a:solidFill>
                <a:latin typeface="+mn-lt"/>
              </a:rPr>
              <a:t>Plataforma de Acción de Beijing (1995)</a:t>
            </a:r>
            <a:br>
              <a:rPr lang="es-ES_tradnl" sz="4900" b="1" dirty="0">
                <a:solidFill>
                  <a:srgbClr val="7030A0"/>
                </a:solidFill>
                <a:latin typeface="+mn-lt"/>
              </a:rPr>
            </a:br>
            <a:endParaRPr lang="es-MX" sz="4900" b="1" dirty="0">
              <a:solidFill>
                <a:srgbClr val="7030A0"/>
              </a:solidFill>
              <a:latin typeface="+mn-lt"/>
            </a:endParaRP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2030820"/>
            <a:ext cx="8256181" cy="3808613"/>
          </a:xfrm>
        </p:spPr>
        <p:txBody>
          <a:bodyPr anchor="ctr">
            <a:normAutofit/>
          </a:bodyPr>
          <a:lstStyle/>
          <a:p>
            <a:pPr marL="449580" algn="just">
              <a:spcAft>
                <a:spcPts val="0"/>
              </a:spcAft>
            </a:pPr>
            <a:r>
              <a:rPr lang="es-MX" dirty="0">
                <a:ea typeface="Calibri" panose="020F0502020204030204" pitchFamily="34" charset="0"/>
                <a:cs typeface="Times New Roman" panose="02020603050405020304" pitchFamily="18" charset="0"/>
              </a:rPr>
              <a:t>204. d) Trabajar con los miembros de los </a:t>
            </a:r>
            <a:r>
              <a:rPr lang="es-MX" b="1" dirty="0">
                <a:solidFill>
                  <a:srgbClr val="583381"/>
                </a:solidFill>
                <a:ea typeface="Calibri" panose="020F0502020204030204" pitchFamily="34" charset="0"/>
                <a:cs typeface="Times New Roman" panose="02020603050405020304" pitchFamily="18" charset="0"/>
              </a:rPr>
              <a:t>órganos legislativos, </a:t>
            </a:r>
            <a:r>
              <a:rPr lang="es-MX" dirty="0">
                <a:ea typeface="Calibri" panose="020F0502020204030204" pitchFamily="34" charset="0"/>
                <a:cs typeface="Times New Roman" panose="02020603050405020304" pitchFamily="18" charset="0"/>
              </a:rPr>
              <a:t>según proceda, a fin de promover la introducción en todas las legislaciones y políticas </a:t>
            </a:r>
            <a:r>
              <a:rPr lang="es-MX" b="1" dirty="0">
                <a:solidFill>
                  <a:srgbClr val="583381"/>
                </a:solidFill>
                <a:ea typeface="Calibri" panose="020F0502020204030204" pitchFamily="34" charset="0"/>
                <a:cs typeface="Times New Roman" panose="02020603050405020304" pitchFamily="18" charset="0"/>
              </a:rPr>
              <a:t>de una perspectiva de género</a:t>
            </a:r>
            <a:r>
              <a:rPr lang="es-MX" dirty="0">
                <a:ea typeface="Calibri" panose="020F0502020204030204" pitchFamily="34" charset="0"/>
                <a:cs typeface="Times New Roman" panose="02020603050405020304" pitchFamily="18" charset="0"/>
              </a:rPr>
              <a:t>; así como: </a:t>
            </a:r>
          </a:p>
          <a:p>
            <a:pPr marL="220986" indent="0" algn="just">
              <a:spcAft>
                <a:spcPts val="0"/>
              </a:spcAft>
              <a:buNone/>
            </a:pPr>
            <a:endParaRPr lang="es-MX" dirty="0">
              <a:ea typeface="Calibri" panose="020F0502020204030204" pitchFamily="34" charset="0"/>
              <a:cs typeface="Times New Roman" panose="02020603050405020304" pitchFamily="18" charset="0"/>
            </a:endParaRPr>
          </a:p>
          <a:p>
            <a:pPr marL="449580" algn="just">
              <a:spcAft>
                <a:spcPts val="0"/>
              </a:spcAft>
            </a:pPr>
            <a:r>
              <a:rPr lang="es-MX" dirty="0">
                <a:ea typeface="Calibri" panose="020F0502020204030204" pitchFamily="34" charset="0"/>
                <a:cs typeface="Times New Roman" panose="02020603050405020304" pitchFamily="18" charset="0"/>
              </a:rPr>
              <a:t>232. i) </a:t>
            </a:r>
            <a:r>
              <a:rPr lang="es-MX" b="1" dirty="0">
                <a:solidFill>
                  <a:srgbClr val="583381"/>
                </a:solidFill>
                <a:ea typeface="Calibri" panose="020F0502020204030204" pitchFamily="34" charset="0"/>
                <a:cs typeface="Times New Roman" panose="02020603050405020304" pitchFamily="18" charset="0"/>
              </a:rPr>
              <a:t>Impartir enseñanza y capacitación sobre derechos humanos en que se tengan en cuenta los aspectos relacionados con el género a los funcionarios públicos</a:t>
            </a:r>
            <a:r>
              <a:rPr lang="es-MX" dirty="0">
                <a:ea typeface="Calibri" panose="020F0502020204030204" pitchFamily="34" charset="0"/>
                <a:cs typeface="Times New Roman" panose="02020603050405020304" pitchFamily="18" charset="0"/>
              </a:rPr>
              <a:t>, incluidos, entre otros, el personal policial y militar, los funcionarios penitenciarios, el personal médico y de salud y los asistentes sociales, </a:t>
            </a:r>
            <a:r>
              <a:rPr lang="es-MX" b="1" dirty="0">
                <a:solidFill>
                  <a:srgbClr val="583381"/>
                </a:solidFill>
                <a:ea typeface="Calibri" panose="020F0502020204030204" pitchFamily="34" charset="0"/>
                <a:cs typeface="Times New Roman" panose="02020603050405020304" pitchFamily="18" charset="0"/>
              </a:rPr>
              <a:t>[…] y a los miembros del parlamento </a:t>
            </a:r>
            <a:r>
              <a:rPr lang="es-MX" dirty="0">
                <a:ea typeface="Calibri" panose="020F0502020204030204" pitchFamily="34" charset="0"/>
                <a:cs typeface="Times New Roman" panose="02020603050405020304" pitchFamily="18" charset="0"/>
              </a:rPr>
              <a:t>con objeto de que puedan cumplir mejor sus responsabilidades públicas;</a:t>
            </a:r>
          </a:p>
        </p:txBody>
      </p:sp>
      <p:pic>
        <p:nvPicPr>
          <p:cNvPr id="8" name="Gráfico 7">
            <a:extLst>
              <a:ext uri="{FF2B5EF4-FFF2-40B4-BE49-F238E27FC236}">
                <a16:creationId xmlns:a16="http://schemas.microsoft.com/office/drawing/2014/main" id="{80F7FE26-48EB-CC43-B0C3-36439ED30E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25547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659221" y="237013"/>
            <a:ext cx="7265580" cy="1092200"/>
          </a:xfrm>
        </p:spPr>
        <p:txBody>
          <a:bodyPr>
            <a:normAutofit fontScale="90000"/>
          </a:bodyPr>
          <a:lstStyle/>
          <a:p>
            <a:pPr algn="ctr"/>
            <a:br>
              <a:rPr lang="es-MX" sz="2400" b="1" dirty="0">
                <a:solidFill>
                  <a:srgbClr val="583381"/>
                </a:solidFill>
              </a:rPr>
            </a:br>
            <a:r>
              <a:rPr lang="es-MX" sz="2700" b="1" dirty="0">
                <a:solidFill>
                  <a:srgbClr val="7030A0"/>
                </a:solidFill>
                <a:latin typeface="+mn-lt"/>
              </a:rPr>
              <a:t>Estrategia de Montevideo (2017) para la Implementación de la Agenda Regional de Género en el Marco del Desarrollo Sostenible hacia 2030</a:t>
            </a:r>
            <a:br>
              <a:rPr lang="es-ES_tradnl" sz="3600" b="1" dirty="0">
                <a:solidFill>
                  <a:srgbClr val="7030A0"/>
                </a:solidFill>
                <a:latin typeface="+mn-lt"/>
              </a:rPr>
            </a:br>
            <a:endParaRPr lang="es-MX" sz="3600" b="1" dirty="0">
              <a:solidFill>
                <a:srgbClr val="7030A0"/>
              </a:solidFill>
              <a:latin typeface="+mn-lt"/>
            </a:endParaRP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2197075"/>
            <a:ext cx="8256181" cy="3808613"/>
          </a:xfrm>
        </p:spPr>
        <p:txBody>
          <a:bodyPr anchor="ctr">
            <a:normAutofit/>
          </a:bodyPr>
          <a:lstStyle/>
          <a:p>
            <a:pPr marL="0" indent="0" algn="just">
              <a:buNone/>
            </a:pPr>
            <a:r>
              <a:rPr lang="es-MX" sz="2000" dirty="0"/>
              <a:t>La </a:t>
            </a:r>
            <a:r>
              <a:rPr lang="es-MX" sz="2000" b="1" dirty="0">
                <a:solidFill>
                  <a:srgbClr val="583381"/>
                </a:solidFill>
              </a:rPr>
              <a:t>institucionalidad de género</a:t>
            </a:r>
            <a:r>
              <a:rPr lang="es-MX" sz="2000" dirty="0">
                <a:solidFill>
                  <a:srgbClr val="583381"/>
                </a:solidFill>
              </a:rPr>
              <a:t> </a:t>
            </a:r>
            <a:r>
              <a:rPr lang="es-MX" sz="2000" dirty="0"/>
              <a:t>es el producto de la cristalización de procesos políticos y técnicos y hace referencia a la estructura organizacional para la gestión de las políticas públicas sobre </a:t>
            </a:r>
            <a:r>
              <a:rPr lang="es-MX" sz="2000" b="1" dirty="0">
                <a:solidFill>
                  <a:srgbClr val="583381"/>
                </a:solidFill>
              </a:rPr>
              <a:t>derechos de las mujeres e igualdad de género en todos los poderes y a todos los niveles del Estado</a:t>
            </a:r>
            <a:r>
              <a:rPr lang="es-MX" sz="2000" dirty="0"/>
              <a:t>. Los diseños o modalidades institucionales son heterogéneos en los países y están conformados por los </a:t>
            </a:r>
            <a:r>
              <a:rPr lang="es-MX" sz="2000" dirty="0">
                <a:solidFill>
                  <a:srgbClr val="7030A0"/>
                </a:solidFill>
              </a:rPr>
              <a:t>mecanismos para el adelanto de las mujeres</a:t>
            </a:r>
            <a:r>
              <a:rPr lang="es-MX" sz="2000" dirty="0"/>
              <a:t>, las instancias de igualdad de género en ministerios sectoriales, </a:t>
            </a:r>
            <a:r>
              <a:rPr lang="es-MX" sz="2000" b="1" dirty="0">
                <a:solidFill>
                  <a:srgbClr val="583381"/>
                </a:solidFill>
              </a:rPr>
              <a:t>el Poder Legislativo</a:t>
            </a:r>
            <a:r>
              <a:rPr lang="es-MX" sz="2000" dirty="0"/>
              <a:t>, el Poder Judicial, los organismos descentralizados y las instancias de coordinación intersectorial e interinstitucional.</a:t>
            </a:r>
          </a:p>
          <a:p>
            <a:pPr marL="0" indent="0" algn="just">
              <a:buNone/>
            </a:pPr>
            <a:endParaRPr lang="es-MX" sz="2400" dirty="0"/>
          </a:p>
        </p:txBody>
      </p:sp>
      <p:pic>
        <p:nvPicPr>
          <p:cNvPr id="8" name="Gráfico 7">
            <a:extLst>
              <a:ext uri="{FF2B5EF4-FFF2-40B4-BE49-F238E27FC236}">
                <a16:creationId xmlns:a16="http://schemas.microsoft.com/office/drawing/2014/main" id="{A3CBBBE9-6BB0-8B42-8A94-CE410C16DE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81649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06B813C-2C1A-8D48-9758-77B5292D578A}"/>
              </a:ext>
            </a:extLst>
          </p:cNvPr>
          <p:cNvSpPr>
            <a:spLocks noGrp="1"/>
          </p:cNvSpPr>
          <p:nvPr>
            <p:ph type="title"/>
          </p:nvPr>
        </p:nvSpPr>
        <p:spPr>
          <a:xfrm>
            <a:off x="677334" y="609600"/>
            <a:ext cx="7062409" cy="1320800"/>
          </a:xfrm>
        </p:spPr>
        <p:txBody>
          <a:bodyPr/>
          <a:lstStyle/>
          <a:p>
            <a:r>
              <a:rPr lang="es-MX" dirty="0"/>
              <a:t>MARCO LEGAL</a:t>
            </a:r>
          </a:p>
        </p:txBody>
      </p:sp>
      <p:sp>
        <p:nvSpPr>
          <p:cNvPr id="6" name="Marcador de texto 5">
            <a:extLst>
              <a:ext uri="{FF2B5EF4-FFF2-40B4-BE49-F238E27FC236}">
                <a16:creationId xmlns:a16="http://schemas.microsoft.com/office/drawing/2014/main" id="{2E93C008-AB44-8F40-ADF5-1A53F580779F}"/>
              </a:ext>
            </a:extLst>
          </p:cNvPr>
          <p:cNvSpPr>
            <a:spLocks noGrp="1"/>
          </p:cNvSpPr>
          <p:nvPr>
            <p:ph type="body" idx="1"/>
          </p:nvPr>
        </p:nvSpPr>
        <p:spPr/>
        <p:txBody>
          <a:bodyPr/>
          <a:lstStyle/>
          <a:p>
            <a:r>
              <a:rPr lang="es-MX" dirty="0"/>
              <a:t>MUJERES</a:t>
            </a:r>
          </a:p>
        </p:txBody>
      </p:sp>
      <p:sp>
        <p:nvSpPr>
          <p:cNvPr id="7" name="Marcador de contenido 6">
            <a:extLst>
              <a:ext uri="{FF2B5EF4-FFF2-40B4-BE49-F238E27FC236}">
                <a16:creationId xmlns:a16="http://schemas.microsoft.com/office/drawing/2014/main" id="{E961A3FE-3868-3D49-B84F-59A7EDA08F23}"/>
              </a:ext>
            </a:extLst>
          </p:cNvPr>
          <p:cNvSpPr>
            <a:spLocks noGrp="1"/>
          </p:cNvSpPr>
          <p:nvPr>
            <p:ph sz="half" idx="2"/>
          </p:nvPr>
        </p:nvSpPr>
        <p:spPr/>
        <p:txBody>
          <a:bodyPr/>
          <a:lstStyle/>
          <a:p>
            <a:r>
              <a:rPr lang="es-MX" dirty="0"/>
              <a:t>Micro sitio de CELIG: </a:t>
            </a:r>
            <a:r>
              <a:rPr lang="es-MX" dirty="0">
                <a:hlinkClick r:id="rId2"/>
              </a:rPr>
              <a:t>https://genero.congresocdmx.gob.mx/index.php/marco-juridico/</a:t>
            </a:r>
            <a:r>
              <a:rPr lang="es-MX" dirty="0"/>
              <a:t> </a:t>
            </a:r>
          </a:p>
          <a:p>
            <a:endParaRPr lang="es-MX" dirty="0"/>
          </a:p>
        </p:txBody>
      </p:sp>
      <p:sp>
        <p:nvSpPr>
          <p:cNvPr id="8" name="Marcador de texto 7">
            <a:extLst>
              <a:ext uri="{FF2B5EF4-FFF2-40B4-BE49-F238E27FC236}">
                <a16:creationId xmlns:a16="http://schemas.microsoft.com/office/drawing/2014/main" id="{835A8CB6-CC53-D940-9D7F-A5F79B90FE4C}"/>
              </a:ext>
            </a:extLst>
          </p:cNvPr>
          <p:cNvSpPr>
            <a:spLocks noGrp="1"/>
          </p:cNvSpPr>
          <p:nvPr>
            <p:ph type="body" sz="quarter" idx="3"/>
          </p:nvPr>
        </p:nvSpPr>
        <p:spPr/>
        <p:txBody>
          <a:bodyPr/>
          <a:lstStyle/>
          <a:p>
            <a:r>
              <a:rPr lang="es-MX" dirty="0"/>
              <a:t>LGBTTTIQ+</a:t>
            </a:r>
          </a:p>
        </p:txBody>
      </p:sp>
      <p:sp>
        <p:nvSpPr>
          <p:cNvPr id="9" name="Marcador de contenido 8">
            <a:extLst>
              <a:ext uri="{FF2B5EF4-FFF2-40B4-BE49-F238E27FC236}">
                <a16:creationId xmlns:a16="http://schemas.microsoft.com/office/drawing/2014/main" id="{7C5CFEE1-DDDE-F641-A4D3-BF8BA44F4114}"/>
              </a:ext>
            </a:extLst>
          </p:cNvPr>
          <p:cNvSpPr>
            <a:spLocks noGrp="1"/>
          </p:cNvSpPr>
          <p:nvPr>
            <p:ph sz="quarter" idx="4"/>
          </p:nvPr>
        </p:nvSpPr>
        <p:spPr/>
        <p:txBody>
          <a:bodyPr/>
          <a:lstStyle/>
          <a:p>
            <a:r>
              <a:rPr lang="es-MX" dirty="0">
                <a:hlinkClick r:id="rId3"/>
              </a:rPr>
              <a:t>https://www.cndh.org.mx/sites/default/files/documentos/2019-10/INFESP-LGBTI%20.pdf</a:t>
            </a:r>
            <a:r>
              <a:rPr lang="es-MX" dirty="0"/>
              <a:t> </a:t>
            </a:r>
          </a:p>
        </p:txBody>
      </p:sp>
      <p:pic>
        <p:nvPicPr>
          <p:cNvPr id="4" name="Gráfico 3">
            <a:extLst>
              <a:ext uri="{FF2B5EF4-FFF2-40B4-BE49-F238E27FC236}">
                <a16:creationId xmlns:a16="http://schemas.microsoft.com/office/drawing/2014/main" id="{6306E892-D9E4-AF46-8884-D5B2266E15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974" y="376467"/>
            <a:ext cx="3608065" cy="813293"/>
          </a:xfrm>
          <a:prstGeom prst="rect">
            <a:avLst/>
          </a:prstGeom>
        </p:spPr>
      </p:pic>
      <p:pic>
        <p:nvPicPr>
          <p:cNvPr id="10" name="Imagen 9">
            <a:extLst>
              <a:ext uri="{FF2B5EF4-FFF2-40B4-BE49-F238E27FC236}">
                <a16:creationId xmlns:a16="http://schemas.microsoft.com/office/drawing/2014/main" id="{3E34694B-1B99-5743-9051-479FD36264A4}"/>
              </a:ext>
            </a:extLst>
          </p:cNvPr>
          <p:cNvPicPr/>
          <p:nvPr/>
        </p:nvPicPr>
        <p:blipFill rotWithShape="1">
          <a:blip r:embed="rId6">
            <a:extLst>
              <a:ext uri="{28A0092B-C50C-407E-A947-70E740481C1C}">
                <a14:useLocalDpi xmlns:a14="http://schemas.microsoft.com/office/drawing/2010/main" val="0"/>
              </a:ext>
            </a:extLst>
          </a:blip>
          <a:srcRect l="20500" t="26232" r="20559"/>
          <a:stretch/>
        </p:blipFill>
        <p:spPr bwMode="auto">
          <a:xfrm>
            <a:off x="5269029" y="3708468"/>
            <a:ext cx="4004972" cy="2332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204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E7554-F682-CB4F-B656-EC7DEF12CB87}"/>
              </a:ext>
            </a:extLst>
          </p:cNvPr>
          <p:cNvSpPr>
            <a:spLocks noGrp="1"/>
          </p:cNvSpPr>
          <p:nvPr>
            <p:ph type="title"/>
          </p:nvPr>
        </p:nvSpPr>
        <p:spPr>
          <a:xfrm>
            <a:off x="677334" y="609600"/>
            <a:ext cx="8596668" cy="855643"/>
          </a:xfrm>
        </p:spPr>
        <p:txBody>
          <a:bodyPr>
            <a:normAutofit/>
          </a:bodyPr>
          <a:lstStyle/>
          <a:p>
            <a:pPr algn="ctr"/>
            <a:r>
              <a:rPr lang="es-MX" sz="2400" dirty="0"/>
              <a:t>Leyes locales que defiende, protegen y garantizan los derechos de la población LGBTTTIQ+</a:t>
            </a:r>
          </a:p>
        </p:txBody>
      </p:sp>
      <p:sp>
        <p:nvSpPr>
          <p:cNvPr id="7" name="Marcador de contenido 6">
            <a:extLst>
              <a:ext uri="{FF2B5EF4-FFF2-40B4-BE49-F238E27FC236}">
                <a16:creationId xmlns:a16="http://schemas.microsoft.com/office/drawing/2014/main" id="{7E1245D9-05D4-5E40-B464-CAD93D45DB00}"/>
              </a:ext>
            </a:extLst>
          </p:cNvPr>
          <p:cNvSpPr>
            <a:spLocks noGrp="1"/>
          </p:cNvSpPr>
          <p:nvPr>
            <p:ph idx="1"/>
          </p:nvPr>
        </p:nvSpPr>
        <p:spPr>
          <a:xfrm>
            <a:off x="677334" y="1542361"/>
            <a:ext cx="8596668" cy="4499001"/>
          </a:xfrm>
        </p:spPr>
        <p:txBody>
          <a:bodyPr>
            <a:normAutofit fontScale="85000" lnSpcReduction="10000"/>
          </a:bodyPr>
          <a:lstStyle/>
          <a:p>
            <a:r>
              <a:rPr lang="es-MX" dirty="0"/>
              <a:t>Constitución Política de la Ciudad de México: </a:t>
            </a:r>
            <a:r>
              <a:rPr lang="es-MX" dirty="0">
                <a:hlinkClick r:id="rId2"/>
              </a:rPr>
              <a:t>https://data.consejeria.cdmx.gob.mx/index.php/leyes/constitucion</a:t>
            </a:r>
            <a:r>
              <a:rPr lang="es-MX" dirty="0"/>
              <a:t> </a:t>
            </a:r>
          </a:p>
          <a:p>
            <a:pPr marL="0" indent="0">
              <a:buNone/>
            </a:pPr>
            <a:r>
              <a:rPr lang="es-MX" dirty="0"/>
              <a:t> </a:t>
            </a:r>
          </a:p>
          <a:p>
            <a:pPr algn="ctr"/>
            <a:r>
              <a:rPr lang="es-MX" b="1" dirty="0"/>
              <a:t>Leyes</a:t>
            </a:r>
            <a:endParaRPr lang="es-MX" dirty="0"/>
          </a:p>
          <a:p>
            <a:pPr marL="0" indent="0">
              <a:buNone/>
            </a:pPr>
            <a:r>
              <a:rPr lang="es-MX" dirty="0"/>
              <a:t> </a:t>
            </a:r>
          </a:p>
          <a:p>
            <a:r>
              <a:rPr lang="es-MX" dirty="0"/>
              <a:t>Ley para prevenir y eliminar la discriminación de la Ciudad de México: </a:t>
            </a:r>
            <a:r>
              <a:rPr lang="es-ES" u="sng" dirty="0">
                <a:hlinkClick r:id="rId3"/>
              </a:rPr>
              <a:t>https://copred.cdmx.gob.mx/storage/app/media/Ley-para-Prevenir-la-Dicriminacion-de-CDMX.pdf</a:t>
            </a:r>
            <a:r>
              <a:rPr lang="es-ES" dirty="0"/>
              <a:t> </a:t>
            </a:r>
            <a:endParaRPr lang="es-MX" dirty="0"/>
          </a:p>
          <a:p>
            <a:r>
              <a:rPr lang="es-MX" dirty="0"/>
              <a:t>Ley para el Reconocimiento y la Atención de las Personas LGBTTTI de la Ciudad de México:</a:t>
            </a:r>
            <a:r>
              <a:rPr lang="es-MX" u="sng" dirty="0">
                <a:hlinkClick r:id="rId4"/>
              </a:rPr>
              <a:t>https://data.consejeria.cdmx.gob.mx/portal_old/uploads/gacetas/32e179a75b7cba3c48e716c26268ad45.pdf</a:t>
            </a:r>
            <a:r>
              <a:rPr lang="es-MX" dirty="0"/>
              <a:t>    </a:t>
            </a:r>
          </a:p>
          <a:p>
            <a:r>
              <a:rPr lang="es-MX" dirty="0"/>
              <a:t> </a:t>
            </a:r>
          </a:p>
          <a:p>
            <a:r>
              <a:rPr lang="es-MX" dirty="0"/>
              <a:t>Ley Constitucional de Derechos Humanos y ssus garantías de la Ciudad de México:</a:t>
            </a:r>
            <a:r>
              <a:rPr lang="es-ES" u="sng" dirty="0">
                <a:hlinkClick r:id="rId5"/>
              </a:rPr>
              <a:t>https://www.copred.cdmx.gob.mx/storage/app/media/uploaded-files/ley-constitucional-de-derechos-humanos-y-sus-garantias-de-la-ciudad-de-mexico.pdf</a:t>
            </a:r>
            <a:r>
              <a:rPr lang="es-ES" dirty="0"/>
              <a:t> </a:t>
            </a:r>
            <a:endParaRPr lang="es-MX" dirty="0"/>
          </a:p>
          <a:p>
            <a:r>
              <a:rPr lang="es-MX" dirty="0"/>
              <a:t> </a:t>
            </a:r>
          </a:p>
        </p:txBody>
      </p:sp>
    </p:spTree>
    <p:extLst>
      <p:ext uri="{BB962C8B-B14F-4D97-AF65-F5344CB8AC3E}">
        <p14:creationId xmlns:p14="http://schemas.microsoft.com/office/powerpoint/2010/main" val="1364116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B7B6264-3A7F-4444-9F55-B9DB32015681}"/>
              </a:ext>
            </a:extLst>
          </p:cNvPr>
          <p:cNvSpPr/>
          <p:nvPr/>
        </p:nvSpPr>
        <p:spPr>
          <a:xfrm>
            <a:off x="1118009" y="1143196"/>
            <a:ext cx="8466666" cy="5262979"/>
          </a:xfrm>
          <a:prstGeom prst="rect">
            <a:avLst/>
          </a:prstGeom>
        </p:spPr>
        <p:txBody>
          <a:bodyPr wrap="square">
            <a:spAutoFit/>
          </a:bodyPr>
          <a:lstStyle/>
          <a:p>
            <a:pPr algn="ctr"/>
            <a:r>
              <a:rPr lang="es-MX" sz="1600" dirty="0"/>
              <a:t>Lineamientos</a:t>
            </a:r>
          </a:p>
          <a:p>
            <a:r>
              <a:rPr lang="es-MX" sz="1600" dirty="0"/>
              <a:t> </a:t>
            </a:r>
          </a:p>
          <a:p>
            <a:r>
              <a:rPr lang="es-MX" sz="1600" dirty="0"/>
              <a:t>Lineamientos para Garantizar los Derechos Humanos en el Procedimiento Administrativo de Reconocimiento de Identidad de Género en la Ciudad de México de las Personas Adolescentes: </a:t>
            </a:r>
            <a:r>
              <a:rPr lang="es-MX" sz="1600" u="sng" dirty="0">
                <a:hlinkClick r:id="rId2"/>
              </a:rPr>
              <a:t>https://sidh.cdmx.gob.mx/storage/app/media/Docs/ComSocial/GacetaOficial_BIS_270821_LGBTTI.pdf</a:t>
            </a:r>
            <a:r>
              <a:rPr lang="es-MX" sz="1600" dirty="0"/>
              <a:t> </a:t>
            </a:r>
          </a:p>
          <a:p>
            <a:r>
              <a:rPr lang="es-MX" sz="1600" dirty="0"/>
              <a:t> </a:t>
            </a:r>
          </a:p>
          <a:p>
            <a:pPr algn="ctr"/>
            <a:r>
              <a:rPr lang="es-MX" sz="1600" dirty="0"/>
              <a:t>Protocolo</a:t>
            </a:r>
          </a:p>
          <a:p>
            <a:r>
              <a:rPr lang="es-MX" sz="1600" dirty="0"/>
              <a:t> </a:t>
            </a:r>
          </a:p>
          <a:p>
            <a:r>
              <a:rPr lang="es-MX" sz="1600" dirty="0"/>
              <a:t>Protocolo de actuación policial de la Secretaría de seguridad pública de la Ciudad de México para preservar los derechos humanos de las personas que pertenezcan a la población Lésbico, Gay, Bisexual, Transgénero, Transexual, Travesti E Intersexual (LGBTTTI). </a:t>
            </a:r>
            <a:r>
              <a:rPr lang="es-MX" sz="1600" dirty="0">
                <a:hlinkClick r:id="rId3"/>
              </a:rPr>
              <a:t>https://congresocdmx.gob.mx</a:t>
            </a:r>
            <a:r>
              <a:rPr lang="es-MX" sz="1600" dirty="0"/>
              <a:t> </a:t>
            </a:r>
          </a:p>
          <a:p>
            <a:r>
              <a:rPr lang="es-MX" sz="1600" dirty="0"/>
              <a:t> </a:t>
            </a:r>
          </a:p>
          <a:p>
            <a:r>
              <a:rPr lang="es-MX" sz="1600" dirty="0"/>
              <a:t>Programa de Derechos Humanos de la Ciudad de México: </a:t>
            </a:r>
            <a:r>
              <a:rPr lang="es-ES" sz="1600" u="sng" dirty="0">
                <a:hlinkClick r:id="rId4"/>
              </a:rPr>
              <a:t>https://pdh.cdmx.gob.mx/programa</a:t>
            </a:r>
            <a:r>
              <a:rPr lang="es-ES" sz="1600" dirty="0"/>
              <a:t> </a:t>
            </a:r>
            <a:endParaRPr lang="es-MX" sz="1600" dirty="0"/>
          </a:p>
          <a:p>
            <a:r>
              <a:rPr lang="es-MX" sz="1600" dirty="0"/>
              <a:t> </a:t>
            </a:r>
          </a:p>
          <a:p>
            <a:r>
              <a:rPr lang="es-MX" sz="1600" dirty="0"/>
              <a:t>Código de ética y conducta de la Procuraduría Social </a:t>
            </a:r>
            <a:r>
              <a:rPr lang="es-ES" sz="1600" dirty="0"/>
              <a:t>Se puede consultar en: </a:t>
            </a:r>
            <a:r>
              <a:rPr lang="es-ES" sz="1600" u="sng" dirty="0">
                <a:hlinkClick r:id="rId5"/>
              </a:rPr>
              <a:t>https://www.prosoc.cdmx.gob.mx/storage/app/media/uploaded-files/Codigo%20de%20conducta.pdf</a:t>
            </a:r>
            <a:r>
              <a:rPr lang="es-ES" sz="1600" dirty="0"/>
              <a:t>  </a:t>
            </a:r>
            <a:endParaRPr lang="es-MX" sz="1600" dirty="0"/>
          </a:p>
        </p:txBody>
      </p:sp>
    </p:spTree>
    <p:extLst>
      <p:ext uri="{BB962C8B-B14F-4D97-AF65-F5344CB8AC3E}">
        <p14:creationId xmlns:p14="http://schemas.microsoft.com/office/powerpoint/2010/main" val="42551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86D45-8EF2-AF45-906F-23FA3CD2DD3E}"/>
              </a:ext>
            </a:extLst>
          </p:cNvPr>
          <p:cNvSpPr>
            <a:spLocks noGrp="1"/>
          </p:cNvSpPr>
          <p:nvPr>
            <p:ph type="ctrTitle"/>
          </p:nvPr>
        </p:nvSpPr>
        <p:spPr>
          <a:xfrm>
            <a:off x="888940" y="1291260"/>
            <a:ext cx="8472774" cy="1207939"/>
          </a:xfrm>
        </p:spPr>
        <p:txBody>
          <a:bodyPr/>
          <a:lstStyle/>
          <a:p>
            <a:pPr algn="ctr"/>
            <a:r>
              <a:rPr lang="es-MX" sz="3200" dirty="0"/>
              <a:t>Capacitación a parlamentarias (os)(es)</a:t>
            </a:r>
          </a:p>
        </p:txBody>
      </p:sp>
      <p:sp>
        <p:nvSpPr>
          <p:cNvPr id="3" name="Subtítulo 2">
            <a:extLst>
              <a:ext uri="{FF2B5EF4-FFF2-40B4-BE49-F238E27FC236}">
                <a16:creationId xmlns:a16="http://schemas.microsoft.com/office/drawing/2014/main" id="{24F26497-2A51-B945-89DB-60FB5CD71E04}"/>
              </a:ext>
            </a:extLst>
          </p:cNvPr>
          <p:cNvSpPr>
            <a:spLocks noGrp="1"/>
          </p:cNvSpPr>
          <p:nvPr>
            <p:ph type="subTitle" idx="1"/>
          </p:nvPr>
        </p:nvSpPr>
        <p:spPr>
          <a:xfrm>
            <a:off x="1707092" y="2995965"/>
            <a:ext cx="7766936" cy="2725673"/>
          </a:xfrm>
        </p:spPr>
        <p:txBody>
          <a:bodyPr>
            <a:noAutofit/>
          </a:bodyPr>
          <a:lstStyle/>
          <a:p>
            <a:pPr marL="285750" indent="-285750" algn="l">
              <a:buFont typeface="Arial" panose="020B0604020202020204" pitchFamily="34" charset="0"/>
              <a:buChar char="•"/>
            </a:pPr>
            <a:r>
              <a:rPr lang="es-MX" sz="2000" b="1" dirty="0"/>
              <a:t>Parlamento de Mujeres</a:t>
            </a:r>
          </a:p>
          <a:p>
            <a:pPr marL="285750" indent="-285750" algn="l">
              <a:buFont typeface="Arial" panose="020B0604020202020204" pitchFamily="34" charset="0"/>
              <a:buChar char="•"/>
            </a:pPr>
            <a:r>
              <a:rPr lang="es-MX" sz="2000" b="1" dirty="0"/>
              <a:t>Parlamento de las personas </a:t>
            </a:r>
            <a:r>
              <a:rPr lang="es-MX" sz="2000" dirty="0"/>
              <a:t>que pertenezcan o se identifiquen con poblaciones Lésbico, Gay, Bisexual, Transexual, Transgénero, Travesti, Intersexual, Asexual, personas no binarias, así como de otras orientaciones sexuales, identidades expresiones de género y características sexuales no normativas</a:t>
            </a:r>
          </a:p>
        </p:txBody>
      </p:sp>
      <p:pic>
        <p:nvPicPr>
          <p:cNvPr id="4" name="Gráfico 3">
            <a:extLst>
              <a:ext uri="{FF2B5EF4-FFF2-40B4-BE49-F238E27FC236}">
                <a16:creationId xmlns:a16="http://schemas.microsoft.com/office/drawing/2014/main" id="{680048E1-B81E-8143-BA94-7387A2D00F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52689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7964C-65B6-1E49-8CF4-C40BB7EA0C03}"/>
              </a:ext>
            </a:extLst>
          </p:cNvPr>
          <p:cNvSpPr>
            <a:spLocks noGrp="1"/>
          </p:cNvSpPr>
          <p:nvPr>
            <p:ph type="title"/>
          </p:nvPr>
        </p:nvSpPr>
        <p:spPr>
          <a:xfrm>
            <a:off x="359229" y="376467"/>
            <a:ext cx="8784771" cy="1924109"/>
          </a:xfrm>
        </p:spPr>
        <p:txBody>
          <a:bodyPr>
            <a:normAutofit/>
          </a:bodyPr>
          <a:lstStyle/>
          <a:p>
            <a:pPr algn="ctr"/>
            <a:r>
              <a:rPr lang="es-MX" sz="3200" dirty="0"/>
              <a:t>Marco Normativo local de atención</a:t>
            </a:r>
            <a:br>
              <a:rPr lang="es-MX" sz="3200" dirty="0"/>
            </a:br>
            <a:r>
              <a:rPr lang="es-MX" sz="3200" dirty="0"/>
              <a:t>Derechos de las mujeres igualdad y grupos de atención prioritaria</a:t>
            </a:r>
          </a:p>
        </p:txBody>
      </p:sp>
      <p:sp>
        <p:nvSpPr>
          <p:cNvPr id="3" name="Marcador de texto 2">
            <a:extLst>
              <a:ext uri="{FF2B5EF4-FFF2-40B4-BE49-F238E27FC236}">
                <a16:creationId xmlns:a16="http://schemas.microsoft.com/office/drawing/2014/main" id="{3161BC28-8457-0B4B-8470-0F827FEF37D7}"/>
              </a:ext>
            </a:extLst>
          </p:cNvPr>
          <p:cNvSpPr>
            <a:spLocks noGrp="1"/>
          </p:cNvSpPr>
          <p:nvPr>
            <p:ph type="body" idx="1"/>
          </p:nvPr>
        </p:nvSpPr>
        <p:spPr>
          <a:xfrm>
            <a:off x="2218602" y="2849184"/>
            <a:ext cx="5571065" cy="545295"/>
          </a:xfrm>
        </p:spPr>
        <p:txBody>
          <a:bodyPr/>
          <a:lstStyle/>
          <a:p>
            <a:r>
              <a:rPr lang="es-MX" dirty="0"/>
              <a:t>Constitución Política de la Ciudad de México:</a:t>
            </a:r>
          </a:p>
          <a:p>
            <a:endParaRPr lang="es-MX" dirty="0"/>
          </a:p>
        </p:txBody>
      </p:sp>
      <p:pic>
        <p:nvPicPr>
          <p:cNvPr id="4" name="Gráfico 3">
            <a:extLst>
              <a:ext uri="{FF2B5EF4-FFF2-40B4-BE49-F238E27FC236}">
                <a16:creationId xmlns:a16="http://schemas.microsoft.com/office/drawing/2014/main" id="{0B8679C3-8F4C-5144-A5F1-A319D4266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graphicFrame>
        <p:nvGraphicFramePr>
          <p:cNvPr id="11" name="Tabla 10">
            <a:extLst>
              <a:ext uri="{FF2B5EF4-FFF2-40B4-BE49-F238E27FC236}">
                <a16:creationId xmlns:a16="http://schemas.microsoft.com/office/drawing/2014/main" id="{FDC5E045-DAC0-104B-BDF1-E873E64B2EAC}"/>
              </a:ext>
            </a:extLst>
          </p:cNvPr>
          <p:cNvGraphicFramePr>
            <a:graphicFrameLocks noGrp="1"/>
          </p:cNvGraphicFramePr>
          <p:nvPr>
            <p:extLst>
              <p:ext uri="{D42A27DB-BD31-4B8C-83A1-F6EECF244321}">
                <p14:modId xmlns:p14="http://schemas.microsoft.com/office/powerpoint/2010/main" val="94545694"/>
              </p:ext>
            </p:extLst>
          </p:nvPr>
        </p:nvGraphicFramePr>
        <p:xfrm>
          <a:off x="2299253" y="3281925"/>
          <a:ext cx="5605780" cy="182880"/>
        </p:xfrm>
        <a:graphic>
          <a:graphicData uri="http://schemas.openxmlformats.org/drawingml/2006/table">
            <a:tbl>
              <a:tblPr firstRow="1" firstCol="1" bandRow="1">
                <a:tableStyleId>{5C22544A-7EE6-4342-B048-85BDC9FD1C3A}</a:tableStyleId>
              </a:tblPr>
              <a:tblGrid>
                <a:gridCol w="2802890">
                  <a:extLst>
                    <a:ext uri="{9D8B030D-6E8A-4147-A177-3AD203B41FA5}">
                      <a16:colId xmlns:a16="http://schemas.microsoft.com/office/drawing/2014/main" val="877631021"/>
                    </a:ext>
                  </a:extLst>
                </a:gridCol>
                <a:gridCol w="2802890">
                  <a:extLst>
                    <a:ext uri="{9D8B030D-6E8A-4147-A177-3AD203B41FA5}">
                      <a16:colId xmlns:a16="http://schemas.microsoft.com/office/drawing/2014/main" val="3579052298"/>
                    </a:ext>
                  </a:extLst>
                </a:gridCol>
              </a:tblGrid>
              <a:tr h="0">
                <a:tc>
                  <a:txBody>
                    <a:bodyPr/>
                    <a:lstStyle/>
                    <a:p>
                      <a:pPr algn="ctr">
                        <a:spcAft>
                          <a:spcPts val="0"/>
                        </a:spcAft>
                      </a:pPr>
                      <a:r>
                        <a:rPr lang="en-US" sz="1200">
                          <a:effectLst/>
                        </a:rPr>
                        <a:t>Mujeres</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LGBTTTIQ+</a:t>
                      </a:r>
                      <a:endParaRPr lang="es-MX"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61916941"/>
                  </a:ext>
                </a:extLst>
              </a:tr>
            </a:tbl>
          </a:graphicData>
        </a:graphic>
      </p:graphicFrame>
      <p:graphicFrame>
        <p:nvGraphicFramePr>
          <p:cNvPr id="12" name="Tabla 11">
            <a:extLst>
              <a:ext uri="{FF2B5EF4-FFF2-40B4-BE49-F238E27FC236}">
                <a16:creationId xmlns:a16="http://schemas.microsoft.com/office/drawing/2014/main" id="{185217F3-2414-8B48-9B0C-E0F94E0F31A1}"/>
              </a:ext>
            </a:extLst>
          </p:cNvPr>
          <p:cNvGraphicFramePr>
            <a:graphicFrameLocks noGrp="1"/>
          </p:cNvGraphicFramePr>
          <p:nvPr>
            <p:extLst>
              <p:ext uri="{D42A27DB-BD31-4B8C-83A1-F6EECF244321}">
                <p14:modId xmlns:p14="http://schemas.microsoft.com/office/powerpoint/2010/main" val="3839960414"/>
              </p:ext>
            </p:extLst>
          </p:nvPr>
        </p:nvGraphicFramePr>
        <p:xfrm>
          <a:off x="2299253" y="3897546"/>
          <a:ext cx="5605780" cy="762361"/>
        </p:xfrm>
        <a:graphic>
          <a:graphicData uri="http://schemas.openxmlformats.org/drawingml/2006/table">
            <a:tbl>
              <a:tblPr firstRow="1" firstCol="1" bandRow="1">
                <a:tableStyleId>{5C22544A-7EE6-4342-B048-85BDC9FD1C3A}</a:tableStyleId>
              </a:tblPr>
              <a:tblGrid>
                <a:gridCol w="2802890">
                  <a:extLst>
                    <a:ext uri="{9D8B030D-6E8A-4147-A177-3AD203B41FA5}">
                      <a16:colId xmlns:a16="http://schemas.microsoft.com/office/drawing/2014/main" val="263943068"/>
                    </a:ext>
                  </a:extLst>
                </a:gridCol>
                <a:gridCol w="2802890">
                  <a:extLst>
                    <a:ext uri="{9D8B030D-6E8A-4147-A177-3AD203B41FA5}">
                      <a16:colId xmlns:a16="http://schemas.microsoft.com/office/drawing/2014/main" val="2635113651"/>
                    </a:ext>
                  </a:extLst>
                </a:gridCol>
              </a:tblGrid>
              <a:tr h="762361">
                <a:tc>
                  <a:txBody>
                    <a:bodyPr/>
                    <a:lstStyle/>
                    <a:p>
                      <a:pPr algn="just">
                        <a:spcAft>
                          <a:spcPts val="0"/>
                        </a:spcAft>
                      </a:pPr>
                      <a:r>
                        <a:rPr lang="en-US" sz="1200" dirty="0">
                          <a:effectLst/>
                        </a:rPr>
                        <a:t>Art 11 </a:t>
                      </a:r>
                      <a:r>
                        <a:rPr lang="en-US" sz="1200" dirty="0" err="1">
                          <a:effectLst/>
                        </a:rPr>
                        <a:t>Inciso</a:t>
                      </a:r>
                      <a:r>
                        <a:rPr lang="en-US" sz="1200" dirty="0">
                          <a:effectLst/>
                        </a:rPr>
                        <a:t> C Derechos de las </a:t>
                      </a:r>
                      <a:r>
                        <a:rPr lang="en-US" sz="1200" dirty="0" err="1">
                          <a:effectLst/>
                        </a:rPr>
                        <a:t>mujeres</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200" dirty="0">
                          <a:effectLst/>
                        </a:rPr>
                        <a:t>Art 11 </a:t>
                      </a:r>
                      <a:r>
                        <a:rPr lang="en-US" sz="1200" dirty="0" err="1">
                          <a:effectLst/>
                        </a:rPr>
                        <a:t>Inciso</a:t>
                      </a:r>
                      <a:r>
                        <a:rPr lang="en-US" sz="1200" dirty="0">
                          <a:effectLst/>
                        </a:rPr>
                        <a:t> H Derecho de las personas </a:t>
                      </a:r>
                      <a:r>
                        <a:rPr lang="en-US" sz="1200" dirty="0" err="1">
                          <a:effectLst/>
                        </a:rPr>
                        <a:t>lgbttti</a:t>
                      </a:r>
                      <a:endParaRPr lang="es-MX"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0323992"/>
                  </a:ext>
                </a:extLst>
              </a:tr>
            </a:tbl>
          </a:graphicData>
        </a:graphic>
      </p:graphicFrame>
      <p:sp>
        <p:nvSpPr>
          <p:cNvPr id="13" name="Rectangle 2">
            <a:extLst>
              <a:ext uri="{FF2B5EF4-FFF2-40B4-BE49-F238E27FC236}">
                <a16:creationId xmlns:a16="http://schemas.microsoft.com/office/drawing/2014/main" id="{CEC0B8C4-1EA1-9542-850D-AAB0CCE2B4CB}"/>
              </a:ext>
            </a:extLst>
          </p:cNvPr>
          <p:cNvSpPr>
            <a:spLocks noChangeArrowheads="1"/>
          </p:cNvSpPr>
          <p:nvPr/>
        </p:nvSpPr>
        <p:spPr bwMode="auto">
          <a:xfrm>
            <a:off x="3049711" y="3531582"/>
            <a:ext cx="365056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Artículo 10 Inciso E. Grupos de atención prioritaria</a:t>
            </a:r>
            <a:endParaRPr kumimoji="0" lang="es-MX" altLang="es-MX"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196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C48CCF-02E4-674E-94E2-F58026AF4A3F}"/>
              </a:ext>
            </a:extLst>
          </p:cNvPr>
          <p:cNvSpPr>
            <a:spLocks noGrp="1"/>
          </p:cNvSpPr>
          <p:nvPr>
            <p:ph type="title"/>
          </p:nvPr>
        </p:nvSpPr>
        <p:spPr>
          <a:xfrm>
            <a:off x="613275" y="550527"/>
            <a:ext cx="5266266" cy="1278466"/>
          </a:xfrm>
        </p:spPr>
        <p:txBody>
          <a:bodyPr>
            <a:normAutofit fontScale="90000"/>
          </a:bodyPr>
          <a:lstStyle/>
          <a:p>
            <a:r>
              <a:rPr lang="es-MX" sz="4800" dirty="0"/>
              <a:t>TIEMPO DE RECESO</a:t>
            </a:r>
          </a:p>
        </p:txBody>
      </p:sp>
      <p:sp>
        <p:nvSpPr>
          <p:cNvPr id="4" name="Marcador de texto 3">
            <a:extLst>
              <a:ext uri="{FF2B5EF4-FFF2-40B4-BE49-F238E27FC236}">
                <a16:creationId xmlns:a16="http://schemas.microsoft.com/office/drawing/2014/main" id="{BA8490FE-206F-3449-9D7B-3B7E8BF53E18}"/>
              </a:ext>
            </a:extLst>
          </p:cNvPr>
          <p:cNvSpPr>
            <a:spLocks noGrp="1"/>
          </p:cNvSpPr>
          <p:nvPr>
            <p:ph type="body" sz="half" idx="2"/>
          </p:nvPr>
        </p:nvSpPr>
        <p:spPr>
          <a:xfrm>
            <a:off x="524934" y="3299583"/>
            <a:ext cx="2958495" cy="499531"/>
          </a:xfrm>
        </p:spPr>
        <p:txBody>
          <a:bodyPr>
            <a:noAutofit/>
          </a:bodyPr>
          <a:lstStyle/>
          <a:p>
            <a:pPr algn="r"/>
            <a:r>
              <a:rPr lang="es-MX" sz="3600" dirty="0"/>
              <a:t>10 minutos</a:t>
            </a:r>
          </a:p>
        </p:txBody>
      </p:sp>
      <p:pic>
        <p:nvPicPr>
          <p:cNvPr id="5" name="Gráfico 4">
            <a:extLst>
              <a:ext uri="{FF2B5EF4-FFF2-40B4-BE49-F238E27FC236}">
                <a16:creationId xmlns:a16="http://schemas.microsoft.com/office/drawing/2014/main" id="{098E0870-130C-4149-B5E1-B35DE3D725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pic>
        <p:nvPicPr>
          <p:cNvPr id="6" name="Marcador de contenido 5">
            <a:extLst>
              <a:ext uri="{FF2B5EF4-FFF2-40B4-BE49-F238E27FC236}">
                <a16:creationId xmlns:a16="http://schemas.microsoft.com/office/drawing/2014/main" id="{C8DAD442-218A-E346-9D16-95DDCDB65433}"/>
              </a:ext>
            </a:extLst>
          </p:cNvPr>
          <p:cNvPicPr>
            <a:picLocks noGrp="1"/>
          </p:cNvPicPr>
          <p:nvPr>
            <p:ph idx="1"/>
          </p:nvPr>
        </p:nvPicPr>
        <p:blipFill rotWithShape="1">
          <a:blip r:embed="rId4">
            <a:extLst>
              <a:ext uri="{28A0092B-C50C-407E-A947-70E740481C1C}">
                <a14:useLocalDpi xmlns:a14="http://schemas.microsoft.com/office/drawing/2010/main" val="0"/>
              </a:ext>
            </a:extLst>
          </a:blip>
          <a:srcRect l="23094" t="49964" r="48405" b="19426"/>
          <a:stretch/>
        </p:blipFill>
        <p:spPr bwMode="auto">
          <a:xfrm>
            <a:off x="4953000" y="2656114"/>
            <a:ext cx="6008461" cy="3497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275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B621511-25BF-264C-948D-82F6EFE70C98}"/>
              </a:ext>
            </a:extLst>
          </p:cNvPr>
          <p:cNvSpPr>
            <a:spLocks noGrp="1"/>
          </p:cNvSpPr>
          <p:nvPr>
            <p:ph type="title"/>
          </p:nvPr>
        </p:nvSpPr>
        <p:spPr>
          <a:xfrm>
            <a:off x="677333" y="1189761"/>
            <a:ext cx="8596669" cy="1931391"/>
          </a:xfrm>
        </p:spPr>
        <p:txBody>
          <a:bodyPr>
            <a:normAutofit/>
          </a:bodyPr>
          <a:lstStyle/>
          <a:p>
            <a:r>
              <a:rPr lang="es-MX" sz="4400" dirty="0"/>
              <a:t>Diseño Legislativo</a:t>
            </a:r>
          </a:p>
        </p:txBody>
      </p:sp>
      <p:sp>
        <p:nvSpPr>
          <p:cNvPr id="5" name="Marcador de texto 4">
            <a:extLst>
              <a:ext uri="{FF2B5EF4-FFF2-40B4-BE49-F238E27FC236}">
                <a16:creationId xmlns:a16="http://schemas.microsoft.com/office/drawing/2014/main" id="{D07230DD-F4AB-8A44-B748-6A574D197319}"/>
              </a:ext>
            </a:extLst>
          </p:cNvPr>
          <p:cNvSpPr>
            <a:spLocks noGrp="1"/>
          </p:cNvSpPr>
          <p:nvPr>
            <p:ph type="body" idx="1"/>
          </p:nvPr>
        </p:nvSpPr>
        <p:spPr/>
        <p:txBody>
          <a:bodyPr/>
          <a:lstStyle/>
          <a:p>
            <a:endParaRPr lang="es-MX" dirty="0"/>
          </a:p>
        </p:txBody>
      </p:sp>
      <p:pic>
        <p:nvPicPr>
          <p:cNvPr id="6" name="Gráfico 5">
            <a:extLst>
              <a:ext uri="{FF2B5EF4-FFF2-40B4-BE49-F238E27FC236}">
                <a16:creationId xmlns:a16="http://schemas.microsoft.com/office/drawing/2014/main" id="{8625ABE0-507D-B342-A474-CD289DC25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86641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456033" y="54651"/>
            <a:ext cx="7311112" cy="1927831"/>
          </a:xfrm>
        </p:spPr>
        <p:txBody>
          <a:bodyPr>
            <a:normAutofit fontScale="90000"/>
          </a:bodyPr>
          <a:lstStyle/>
          <a:p>
            <a:br>
              <a:rPr lang="es-MX" sz="2700" b="1" dirty="0"/>
            </a:br>
            <a:r>
              <a:rPr lang="es-MX" b="1" dirty="0">
                <a:solidFill>
                  <a:srgbClr val="7030A0"/>
                </a:solidFill>
                <a:latin typeface="+mn-lt"/>
              </a:rPr>
              <a:t>La perspectiva de género en la labor legislativa puede desarrollarse al menos: </a:t>
            </a:r>
            <a:br>
              <a:rPr lang="es-MX" sz="3000" b="1" dirty="0"/>
            </a:br>
            <a:endParaRPr lang="es-MX" sz="3000" b="1" dirty="0"/>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2030820"/>
            <a:ext cx="8256181" cy="3808613"/>
          </a:xfrm>
        </p:spPr>
        <p:txBody>
          <a:bodyPr anchor="ctr">
            <a:noAutofit/>
          </a:bodyPr>
          <a:lstStyle/>
          <a:p>
            <a:pPr algn="just"/>
            <a:r>
              <a:rPr lang="es-MX" dirty="0"/>
              <a:t>En las PROPUESTAS de </a:t>
            </a:r>
            <a:r>
              <a:rPr lang="es-MX" b="1" dirty="0">
                <a:solidFill>
                  <a:srgbClr val="660066"/>
                </a:solidFill>
              </a:rPr>
              <a:t>modificaciones legales </a:t>
            </a:r>
            <a:r>
              <a:rPr lang="es-MX" dirty="0"/>
              <a:t>a las leyes, que permitan lograr la igualdad de género; </a:t>
            </a:r>
          </a:p>
          <a:p>
            <a:pPr algn="just"/>
            <a:r>
              <a:rPr lang="es-MX" dirty="0"/>
              <a:t>En la </a:t>
            </a:r>
            <a:r>
              <a:rPr lang="es-MX" b="1" dirty="0">
                <a:solidFill>
                  <a:srgbClr val="7030A0"/>
                </a:solidFill>
              </a:rPr>
              <a:t>CREACIÓN</a:t>
            </a:r>
            <a:r>
              <a:rPr lang="es-MX" dirty="0"/>
              <a:t> de nuevas leyes, con un </a:t>
            </a:r>
            <a:r>
              <a:rPr lang="es-MX" b="1" dirty="0">
                <a:solidFill>
                  <a:srgbClr val="660066"/>
                </a:solidFill>
              </a:rPr>
              <a:t>lenguaje incluyente y no discriminatorio</a:t>
            </a:r>
            <a:r>
              <a:rPr lang="es-MX" dirty="0"/>
              <a:t>. </a:t>
            </a:r>
          </a:p>
          <a:p>
            <a:pPr algn="just"/>
            <a:r>
              <a:rPr lang="es-MX" dirty="0"/>
              <a:t>En el DISEÑO de </a:t>
            </a:r>
            <a:r>
              <a:rPr lang="es-MX" b="1" dirty="0">
                <a:solidFill>
                  <a:srgbClr val="660066"/>
                </a:solidFill>
              </a:rPr>
              <a:t>presupuestos públicos </a:t>
            </a:r>
            <a:r>
              <a:rPr lang="es-MX" dirty="0"/>
              <a:t>para cerrar brechas de desigualdad en las políticas públicas. </a:t>
            </a:r>
          </a:p>
          <a:p>
            <a:pPr algn="just"/>
            <a:r>
              <a:rPr lang="es-MX" dirty="0"/>
              <a:t>En el SEGUIMIENTO y </a:t>
            </a:r>
            <a:r>
              <a:rPr lang="es-MX" b="1" dirty="0">
                <a:solidFill>
                  <a:srgbClr val="660066"/>
                </a:solidFill>
              </a:rPr>
              <a:t>control de políticas públicas.</a:t>
            </a:r>
          </a:p>
          <a:p>
            <a:pPr algn="just"/>
            <a:r>
              <a:rPr lang="es-MX" dirty="0"/>
              <a:t>Hacia el </a:t>
            </a:r>
            <a:r>
              <a:rPr lang="es-MX" b="1" dirty="0">
                <a:solidFill>
                  <a:srgbClr val="660066"/>
                </a:solidFill>
              </a:rPr>
              <a:t>interior</a:t>
            </a:r>
            <a:r>
              <a:rPr lang="es-MX" dirty="0"/>
              <a:t> de la institucionalización en los </a:t>
            </a:r>
            <a:r>
              <a:rPr lang="es-MX" b="1" dirty="0">
                <a:solidFill>
                  <a:srgbClr val="660066"/>
                </a:solidFill>
              </a:rPr>
              <a:t>Parlamentos</a:t>
            </a:r>
            <a:r>
              <a:rPr lang="es-MX" dirty="0"/>
              <a:t>. </a:t>
            </a:r>
          </a:p>
        </p:txBody>
      </p:sp>
      <p:pic>
        <p:nvPicPr>
          <p:cNvPr id="8" name="Gráfico 7">
            <a:extLst>
              <a:ext uri="{FF2B5EF4-FFF2-40B4-BE49-F238E27FC236}">
                <a16:creationId xmlns:a16="http://schemas.microsoft.com/office/drawing/2014/main" id="{4CF54A38-065C-074A-A8BD-CFF384BD93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75614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855484" y="376467"/>
            <a:ext cx="3300544" cy="1462843"/>
          </a:xfrm>
        </p:spPr>
        <p:txBody>
          <a:bodyPr>
            <a:normAutofit fontScale="90000"/>
          </a:bodyPr>
          <a:lstStyle/>
          <a:p>
            <a:pPr algn="ctr"/>
            <a:br>
              <a:rPr lang="es-MX" sz="3000" b="1" dirty="0"/>
            </a:br>
            <a:r>
              <a:rPr lang="es-MX" sz="6700" b="1" dirty="0">
                <a:solidFill>
                  <a:srgbClr val="7030A0"/>
                </a:solidFill>
                <a:latin typeface="+mn-lt"/>
              </a:rPr>
              <a:t>Paridad</a:t>
            </a:r>
            <a:br>
              <a:rPr lang="es-MX" sz="3000" b="1" dirty="0"/>
            </a:br>
            <a:br>
              <a:rPr lang="es-MX" sz="3000" b="1" dirty="0"/>
            </a:br>
            <a:endParaRPr lang="es-MX" sz="3000" b="1" dirty="0"/>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855483" y="2707667"/>
            <a:ext cx="8207063" cy="4150333"/>
          </a:xfrm>
        </p:spPr>
        <p:txBody>
          <a:bodyPr anchor="ctr">
            <a:normAutofit/>
          </a:bodyPr>
          <a:lstStyle/>
          <a:p>
            <a:pPr algn="just"/>
            <a:r>
              <a:rPr lang="es-MX" sz="2400" b="1" dirty="0">
                <a:solidFill>
                  <a:srgbClr val="660066"/>
                </a:solidFill>
              </a:rPr>
              <a:t>Paridad no es garantía ni sinónimo de igualdad</a:t>
            </a:r>
            <a:r>
              <a:rPr lang="es-MX" sz="2400" dirty="0"/>
              <a:t>, pero el acceso a la representación paritaria garantiza la inclusión de la voz de las mujeres, en su diversidad. </a:t>
            </a:r>
          </a:p>
          <a:p>
            <a:pPr algn="just"/>
            <a:endParaRPr lang="es-MX" sz="2400" dirty="0"/>
          </a:p>
          <a:p>
            <a:pPr algn="just"/>
            <a:r>
              <a:rPr lang="es-MX" sz="2400" dirty="0"/>
              <a:t>Si no se garantiza </a:t>
            </a:r>
            <a:r>
              <a:rPr lang="es-MX" sz="2400" b="1" dirty="0">
                <a:solidFill>
                  <a:srgbClr val="583381"/>
                </a:solidFill>
              </a:rPr>
              <a:t>la paridad en la titularidad de los cargos de mayor relevancia para la toma de decisiones</a:t>
            </a:r>
            <a:r>
              <a:rPr lang="es-MX" sz="2400" dirty="0">
                <a:solidFill>
                  <a:srgbClr val="583381"/>
                </a:solidFill>
              </a:rPr>
              <a:t> </a:t>
            </a:r>
            <a:r>
              <a:rPr lang="es-MX" sz="2400" dirty="0"/>
              <a:t>podría restarse oportunidad a las mujeres de impulsar los temas de igualdad de género en la agenda legislativa y en las agendas de las comisiones, así como en las diversas actividades parlamentarias. </a:t>
            </a:r>
          </a:p>
          <a:p>
            <a:pPr marL="0" indent="0" algn="just">
              <a:buNone/>
            </a:pPr>
            <a:endParaRPr lang="es-MX" sz="2400" dirty="0"/>
          </a:p>
        </p:txBody>
      </p:sp>
      <p:pic>
        <p:nvPicPr>
          <p:cNvPr id="8" name="Gráfico 7">
            <a:extLst>
              <a:ext uri="{FF2B5EF4-FFF2-40B4-BE49-F238E27FC236}">
                <a16:creationId xmlns:a16="http://schemas.microsoft.com/office/drawing/2014/main" id="{D9502F60-E1D9-3747-8C29-6283ADA920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47049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547961" y="433634"/>
            <a:ext cx="5964643" cy="670531"/>
          </a:xfrm>
        </p:spPr>
        <p:txBody>
          <a:bodyPr>
            <a:normAutofit/>
          </a:bodyPr>
          <a:lstStyle/>
          <a:p>
            <a:pPr algn="ctr"/>
            <a:r>
              <a:rPr lang="es-MX" sz="3600" b="1" dirty="0">
                <a:solidFill>
                  <a:srgbClr val="7030A0"/>
                </a:solidFill>
                <a:latin typeface="+mn-lt"/>
              </a:rPr>
              <a:t>Condiciones estructurales</a:t>
            </a:r>
            <a:endParaRPr lang="es-MX" sz="3600" b="1" dirty="0"/>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713649" y="2091871"/>
            <a:ext cx="8256181" cy="4150333"/>
          </a:xfrm>
        </p:spPr>
        <p:txBody>
          <a:bodyPr anchor="ctr">
            <a:noAutofit/>
          </a:bodyPr>
          <a:lstStyle/>
          <a:p>
            <a:pPr marL="0" indent="0">
              <a:buNone/>
            </a:pPr>
            <a:r>
              <a:rPr lang="es-ES" sz="1800" b="1" dirty="0">
                <a:latin typeface="Arial" panose="020B0604020202020204" pitchFamily="34" charset="0"/>
                <a:ea typeface="Lato Light" charset="0"/>
                <a:cs typeface="Arial" panose="020B0604020202020204" pitchFamily="34" charset="0"/>
              </a:rPr>
              <a:t>II Legislatura del Congreso de la Ciudad de México tiene </a:t>
            </a:r>
            <a:endParaRPr lang="es-ES" sz="1800" dirty="0">
              <a:latin typeface="Arial" panose="020B0604020202020204" pitchFamily="34" charset="0"/>
              <a:ea typeface="Lato Light" charset="0"/>
              <a:cs typeface="Arial" panose="020B0604020202020204" pitchFamily="34" charset="0"/>
            </a:endParaRPr>
          </a:p>
          <a:p>
            <a:pPr marL="0" indent="0">
              <a:buNone/>
            </a:pPr>
            <a:endParaRPr lang="es-MX" sz="1800" dirty="0"/>
          </a:p>
          <a:p>
            <a:pPr>
              <a:buFont typeface="Wingdings" pitchFamily="2" charset="2"/>
              <a:buChar char="Ø"/>
            </a:pPr>
            <a:r>
              <a:rPr lang="es-ES" sz="1800" dirty="0">
                <a:latin typeface="Arial" panose="020B0604020202020204" pitchFamily="34" charset="0"/>
                <a:ea typeface="Lato Light" charset="0"/>
                <a:cs typeface="Arial" panose="020B0604020202020204" pitchFamily="34" charset="0"/>
              </a:rPr>
              <a:t>Configuración del Congreso con mayoría de mujeres.</a:t>
            </a:r>
          </a:p>
          <a:p>
            <a:pPr>
              <a:buFont typeface="Wingdings" pitchFamily="2" charset="2"/>
              <a:buChar char="Ø"/>
            </a:pPr>
            <a:r>
              <a:rPr lang="es-ES" dirty="0">
                <a:latin typeface="Arial" panose="020B0604020202020204" pitchFamily="34" charset="0"/>
                <a:ea typeface="Lato Light" charset="0"/>
                <a:cs typeface="Arial" panose="020B0604020202020204" pitchFamily="34" charset="0"/>
              </a:rPr>
              <a:t>Integración paritaria en la conformación de las Comisiones, Comités y Mesa Directiva del Congreso de la Ciudad de México.</a:t>
            </a:r>
            <a:endParaRPr lang="es-ES" sz="1800" dirty="0">
              <a:latin typeface="Arial" panose="020B0604020202020204" pitchFamily="34" charset="0"/>
              <a:ea typeface="Lato Light" charset="0"/>
              <a:cs typeface="Arial" panose="020B0604020202020204" pitchFamily="34" charset="0"/>
            </a:endParaRPr>
          </a:p>
          <a:p>
            <a:pPr>
              <a:buFont typeface="Wingdings" pitchFamily="2" charset="2"/>
              <a:buChar char="Ø"/>
            </a:pPr>
            <a:r>
              <a:rPr lang="es-ES" dirty="0">
                <a:latin typeface="Arial" panose="020B0604020202020204" pitchFamily="34" charset="0"/>
                <a:ea typeface="Lato Light" charset="0"/>
                <a:cs typeface="Arial" panose="020B0604020202020204" pitchFamily="34" charset="0"/>
              </a:rPr>
              <a:t>Parlamentos mujeres y </a:t>
            </a:r>
            <a:r>
              <a:rPr lang="es-MX" b="1" dirty="0"/>
              <a:t>Personas </a:t>
            </a:r>
            <a:r>
              <a:rPr lang="es-MX" dirty="0"/>
              <a:t>que pertenezcan o se identifiquen con poblaciones Lésbico, Gay, Bisexual, Transexual, Transgénero, Travesti, Intersexual, Asexual, personas no binarias, así como de otras orientaciones sexuales, identidades expresiones de género y características sexuales no normativas</a:t>
            </a:r>
            <a:r>
              <a:rPr lang="es-ES" dirty="0">
                <a:latin typeface="Arial" panose="020B0604020202020204" pitchFamily="34" charset="0"/>
                <a:ea typeface="Lato Light" charset="0"/>
                <a:cs typeface="Arial" panose="020B0604020202020204" pitchFamily="34" charset="0"/>
              </a:rPr>
              <a:t> </a:t>
            </a:r>
            <a:endParaRPr lang="es-ES" sz="1800" dirty="0">
              <a:latin typeface="Arial" panose="020B0604020202020204" pitchFamily="34" charset="0"/>
              <a:ea typeface="Lato Light" charset="0"/>
              <a:cs typeface="Arial" panose="020B0604020202020204" pitchFamily="34" charset="0"/>
            </a:endParaRPr>
          </a:p>
          <a:p>
            <a:pPr>
              <a:buFont typeface="Wingdings" pitchFamily="2" charset="2"/>
              <a:buChar char="Ø"/>
            </a:pPr>
            <a:r>
              <a:rPr lang="es-ES" sz="1800" dirty="0">
                <a:latin typeface="Arial" panose="020B0604020202020204" pitchFamily="34" charset="0"/>
                <a:ea typeface="Lato Light" charset="0"/>
                <a:cs typeface="Arial" panose="020B0604020202020204" pitchFamily="34" charset="0"/>
              </a:rPr>
              <a:t>Existencia d</a:t>
            </a:r>
            <a:r>
              <a:rPr lang="es-ES" sz="1800" b="1" dirty="0">
                <a:latin typeface="Arial" panose="020B0604020202020204" pitchFamily="34" charset="0"/>
                <a:ea typeface="Lato Light" charset="0"/>
                <a:cs typeface="Arial" panose="020B0604020202020204" pitchFamily="34" charset="0"/>
              </a:rPr>
              <a:t>el Centro</a:t>
            </a:r>
            <a:r>
              <a:rPr lang="es-ES" sz="1800" dirty="0">
                <a:latin typeface="Arial" panose="020B0604020202020204" pitchFamily="34" charset="0"/>
                <a:ea typeface="Lato Light" charset="0"/>
                <a:cs typeface="Arial" panose="020B0604020202020204" pitchFamily="34" charset="0"/>
              </a:rPr>
              <a:t> de Estudios Legislativos para la Igualdad de Género (CELIG)</a:t>
            </a:r>
          </a:p>
          <a:p>
            <a:pPr marL="0" indent="0">
              <a:buNone/>
            </a:pPr>
            <a:endParaRPr lang="es-ES" sz="1800" dirty="0">
              <a:latin typeface="Arial" panose="020B0604020202020204" pitchFamily="34" charset="0"/>
              <a:ea typeface="Lato Light" charset="0"/>
              <a:cs typeface="Arial" panose="020B0604020202020204" pitchFamily="34" charset="0"/>
            </a:endParaRPr>
          </a:p>
          <a:p>
            <a:pPr marL="0" indent="0">
              <a:buNone/>
            </a:pPr>
            <a:endParaRPr lang="es-ES" sz="1800" dirty="0">
              <a:solidFill>
                <a:schemeClr val="tx1">
                  <a:lumMod val="75000"/>
                  <a:lumOff val="25000"/>
                </a:schemeClr>
              </a:solidFill>
              <a:latin typeface="Arial" panose="020B0604020202020204" pitchFamily="34" charset="0"/>
              <a:ea typeface="Lato Light" charset="0"/>
              <a:cs typeface="Arial" panose="020B0604020202020204" pitchFamily="34" charset="0"/>
            </a:endParaRPr>
          </a:p>
          <a:p>
            <a:pPr marL="0" indent="0">
              <a:buNone/>
            </a:pPr>
            <a:endParaRPr lang="es-MX" sz="1800" dirty="0"/>
          </a:p>
        </p:txBody>
      </p:sp>
      <p:pic>
        <p:nvPicPr>
          <p:cNvPr id="8" name="Gráfico 7">
            <a:extLst>
              <a:ext uri="{FF2B5EF4-FFF2-40B4-BE49-F238E27FC236}">
                <a16:creationId xmlns:a16="http://schemas.microsoft.com/office/drawing/2014/main" id="{61176B52-DB15-B840-B182-8BF6AE2897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79966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2644010" y="478630"/>
            <a:ext cx="5964643" cy="670531"/>
          </a:xfrm>
        </p:spPr>
        <p:txBody>
          <a:bodyPr>
            <a:normAutofit fontScale="90000"/>
          </a:bodyPr>
          <a:lstStyle/>
          <a:p>
            <a:pPr algn="ctr"/>
            <a:r>
              <a:rPr lang="es-MX" sz="4900" b="1" dirty="0">
                <a:solidFill>
                  <a:srgbClr val="7030A0"/>
                </a:solidFill>
                <a:latin typeface="+mn-lt"/>
              </a:rPr>
              <a:t>Iniciativa</a:t>
            </a:r>
            <a:r>
              <a:rPr lang="es-MX" sz="3000" b="1" dirty="0"/>
              <a:t> </a:t>
            </a: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1689100"/>
            <a:ext cx="8256181" cy="4150333"/>
          </a:xfrm>
        </p:spPr>
        <p:txBody>
          <a:bodyPr anchor="ctr">
            <a:noAutofit/>
          </a:bodyPr>
          <a:lstStyle/>
          <a:p>
            <a:pPr algn="just">
              <a:lnSpc>
                <a:spcPct val="115000"/>
              </a:lnSpc>
              <a:spcAft>
                <a:spcPts val="0"/>
              </a:spcAft>
            </a:pPr>
            <a:endParaRPr lang="es-MX" dirty="0">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s-MX" dirty="0">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MX" dirty="0">
                <a:latin typeface="Arial Narrow" panose="020B0606020202030204" pitchFamily="34" charset="0"/>
                <a:ea typeface="Times New Roman" panose="02020603050405020304" pitchFamily="18" charset="0"/>
                <a:cs typeface="Times New Roman" panose="02020603050405020304" pitchFamily="18" charset="0"/>
              </a:rPr>
              <a:t>Acto jurídico por el cual se da inicio el proceso legislativo, consiste en la presentación de un proyecto de ley con la finalidad de crear una nueva o en su caso reformar, abrogar o derogar algún ordenamiento jurídico, en la iniciativa se incluye una propuesta de decreto, es decir, una resolución que se le sugiere al Congreso para aprobar.</a:t>
            </a:r>
            <a:endParaRPr lang="es-MX"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s-MX"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0"/>
              </a:spcAft>
              <a:buNone/>
            </a:pPr>
            <a:r>
              <a:rPr lang="es-MX"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Fracción XXI, Artículo 2, </a:t>
            </a:r>
            <a:r>
              <a:rPr lang="es-MX"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Reglamento del Congreso de la Ciudad de México</a:t>
            </a:r>
            <a:r>
              <a:rPr lang="es-MX"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MX" sz="1800" dirty="0"/>
          </a:p>
        </p:txBody>
      </p:sp>
      <p:pic>
        <p:nvPicPr>
          <p:cNvPr id="4" name="Gráfico 3">
            <a:extLst>
              <a:ext uri="{FF2B5EF4-FFF2-40B4-BE49-F238E27FC236}">
                <a16:creationId xmlns:a16="http://schemas.microsoft.com/office/drawing/2014/main" id="{F0B1348E-372B-FA48-A4C1-6970D5EDDE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27391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2644010" y="478630"/>
            <a:ext cx="5964643" cy="670531"/>
          </a:xfrm>
        </p:spPr>
        <p:txBody>
          <a:bodyPr>
            <a:normAutofit/>
          </a:bodyPr>
          <a:lstStyle/>
          <a:p>
            <a:pPr algn="ctr"/>
            <a:r>
              <a:rPr lang="es-MX" sz="3200" b="1" dirty="0">
                <a:solidFill>
                  <a:srgbClr val="7030A0"/>
                </a:solidFill>
              </a:rPr>
              <a:t>Iniciativa</a:t>
            </a:r>
            <a:r>
              <a:rPr lang="es-MX" sz="1600" b="1" dirty="0"/>
              <a:t> </a:t>
            </a:r>
            <a:endParaRPr lang="es-MX" sz="3000" b="1" dirty="0"/>
          </a:p>
        </p:txBody>
      </p:sp>
      <p:pic>
        <p:nvPicPr>
          <p:cNvPr id="9" name="Marcador de contenido 8">
            <a:extLst>
              <a:ext uri="{FF2B5EF4-FFF2-40B4-BE49-F238E27FC236}">
                <a16:creationId xmlns:a16="http://schemas.microsoft.com/office/drawing/2014/main" id="{68CE0E87-0A8D-47EF-ADC9-1817524C6821}"/>
              </a:ext>
            </a:extLst>
          </p:cNvPr>
          <p:cNvPicPr>
            <a:picLocks noGrp="1" noChangeAspect="1"/>
          </p:cNvPicPr>
          <p:nvPr>
            <p:ph idx="1"/>
          </p:nvPr>
        </p:nvPicPr>
        <p:blipFill>
          <a:blip r:embed="rId2"/>
          <a:stretch>
            <a:fillRect/>
          </a:stretch>
        </p:blipFill>
        <p:spPr>
          <a:xfrm>
            <a:off x="757385" y="1424354"/>
            <a:ext cx="8186301" cy="4208631"/>
          </a:xfrm>
          <a:prstGeom prst="rect">
            <a:avLst/>
          </a:prstGeom>
        </p:spPr>
      </p:pic>
      <p:pic>
        <p:nvPicPr>
          <p:cNvPr id="4" name="Gráfico 3">
            <a:extLst>
              <a:ext uri="{FF2B5EF4-FFF2-40B4-BE49-F238E27FC236}">
                <a16:creationId xmlns:a16="http://schemas.microsoft.com/office/drawing/2014/main" id="{15824E1B-38FB-A543-A9DC-40FDF0285A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5793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2644010" y="478630"/>
            <a:ext cx="5964643" cy="670531"/>
          </a:xfrm>
        </p:spPr>
        <p:txBody>
          <a:bodyPr>
            <a:normAutofit fontScale="90000"/>
          </a:bodyPr>
          <a:lstStyle/>
          <a:p>
            <a:pPr algn="ctr"/>
            <a:r>
              <a:rPr lang="es-MX" sz="4900" b="1" dirty="0">
                <a:solidFill>
                  <a:srgbClr val="7030A0"/>
                </a:solidFill>
                <a:latin typeface="+mn-lt"/>
              </a:rPr>
              <a:t>Dictamen</a:t>
            </a:r>
            <a:r>
              <a:rPr lang="es-MX" sz="3000" b="1" dirty="0"/>
              <a:t> </a:t>
            </a: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1689100"/>
            <a:ext cx="8256181" cy="4150333"/>
          </a:xfrm>
        </p:spPr>
        <p:txBody>
          <a:bodyPr anchor="ctr">
            <a:noAutofit/>
          </a:bodyPr>
          <a:lstStyle/>
          <a:p>
            <a:pPr algn="just">
              <a:spcAft>
                <a:spcPts val="0"/>
              </a:spcAft>
            </a:pPr>
            <a:r>
              <a:rPr lang="es-MX" sz="2000" dirty="0">
                <a:ea typeface="Times New Roman" panose="02020603050405020304" pitchFamily="18" charset="0"/>
                <a:cs typeface="Times New Roman" panose="02020603050405020304" pitchFamily="18" charset="0"/>
              </a:rPr>
              <a:t>Es un documento elaborado por la Comisión o Comisiones a las que fue turnado el instrumento parlamentario —llamada comisión o comisiones dictaminadoras—, deberá ser resuelto “dentro de un término máximo de cuarenta y cinco días, a partir de la recepción formal del asunto”</a:t>
            </a:r>
            <a:r>
              <a:rPr lang="es-MX" sz="2000" dirty="0"/>
              <a:t> (</a:t>
            </a:r>
            <a:r>
              <a:rPr lang="es-MX" sz="2000" dirty="0">
                <a:ea typeface="Calibri" panose="020F0502020204030204" pitchFamily="34" charset="0"/>
                <a:cs typeface="Times New Roman" panose="02020603050405020304" pitchFamily="18" charset="0"/>
              </a:rPr>
              <a:t>Artículo 260 LOC)</a:t>
            </a:r>
          </a:p>
          <a:p>
            <a:pPr algn="just">
              <a:spcAft>
                <a:spcPts val="0"/>
              </a:spcAft>
            </a:pPr>
            <a:endParaRPr lang="es-MX" sz="2000" dirty="0">
              <a:ea typeface="Calibri" panose="020F0502020204030204" pitchFamily="34" charset="0"/>
              <a:cs typeface="Times New Roman" panose="02020603050405020304" pitchFamily="18" charset="0"/>
            </a:endParaRPr>
          </a:p>
          <a:p>
            <a:pPr algn="just">
              <a:spcAft>
                <a:spcPts val="0"/>
              </a:spcAft>
            </a:pPr>
            <a:r>
              <a:rPr lang="es-MX" sz="2000" dirty="0"/>
              <a:t>En el dictamen se analiza y resuelve los asuntos planteados en el instrumento parlamentario. Debe contener “un estudio profundo y analítico que expone de forma ordenada, clara y concisa las razones por las que se aprueba, desecha o modifica”.</a:t>
            </a:r>
          </a:p>
          <a:p>
            <a:pPr algn="just">
              <a:spcAft>
                <a:spcPts val="0"/>
              </a:spcAft>
            </a:pPr>
            <a:endParaRPr lang="es-MX" sz="2000" dirty="0"/>
          </a:p>
          <a:p>
            <a:pPr algn="just">
              <a:spcAft>
                <a:spcPts val="0"/>
              </a:spcAft>
            </a:pPr>
            <a:r>
              <a:rPr lang="es-MX" sz="2000" dirty="0"/>
              <a:t>Puede aprobarse conforme la propuesta original, modificarse, desecharse</a:t>
            </a:r>
          </a:p>
        </p:txBody>
      </p:sp>
      <p:sp>
        <p:nvSpPr>
          <p:cNvPr id="6" name="Rectángulo 5">
            <a:extLst>
              <a:ext uri="{FF2B5EF4-FFF2-40B4-BE49-F238E27FC236}">
                <a16:creationId xmlns:a16="http://schemas.microsoft.com/office/drawing/2014/main" id="{DD925156-EF0F-4721-9DEF-C0724A807F85}"/>
              </a:ext>
            </a:extLst>
          </p:cNvPr>
          <p:cNvSpPr/>
          <p:nvPr/>
        </p:nvSpPr>
        <p:spPr>
          <a:xfrm>
            <a:off x="676725" y="1385060"/>
            <a:ext cx="8484780" cy="1107996"/>
          </a:xfrm>
          <a:prstGeom prst="rect">
            <a:avLst/>
          </a:prstGeom>
        </p:spPr>
        <p:txBody>
          <a:bodyPr wrap="square">
            <a:spAutoFit/>
          </a:bodyPr>
          <a:lstStyle/>
          <a:p>
            <a:pPr algn="just">
              <a:spcAft>
                <a:spcPts val="0"/>
              </a:spcAft>
            </a:pPr>
            <a:endParaRPr lang="es-MX"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es-MX"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s-MX" dirty="0"/>
              <a:t> </a:t>
            </a:r>
          </a:p>
          <a:p>
            <a:pPr algn="just">
              <a:spcAft>
                <a:spcPts val="0"/>
              </a:spcAft>
            </a:pPr>
            <a:endParaRPr lang="es-MX"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áfico 4">
            <a:extLst>
              <a:ext uri="{FF2B5EF4-FFF2-40B4-BE49-F238E27FC236}">
                <a16:creationId xmlns:a16="http://schemas.microsoft.com/office/drawing/2014/main" id="{3EF288FD-5117-E54F-BCAB-063339C468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032873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2644010" y="478630"/>
            <a:ext cx="5964643" cy="670531"/>
          </a:xfrm>
        </p:spPr>
        <p:txBody>
          <a:bodyPr>
            <a:normAutofit fontScale="90000"/>
          </a:bodyPr>
          <a:lstStyle/>
          <a:p>
            <a:pPr algn="ctr"/>
            <a:r>
              <a:rPr lang="es-MX" sz="4900" b="1" dirty="0">
                <a:solidFill>
                  <a:srgbClr val="7030A0"/>
                </a:solidFill>
                <a:latin typeface="+mn-lt"/>
              </a:rPr>
              <a:t>Dictamen</a:t>
            </a:r>
            <a:endParaRPr lang="es-MX" sz="3000" b="1" dirty="0"/>
          </a:p>
        </p:txBody>
      </p:sp>
      <p:pic>
        <p:nvPicPr>
          <p:cNvPr id="9" name="Marcador de contenido 8">
            <a:extLst>
              <a:ext uri="{FF2B5EF4-FFF2-40B4-BE49-F238E27FC236}">
                <a16:creationId xmlns:a16="http://schemas.microsoft.com/office/drawing/2014/main" id="{2AC21184-89A4-4E85-A443-CB44A596F807}"/>
              </a:ext>
            </a:extLst>
          </p:cNvPr>
          <p:cNvPicPr>
            <a:picLocks noGrp="1" noChangeAspect="1"/>
          </p:cNvPicPr>
          <p:nvPr>
            <p:ph idx="1"/>
          </p:nvPr>
        </p:nvPicPr>
        <p:blipFill>
          <a:blip r:embed="rId2"/>
          <a:stretch>
            <a:fillRect/>
          </a:stretch>
        </p:blipFill>
        <p:spPr>
          <a:xfrm>
            <a:off x="1672905" y="1149161"/>
            <a:ext cx="5894248" cy="5040624"/>
          </a:xfrm>
          <a:prstGeom prst="rect">
            <a:avLst/>
          </a:prstGeom>
        </p:spPr>
      </p:pic>
      <p:pic>
        <p:nvPicPr>
          <p:cNvPr id="4" name="Gráfico 3">
            <a:extLst>
              <a:ext uri="{FF2B5EF4-FFF2-40B4-BE49-F238E27FC236}">
                <a16:creationId xmlns:a16="http://schemas.microsoft.com/office/drawing/2014/main" id="{4C8012B9-C651-F843-9DF5-42816D5FBA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15835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0236E-C90E-F74C-A57D-5AA539FBA8A6}"/>
              </a:ext>
            </a:extLst>
          </p:cNvPr>
          <p:cNvSpPr>
            <a:spLocks noGrp="1"/>
          </p:cNvSpPr>
          <p:nvPr>
            <p:ph type="title"/>
          </p:nvPr>
        </p:nvSpPr>
        <p:spPr>
          <a:xfrm>
            <a:off x="677334" y="609600"/>
            <a:ext cx="7180791" cy="1320800"/>
          </a:xfrm>
        </p:spPr>
        <p:txBody>
          <a:bodyPr/>
          <a:lstStyle/>
          <a:p>
            <a:pPr algn="ctr"/>
            <a:r>
              <a:rPr lang="es-MX" dirty="0"/>
              <a:t>Encuadre y reglas del juego</a:t>
            </a:r>
          </a:p>
        </p:txBody>
      </p:sp>
      <p:sp>
        <p:nvSpPr>
          <p:cNvPr id="3" name="Marcador de contenido 2">
            <a:extLst>
              <a:ext uri="{FF2B5EF4-FFF2-40B4-BE49-F238E27FC236}">
                <a16:creationId xmlns:a16="http://schemas.microsoft.com/office/drawing/2014/main" id="{FA1F9559-3F2B-504A-AD6D-ACF9115DD914}"/>
              </a:ext>
            </a:extLst>
          </p:cNvPr>
          <p:cNvSpPr>
            <a:spLocks noGrp="1"/>
          </p:cNvSpPr>
          <p:nvPr>
            <p:ph idx="1"/>
          </p:nvPr>
        </p:nvSpPr>
        <p:spPr/>
        <p:txBody>
          <a:bodyPr/>
          <a:lstStyle/>
          <a:p>
            <a:pPr lvl="1"/>
            <a:r>
              <a:rPr lang="es-MX" dirty="0"/>
              <a:t>No interrumpir a quien esta hablando sin solicitar la palabra</a:t>
            </a:r>
          </a:p>
          <a:p>
            <a:pPr lvl="1"/>
            <a:r>
              <a:rPr lang="es-MX" dirty="0"/>
              <a:t>Levantar la mano para tomar la palabra y esperar a que se pueda intervenir</a:t>
            </a:r>
          </a:p>
          <a:p>
            <a:pPr lvl="1"/>
            <a:r>
              <a:rPr lang="es-MX" b="1" dirty="0"/>
              <a:t>Respetar </a:t>
            </a:r>
            <a:r>
              <a:rPr lang="es-MX" dirty="0"/>
              <a:t>las opiniones de las/os/es otras (os/es)</a:t>
            </a:r>
          </a:p>
          <a:p>
            <a:pPr lvl="1"/>
            <a:r>
              <a:rPr lang="es-MX" dirty="0"/>
              <a:t>No entablar diálogos entre participantes, la conversación es colectiva</a:t>
            </a:r>
          </a:p>
          <a:p>
            <a:pPr lvl="1"/>
            <a:r>
              <a:rPr lang="es-MX" dirty="0"/>
              <a:t>Las opiniones no son conceptos y son a título personal. Los conceptos siempre tienen autor y contexto</a:t>
            </a:r>
          </a:p>
          <a:p>
            <a:pPr lvl="1"/>
            <a:r>
              <a:rPr lang="es-MX" dirty="0"/>
              <a:t>El diálogo es entre iguales a pesar de nuestra diversidad de opiniones</a:t>
            </a:r>
          </a:p>
          <a:p>
            <a:pPr lvl="1"/>
            <a:r>
              <a:rPr lang="es-MX" b="1" dirty="0"/>
              <a:t>Respetar</a:t>
            </a:r>
            <a:r>
              <a:rPr lang="es-MX" dirty="0"/>
              <a:t> nuestras diferencias es construir y reconocer nuestras coincidencias</a:t>
            </a:r>
          </a:p>
          <a:p>
            <a:pPr lvl="1"/>
            <a:r>
              <a:rPr lang="es-MX" b="1" dirty="0"/>
              <a:t>Respetar</a:t>
            </a:r>
            <a:r>
              <a:rPr lang="es-MX" dirty="0"/>
              <a:t> nuestras reglas de trabajo</a:t>
            </a:r>
          </a:p>
        </p:txBody>
      </p:sp>
      <p:pic>
        <p:nvPicPr>
          <p:cNvPr id="4" name="Gráfico 3">
            <a:extLst>
              <a:ext uri="{FF2B5EF4-FFF2-40B4-BE49-F238E27FC236}">
                <a16:creationId xmlns:a16="http://schemas.microsoft.com/office/drawing/2014/main" id="{5318D8EF-48A9-0749-899F-1F4E40D8F8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4469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808891" y="348644"/>
            <a:ext cx="5964643" cy="670531"/>
          </a:xfrm>
        </p:spPr>
        <p:txBody>
          <a:bodyPr>
            <a:normAutofit fontScale="90000"/>
          </a:bodyPr>
          <a:lstStyle/>
          <a:p>
            <a:pPr algn="ctr"/>
            <a:r>
              <a:rPr lang="es-MX" sz="3000" b="1" dirty="0"/>
              <a:t>Proceso legislativo en el Congreso de la Ciudad de México</a:t>
            </a:r>
          </a:p>
        </p:txBody>
      </p:sp>
      <p:pic>
        <p:nvPicPr>
          <p:cNvPr id="8" name="Gráfico 7">
            <a:extLst>
              <a:ext uri="{FF2B5EF4-FFF2-40B4-BE49-F238E27FC236}">
                <a16:creationId xmlns:a16="http://schemas.microsoft.com/office/drawing/2014/main" id="{855DBADA-0B89-3B45-99AF-8E4A63FAED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
        <p:nvSpPr>
          <p:cNvPr id="4" name="Marcador de contenido 3">
            <a:extLst>
              <a:ext uri="{FF2B5EF4-FFF2-40B4-BE49-F238E27FC236}">
                <a16:creationId xmlns:a16="http://schemas.microsoft.com/office/drawing/2014/main" id="{EC5DFD26-90E3-B149-BFF8-479DE64B20D3}"/>
              </a:ext>
            </a:extLst>
          </p:cNvPr>
          <p:cNvSpPr>
            <a:spLocks noGrp="1"/>
          </p:cNvSpPr>
          <p:nvPr>
            <p:ph idx="1"/>
          </p:nvPr>
        </p:nvSpPr>
        <p:spPr/>
        <p:txBody>
          <a:bodyPr/>
          <a:lstStyle/>
          <a:p>
            <a:endParaRPr lang="es-MX"/>
          </a:p>
        </p:txBody>
      </p:sp>
      <p:pic>
        <p:nvPicPr>
          <p:cNvPr id="11" name="Marcador de contenido 8">
            <a:extLst>
              <a:ext uri="{FF2B5EF4-FFF2-40B4-BE49-F238E27FC236}">
                <a16:creationId xmlns:a16="http://schemas.microsoft.com/office/drawing/2014/main" id="{D730F8AB-10C8-4093-BF65-D6B682E81FA3}"/>
              </a:ext>
            </a:extLst>
          </p:cNvPr>
          <p:cNvPicPr/>
          <p:nvPr/>
        </p:nvPicPr>
        <p:blipFill rotWithShape="1">
          <a:blip r:embed="rId4" cstate="print">
            <a:extLst>
              <a:ext uri="{28A0092B-C50C-407E-A947-70E740481C1C}">
                <a14:useLocalDpi xmlns:a14="http://schemas.microsoft.com/office/drawing/2010/main" val="0"/>
              </a:ext>
            </a:extLst>
          </a:blip>
          <a:srcRect t="11840"/>
          <a:stretch/>
        </p:blipFill>
        <p:spPr bwMode="auto">
          <a:xfrm>
            <a:off x="677334" y="1825925"/>
            <a:ext cx="8224731" cy="42154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7962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547961" y="348036"/>
            <a:ext cx="5964643" cy="670531"/>
          </a:xfrm>
        </p:spPr>
        <p:txBody>
          <a:bodyPr>
            <a:normAutofit fontScale="90000"/>
          </a:bodyPr>
          <a:lstStyle/>
          <a:p>
            <a:pPr algn="ctr"/>
            <a:r>
              <a:rPr lang="es-MX" sz="2800" b="1" dirty="0">
                <a:solidFill>
                  <a:srgbClr val="7030A0"/>
                </a:solidFill>
                <a:latin typeface="+mn-lt"/>
              </a:rPr>
              <a:t>Elaboración de iniciativas de ley buscando la igualdad</a:t>
            </a:r>
            <a:endParaRPr lang="es-MX" sz="2800" b="1" dirty="0"/>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1689100"/>
            <a:ext cx="8256181" cy="4150333"/>
          </a:xfrm>
        </p:spPr>
        <p:txBody>
          <a:bodyPr anchor="ctr">
            <a:noAutofit/>
          </a:bodyPr>
          <a:lstStyle/>
          <a:p>
            <a:pPr marL="0" indent="0">
              <a:buNone/>
            </a:pPr>
            <a:r>
              <a:rPr lang="es-MX" sz="1800" b="1" dirty="0"/>
              <a:t>Ley Orgánica del Congreso de la Ciudad de México</a:t>
            </a:r>
            <a:endParaRPr lang="es-MX" sz="1800" dirty="0"/>
          </a:p>
          <a:p>
            <a:pPr fontAlgn="t"/>
            <a:r>
              <a:rPr lang="es-MX" sz="1800" b="1" dirty="0"/>
              <a:t>Artículo 80. </a:t>
            </a:r>
            <a:r>
              <a:rPr lang="es-MX" sz="1800" dirty="0"/>
              <a:t>Los trabajos incluyendo el análisis y dictamen legislativo, así como las discusiones y votaciones en Comisión, se regirán por las disposiciones del reglamento. </a:t>
            </a:r>
          </a:p>
          <a:p>
            <a:pPr marL="0" indent="0" fontAlgn="t">
              <a:buNone/>
            </a:pPr>
            <a:r>
              <a:rPr lang="es-MX" sz="1800" dirty="0">
                <a:solidFill>
                  <a:srgbClr val="7030A0"/>
                </a:solidFill>
              </a:rPr>
              <a:t>Todo dictamen se elaborará con perspectiva de género y estará redactado con un lenguaje claro, preciso, incluyente y no sexista, […]</a:t>
            </a:r>
            <a:endParaRPr lang="es-MX" sz="1800" dirty="0"/>
          </a:p>
          <a:p>
            <a:pPr fontAlgn="t"/>
            <a:r>
              <a:rPr lang="es-MX" sz="1800" b="1" dirty="0"/>
              <a:t>Artículo 96. Todas las iniciativas …</a:t>
            </a:r>
            <a:r>
              <a:rPr lang="es-MX" sz="1800" dirty="0"/>
              <a:t> deberán contener [..] los siguientes elementos: (…)</a:t>
            </a:r>
          </a:p>
          <a:p>
            <a:pPr fontAlgn="t"/>
            <a:r>
              <a:rPr lang="es-MX" sz="1800" dirty="0">
                <a:solidFill>
                  <a:srgbClr val="7030A0"/>
                </a:solidFill>
              </a:rPr>
              <a:t>III. Problemática desde la perspectiva de género, en su caso […]</a:t>
            </a:r>
          </a:p>
          <a:p>
            <a:pPr fontAlgn="t"/>
            <a:r>
              <a:rPr lang="es-ES_tradnl" sz="1800" b="1" dirty="0"/>
              <a:t>Artículo 106. </a:t>
            </a:r>
            <a:r>
              <a:rPr lang="es-ES_tradnl" sz="1800" dirty="0">
                <a:solidFill>
                  <a:srgbClr val="660066"/>
                </a:solidFill>
              </a:rPr>
              <a:t>Todo dictamen será elaborado con perspectiva de género, se redactará con un lenguaje claro, preciso, incluyente y no sexista</a:t>
            </a:r>
            <a:r>
              <a:rPr lang="es-ES_tradnl" sz="1800" dirty="0"/>
              <a:t>. […]</a:t>
            </a:r>
            <a:endParaRPr lang="es-MX" sz="1800" dirty="0"/>
          </a:p>
          <a:p>
            <a:pPr fontAlgn="t"/>
            <a:r>
              <a:rPr lang="es-MX" sz="1800" b="1" dirty="0"/>
              <a:t>Artículo 258. </a:t>
            </a:r>
            <a:r>
              <a:rPr lang="es-MX" sz="1800" dirty="0">
                <a:solidFill>
                  <a:srgbClr val="660066"/>
                </a:solidFill>
              </a:rPr>
              <a:t>Todo dictamen será elaborado con perspectiva de género, se redactará con un lenguaje claro, preciso, incluyente y no sexista, </a:t>
            </a:r>
            <a:r>
              <a:rPr lang="es-MX" sz="1800" dirty="0"/>
              <a:t>(…)</a:t>
            </a:r>
          </a:p>
        </p:txBody>
      </p:sp>
      <p:pic>
        <p:nvPicPr>
          <p:cNvPr id="8" name="Gráfico 7">
            <a:extLst>
              <a:ext uri="{FF2B5EF4-FFF2-40B4-BE49-F238E27FC236}">
                <a16:creationId xmlns:a16="http://schemas.microsoft.com/office/drawing/2014/main" id="{1A59D389-3ED3-9740-B980-FEFBE44C77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002491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128B393-44D3-4746-82A2-6DFD46FA3CA5}"/>
              </a:ext>
            </a:extLst>
          </p:cNvPr>
          <p:cNvSpPr>
            <a:spLocks noGrp="1"/>
          </p:cNvSpPr>
          <p:nvPr>
            <p:ph type="title"/>
          </p:nvPr>
        </p:nvSpPr>
        <p:spPr/>
        <p:txBody>
          <a:bodyPr/>
          <a:lstStyle/>
          <a:p>
            <a:r>
              <a:rPr lang="es-MX" dirty="0"/>
              <a:t>Incorporación de la perspectiva de género</a:t>
            </a:r>
          </a:p>
        </p:txBody>
      </p:sp>
      <p:sp>
        <p:nvSpPr>
          <p:cNvPr id="3" name="Marcador de contenido 2">
            <a:extLst>
              <a:ext uri="{FF2B5EF4-FFF2-40B4-BE49-F238E27FC236}">
                <a16:creationId xmlns:a16="http://schemas.microsoft.com/office/drawing/2014/main" id="{B3394E8B-5E52-8141-87F5-7C23580CE587}"/>
              </a:ext>
            </a:extLst>
          </p:cNvPr>
          <p:cNvSpPr>
            <a:spLocks noGrp="1"/>
          </p:cNvSpPr>
          <p:nvPr>
            <p:ph sz="half" idx="1"/>
          </p:nvPr>
        </p:nvSpPr>
        <p:spPr/>
        <p:txBody>
          <a:bodyPr/>
          <a:lstStyle/>
          <a:p>
            <a:r>
              <a:rPr lang="es-MX" dirty="0">
                <a:hlinkClick r:id="rId2"/>
              </a:rPr>
              <a:t>https://genero.congresocdmx.gob.mx/wp-content/uploads/2019/12/Gui%CC%81a-para-la-Incorporacio%CC%81n-de-la-perspectiva-de-ge%CC%81nero-en-el-trabajo-legislativo-del-Congreso-de-la-Ciudad-de-Me%CC%81xico-2.pdf</a:t>
            </a:r>
            <a:r>
              <a:rPr lang="es-MX" dirty="0"/>
              <a:t> </a:t>
            </a:r>
          </a:p>
          <a:p>
            <a:pPr marL="0" indent="0">
              <a:buNone/>
            </a:pPr>
            <a:endParaRPr lang="es-MX" dirty="0"/>
          </a:p>
        </p:txBody>
      </p:sp>
      <p:pic>
        <p:nvPicPr>
          <p:cNvPr id="6" name="Marcador de contenido 5">
            <a:extLst>
              <a:ext uri="{FF2B5EF4-FFF2-40B4-BE49-F238E27FC236}">
                <a16:creationId xmlns:a16="http://schemas.microsoft.com/office/drawing/2014/main" id="{BB0D12D6-DE25-C84C-A4F6-374B4590DF37}"/>
              </a:ext>
            </a:extLst>
          </p:cNvPr>
          <p:cNvPicPr>
            <a:picLocks noGrp="1"/>
          </p:cNvPicPr>
          <p:nvPr>
            <p:ph sz="half" idx="2"/>
          </p:nvPr>
        </p:nvPicPr>
        <p:blipFill rotWithShape="1">
          <a:blip r:embed="rId3">
            <a:extLst>
              <a:ext uri="{28A0092B-C50C-407E-A947-70E740481C1C}">
                <a14:useLocalDpi xmlns:a14="http://schemas.microsoft.com/office/drawing/2010/main" val="0"/>
              </a:ext>
            </a:extLst>
          </a:blip>
          <a:srcRect l="26956" t="19674" r="27534" b="6217"/>
          <a:stretch/>
        </p:blipFill>
        <p:spPr bwMode="auto">
          <a:xfrm>
            <a:off x="5274992" y="2160588"/>
            <a:ext cx="3813716" cy="3881437"/>
          </a:xfrm>
          <a:prstGeom prst="rect">
            <a:avLst/>
          </a:prstGeom>
          <a:ln>
            <a:noFill/>
          </a:ln>
          <a:extLst>
            <a:ext uri="{53640926-AAD7-44D8-BBD7-CCE9431645EC}">
              <a14:shadowObscured xmlns:a14="http://schemas.microsoft.com/office/drawing/2010/main"/>
            </a:ext>
          </a:extLst>
        </p:spPr>
      </p:pic>
      <p:pic>
        <p:nvPicPr>
          <p:cNvPr id="5" name="Gráfico 4">
            <a:extLst>
              <a:ext uri="{FF2B5EF4-FFF2-40B4-BE49-F238E27FC236}">
                <a16:creationId xmlns:a16="http://schemas.microsoft.com/office/drawing/2014/main" id="{B942C50F-4344-5549-8BC3-A4D32FD366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368042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E94B4B36-1D52-4924-9235-5696671DD9F2}"/>
              </a:ext>
            </a:extLst>
          </p:cNvPr>
          <p:cNvSpPr>
            <a:spLocks noGrp="1"/>
          </p:cNvSpPr>
          <p:nvPr>
            <p:ph type="title"/>
          </p:nvPr>
        </p:nvSpPr>
        <p:spPr>
          <a:xfrm>
            <a:off x="897867" y="1744905"/>
            <a:ext cx="10608425" cy="3875423"/>
          </a:xfrm>
        </p:spPr>
        <p:txBody>
          <a:bodyPr vert="horz" lIns="91440" tIns="45720" rIns="91440" bIns="45720" rtlCol="0" anchor="b">
            <a:normAutofit fontScale="90000"/>
          </a:bodyPr>
          <a:lstStyle/>
          <a:p>
            <a:pPr defTabSz="914400"/>
            <a:r>
              <a:rPr lang="es-MX" sz="6600" b="1" dirty="0">
                <a:solidFill>
                  <a:srgbClr val="3D265E"/>
                </a:solidFill>
                <a:latin typeface="+mn-lt"/>
              </a:rPr>
              <a:t>Herramientas para incorporar la perspectiva de género en el trabajo legislativo</a:t>
            </a:r>
          </a:p>
        </p:txBody>
      </p:sp>
      <p:pic>
        <p:nvPicPr>
          <p:cNvPr id="8" name="Gráfico 7">
            <a:extLst>
              <a:ext uri="{FF2B5EF4-FFF2-40B4-BE49-F238E27FC236}">
                <a16:creationId xmlns:a16="http://schemas.microsoft.com/office/drawing/2014/main" id="{E49ECC8F-25C9-5742-8F8A-0CD6133224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614248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604872" y="235960"/>
            <a:ext cx="7315630" cy="1109826"/>
          </a:xfrm>
        </p:spPr>
        <p:txBody>
          <a:bodyPr>
            <a:noAutofit/>
          </a:bodyPr>
          <a:lstStyle/>
          <a:p>
            <a:r>
              <a:rPr lang="es-ES_tradnl" sz="4000" b="1" dirty="0">
                <a:solidFill>
                  <a:srgbClr val="7030A0"/>
                </a:solidFill>
                <a:latin typeface="+mn-lt"/>
              </a:rPr>
              <a:t>Lenguaje</a:t>
            </a:r>
            <a:r>
              <a:rPr lang="es-ES_tradnl" sz="6000" b="1" dirty="0">
                <a:solidFill>
                  <a:srgbClr val="7030A0"/>
                </a:solidFill>
                <a:latin typeface="+mn-lt"/>
              </a:rPr>
              <a:t> </a:t>
            </a:r>
            <a:r>
              <a:rPr lang="es-ES_tradnl" sz="4000" b="1" dirty="0">
                <a:solidFill>
                  <a:srgbClr val="7030A0"/>
                </a:solidFill>
                <a:latin typeface="+mn-lt"/>
              </a:rPr>
              <a:t>incluyente</a:t>
            </a:r>
            <a:endParaRPr lang="es-MX" sz="4000" b="1" dirty="0">
              <a:solidFill>
                <a:srgbClr val="7030A0"/>
              </a:solidFill>
              <a:latin typeface="+mn-lt"/>
            </a:endParaRPr>
          </a:p>
        </p:txBody>
      </p:sp>
      <p:sp>
        <p:nvSpPr>
          <p:cNvPr id="21" name="Rectángulo redondeado 20">
            <a:extLst>
              <a:ext uri="{FF2B5EF4-FFF2-40B4-BE49-F238E27FC236}">
                <a16:creationId xmlns:a16="http://schemas.microsoft.com/office/drawing/2014/main" id="{DFB12D01-4DA8-E841-A2A8-440E69F330AE}"/>
              </a:ext>
            </a:extLst>
          </p:cNvPr>
          <p:cNvSpPr/>
          <p:nvPr/>
        </p:nvSpPr>
        <p:spPr>
          <a:xfrm>
            <a:off x="795536" y="1920505"/>
            <a:ext cx="1926665" cy="582930"/>
          </a:xfrm>
          <a:prstGeom prst="round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000" dirty="0">
                <a:solidFill>
                  <a:schemeClr val="tx1"/>
                </a:solidFill>
              </a:rPr>
              <a:t>Tesis Aislada de la Segunda Sala, la Suprema Corte de Justicia de la Nación (SCJN)</a:t>
            </a:r>
          </a:p>
        </p:txBody>
      </p:sp>
      <p:sp>
        <p:nvSpPr>
          <p:cNvPr id="22" name="Rectángulo redondeado 21">
            <a:extLst>
              <a:ext uri="{FF2B5EF4-FFF2-40B4-BE49-F238E27FC236}">
                <a16:creationId xmlns:a16="http://schemas.microsoft.com/office/drawing/2014/main" id="{750B22C1-6470-6B4E-B7F1-7324A1BBF7CE}"/>
              </a:ext>
            </a:extLst>
          </p:cNvPr>
          <p:cNvSpPr/>
          <p:nvPr/>
        </p:nvSpPr>
        <p:spPr>
          <a:xfrm>
            <a:off x="794077" y="3011104"/>
            <a:ext cx="1926665" cy="582930"/>
          </a:xfrm>
          <a:prstGeom prst="round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tx1"/>
                </a:solidFill>
              </a:rPr>
              <a:t>Manual: Uso de lenguaje incluyente en textos y comunicados oficiales (2011)</a:t>
            </a:r>
          </a:p>
        </p:txBody>
      </p:sp>
      <p:sp>
        <p:nvSpPr>
          <p:cNvPr id="23" name="Rectángulo redondeado 22">
            <a:extLst>
              <a:ext uri="{FF2B5EF4-FFF2-40B4-BE49-F238E27FC236}">
                <a16:creationId xmlns:a16="http://schemas.microsoft.com/office/drawing/2014/main" id="{98A47B4E-11D3-F84D-907D-428EF0FDF6CB}"/>
              </a:ext>
            </a:extLst>
          </p:cNvPr>
          <p:cNvSpPr/>
          <p:nvPr/>
        </p:nvSpPr>
        <p:spPr>
          <a:xfrm>
            <a:off x="794077" y="4224088"/>
            <a:ext cx="1926665" cy="582930"/>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tx1"/>
                </a:solidFill>
              </a:rPr>
              <a:t>Recomendaciones para el uso incluyente y no sexista del lenguaje (2015) CONAPRED, INMUJERES y CONAVIM</a:t>
            </a:r>
          </a:p>
        </p:txBody>
      </p:sp>
      <p:sp>
        <p:nvSpPr>
          <p:cNvPr id="24" name="Rectángulo redondeado 23">
            <a:extLst>
              <a:ext uri="{FF2B5EF4-FFF2-40B4-BE49-F238E27FC236}">
                <a16:creationId xmlns:a16="http://schemas.microsoft.com/office/drawing/2014/main" id="{2B0D4B1F-8A25-2D4C-8AF4-F245FD1BF361}"/>
              </a:ext>
            </a:extLst>
          </p:cNvPr>
          <p:cNvSpPr/>
          <p:nvPr/>
        </p:nvSpPr>
        <p:spPr>
          <a:xfrm>
            <a:off x="794077" y="5484197"/>
            <a:ext cx="1926665" cy="582930"/>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000" dirty="0">
                <a:solidFill>
                  <a:schemeClr val="tx1"/>
                </a:solidFill>
              </a:rPr>
              <a:t>Comisión Nacional de los Derechos Humanos (CNDH) </a:t>
            </a:r>
          </a:p>
        </p:txBody>
      </p:sp>
      <p:sp>
        <p:nvSpPr>
          <p:cNvPr id="25" name="Rectángulo redondeado 24">
            <a:extLst>
              <a:ext uri="{FF2B5EF4-FFF2-40B4-BE49-F238E27FC236}">
                <a16:creationId xmlns:a16="http://schemas.microsoft.com/office/drawing/2014/main" id="{6406821B-8E03-2B4B-99BF-034D7356B42A}"/>
              </a:ext>
            </a:extLst>
          </p:cNvPr>
          <p:cNvSpPr/>
          <p:nvPr/>
        </p:nvSpPr>
        <p:spPr>
          <a:xfrm>
            <a:off x="2879046" y="1809453"/>
            <a:ext cx="5907405" cy="7991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_tradnl" sz="1000" b="1" dirty="0">
                <a:solidFill>
                  <a:schemeClr val="tx1"/>
                </a:solidFill>
                <a:latin typeface="Century Gothic" panose="020B0502020202020204" pitchFamily="34" charset="0"/>
              </a:rPr>
              <a:t>Obligación de todo legislador de no usar palabras que discriminen, para formular una norma jurídica no es necesario utilizar palabras neutras, sino basta con usar términos o fórmulas que generen una idea de inclusión de los sujetos a quienes se refiere la norma y la terminología empleada no genere algún tipo de interpretación discriminatoria</a:t>
            </a:r>
          </a:p>
        </p:txBody>
      </p:sp>
      <p:sp>
        <p:nvSpPr>
          <p:cNvPr id="26" name="Rectángulo redondeado 25">
            <a:extLst>
              <a:ext uri="{FF2B5EF4-FFF2-40B4-BE49-F238E27FC236}">
                <a16:creationId xmlns:a16="http://schemas.microsoft.com/office/drawing/2014/main" id="{A4D858E6-6F6D-4847-B51D-2DB0DC2C06A6}"/>
              </a:ext>
            </a:extLst>
          </p:cNvPr>
          <p:cNvSpPr/>
          <p:nvPr/>
        </p:nvSpPr>
        <p:spPr>
          <a:xfrm>
            <a:off x="2879045" y="3069559"/>
            <a:ext cx="5907405" cy="582930"/>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tx1"/>
                </a:solidFill>
                <a:latin typeface="Century Gothic" panose="020B0502020202020204" pitchFamily="34" charset="0"/>
              </a:rPr>
              <a:t>El uso sexista y discriminatorio del lenguaje limita y fragmenta a las personas, no hay desarrollo humano posible a través del lenguaje excluyente </a:t>
            </a:r>
          </a:p>
        </p:txBody>
      </p:sp>
      <p:sp>
        <p:nvSpPr>
          <p:cNvPr id="27" name="Rectángulo redondeado 26">
            <a:extLst>
              <a:ext uri="{FF2B5EF4-FFF2-40B4-BE49-F238E27FC236}">
                <a16:creationId xmlns:a16="http://schemas.microsoft.com/office/drawing/2014/main" id="{F991542C-BB6A-7149-9F05-E934725737BC}"/>
              </a:ext>
            </a:extLst>
          </p:cNvPr>
          <p:cNvSpPr/>
          <p:nvPr/>
        </p:nvSpPr>
        <p:spPr>
          <a:xfrm>
            <a:off x="3098120" y="4224088"/>
            <a:ext cx="5688330" cy="582930"/>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tx1"/>
                </a:solidFill>
              </a:rPr>
              <a:t>El sexismo y la exclusión en el lenguaje son expresiones de convenciones sociales construidas en torno a las experiencias, mensajes y discursos que se gestan en una sociedad y estigmatizan las formas de ser y actuar de mujeres y hombres, desconociendo el carácter social e histórico de las identidades </a:t>
            </a:r>
          </a:p>
        </p:txBody>
      </p:sp>
      <p:sp>
        <p:nvSpPr>
          <p:cNvPr id="28" name="Rectángulo redondeado 27">
            <a:extLst>
              <a:ext uri="{FF2B5EF4-FFF2-40B4-BE49-F238E27FC236}">
                <a16:creationId xmlns:a16="http://schemas.microsoft.com/office/drawing/2014/main" id="{83C9F1F6-7A85-B54A-A069-74785A816DF1}"/>
              </a:ext>
            </a:extLst>
          </p:cNvPr>
          <p:cNvSpPr/>
          <p:nvPr/>
        </p:nvSpPr>
        <p:spPr>
          <a:xfrm>
            <a:off x="3098120" y="5484197"/>
            <a:ext cx="5688330" cy="582930"/>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tx1"/>
                </a:solidFill>
                <a:latin typeface="Century Gothic" panose="020B0502020202020204" pitchFamily="34" charset="0"/>
              </a:rPr>
              <a:t>Se trata de visibilizar, de nombrar e incluir de forma respetuosa a las mujeres y a los grupos de población en situación de discriminación</a:t>
            </a:r>
          </a:p>
        </p:txBody>
      </p:sp>
      <p:pic>
        <p:nvPicPr>
          <p:cNvPr id="14" name="Gráfico 13">
            <a:extLst>
              <a:ext uri="{FF2B5EF4-FFF2-40B4-BE49-F238E27FC236}">
                <a16:creationId xmlns:a16="http://schemas.microsoft.com/office/drawing/2014/main" id="{CCDD33AD-62ED-B34B-AE0A-08D132497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405749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443939" y="326687"/>
            <a:ext cx="8673168" cy="1817522"/>
          </a:xfrm>
        </p:spPr>
        <p:txBody>
          <a:bodyPr>
            <a:noAutofit/>
          </a:bodyPr>
          <a:lstStyle/>
          <a:p>
            <a:r>
              <a:rPr lang="es-ES_tradnl" sz="3600" b="1" dirty="0">
                <a:solidFill>
                  <a:srgbClr val="7030A0"/>
                </a:solidFill>
                <a:latin typeface="+mn-lt"/>
              </a:rPr>
              <a:t>Herramienta A. </a:t>
            </a:r>
            <a:br>
              <a:rPr lang="es-ES_tradnl" sz="3600" b="1" dirty="0">
                <a:solidFill>
                  <a:srgbClr val="7030A0"/>
                </a:solidFill>
                <a:latin typeface="+mn-lt"/>
              </a:rPr>
            </a:br>
            <a:r>
              <a:rPr lang="es-ES_tradnl" sz="2800" b="1" dirty="0">
                <a:solidFill>
                  <a:srgbClr val="7030A0"/>
                </a:solidFill>
                <a:latin typeface="+mn-lt"/>
              </a:rPr>
              <a:t>Instrumento para incorporar la perspectiva de género en las fases del proceso legislativo </a:t>
            </a:r>
          </a:p>
        </p:txBody>
      </p:sp>
      <p:sp>
        <p:nvSpPr>
          <p:cNvPr id="15" name="Rectángulo 14">
            <a:extLst>
              <a:ext uri="{FF2B5EF4-FFF2-40B4-BE49-F238E27FC236}">
                <a16:creationId xmlns:a16="http://schemas.microsoft.com/office/drawing/2014/main" id="{4D5F98D0-D44F-0147-9FBB-92E8A7EBCF9A}"/>
              </a:ext>
            </a:extLst>
          </p:cNvPr>
          <p:cNvSpPr/>
          <p:nvPr/>
        </p:nvSpPr>
        <p:spPr>
          <a:xfrm>
            <a:off x="443939" y="1882599"/>
            <a:ext cx="9644941" cy="523220"/>
          </a:xfrm>
          <a:prstGeom prst="rect">
            <a:avLst/>
          </a:prstGeom>
        </p:spPr>
        <p:txBody>
          <a:bodyPr wrap="square">
            <a:spAutoFit/>
          </a:bodyPr>
          <a:lstStyle/>
          <a:p>
            <a:r>
              <a:rPr lang="es-MX" sz="1400" dirty="0">
                <a:latin typeface="Calibri" panose="020F0502020204030204" pitchFamily="34" charset="0"/>
                <a:cs typeface="Calibri" panose="020F0502020204030204" pitchFamily="34" charset="0"/>
              </a:rPr>
              <a:t>En materia legislativa, la planeación es un paso fundamental para </a:t>
            </a:r>
            <a:r>
              <a:rPr lang="es-MX" sz="1400" b="1" i="1" dirty="0">
                <a:latin typeface="Calibri" panose="020F0502020204030204" pitchFamily="34" charset="0"/>
                <a:cs typeface="Calibri" panose="020F0502020204030204" pitchFamily="34" charset="0"/>
              </a:rPr>
              <a:t>elegir un tema </a:t>
            </a:r>
            <a:r>
              <a:rPr lang="es-MX" sz="1400" dirty="0">
                <a:latin typeface="Calibri" panose="020F0502020204030204" pitchFamily="34" charset="0"/>
                <a:cs typeface="Calibri" panose="020F0502020204030204" pitchFamily="34" charset="0"/>
              </a:rPr>
              <a:t>a desarrollar con base en un problema actual, con el fin de </a:t>
            </a:r>
            <a:r>
              <a:rPr lang="es-MX" sz="1400" b="1" i="1" dirty="0">
                <a:latin typeface="Calibri" panose="020F0502020204030204" pitchFamily="34" charset="0"/>
                <a:cs typeface="Calibri" panose="020F0502020204030204" pitchFamily="34" charset="0"/>
              </a:rPr>
              <a:t>proponer una solución a futuro. </a:t>
            </a:r>
            <a:endParaRPr lang="es-MX" sz="1400" dirty="0">
              <a:latin typeface="Calibri" panose="020F0502020204030204" pitchFamily="34" charset="0"/>
              <a:cs typeface="Calibri" panose="020F0502020204030204" pitchFamily="34" charset="0"/>
            </a:endParaRPr>
          </a:p>
        </p:txBody>
      </p:sp>
      <p:sp>
        <p:nvSpPr>
          <p:cNvPr id="16" name="Rectángulo 15">
            <a:extLst>
              <a:ext uri="{FF2B5EF4-FFF2-40B4-BE49-F238E27FC236}">
                <a16:creationId xmlns:a16="http://schemas.microsoft.com/office/drawing/2014/main" id="{1376C0FC-F043-7943-8C37-855B338443EA}"/>
              </a:ext>
            </a:extLst>
          </p:cNvPr>
          <p:cNvSpPr/>
          <p:nvPr/>
        </p:nvSpPr>
        <p:spPr>
          <a:xfrm>
            <a:off x="771802" y="2565037"/>
            <a:ext cx="1765738" cy="588579"/>
          </a:xfrm>
          <a:prstGeom prst="rect">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S_tradnl" sz="1100" b="1" dirty="0">
                <a:solidFill>
                  <a:schemeClr val="tx1"/>
                </a:solidFill>
                <a:latin typeface="Calibri" panose="020F0502020204030204" pitchFamily="34" charset="0"/>
                <a:cs typeface="Calibri" panose="020F0502020204030204" pitchFamily="34" charset="0"/>
              </a:rPr>
              <a:t>Delimitación del problema</a:t>
            </a:r>
          </a:p>
        </p:txBody>
      </p:sp>
      <p:sp>
        <p:nvSpPr>
          <p:cNvPr id="18" name="Rectángulo 17">
            <a:extLst>
              <a:ext uri="{FF2B5EF4-FFF2-40B4-BE49-F238E27FC236}">
                <a16:creationId xmlns:a16="http://schemas.microsoft.com/office/drawing/2014/main" id="{7D092C12-C63F-674B-8B07-1B43FC780B8D}"/>
              </a:ext>
            </a:extLst>
          </p:cNvPr>
          <p:cNvSpPr/>
          <p:nvPr/>
        </p:nvSpPr>
        <p:spPr>
          <a:xfrm>
            <a:off x="2584836" y="2565037"/>
            <a:ext cx="6205264" cy="6016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1100" b="1" dirty="0">
                <a:solidFill>
                  <a:schemeClr val="tx1"/>
                </a:solidFill>
                <a:latin typeface="Calibri" panose="020F0502020204030204" pitchFamily="34" charset="0"/>
                <a:cs typeface="Calibri" panose="020F0502020204030204" pitchFamily="34" charset="0"/>
              </a:rPr>
              <a:t>Relacionar el problema, con otros que pudieran estar asociados desde la perspectiva de género, plantear una solución transversal al problema. Se debe planear y definir una intervención para corregir o modificar una situación que ha sido reconocida como un problema público (Merino, 2013). </a:t>
            </a:r>
          </a:p>
        </p:txBody>
      </p:sp>
      <p:sp>
        <p:nvSpPr>
          <p:cNvPr id="20" name="Rectángulo 19">
            <a:extLst>
              <a:ext uri="{FF2B5EF4-FFF2-40B4-BE49-F238E27FC236}">
                <a16:creationId xmlns:a16="http://schemas.microsoft.com/office/drawing/2014/main" id="{5D72602B-0CDA-C540-AC08-D0BFA9219AB4}"/>
              </a:ext>
            </a:extLst>
          </p:cNvPr>
          <p:cNvSpPr/>
          <p:nvPr/>
        </p:nvSpPr>
        <p:spPr>
          <a:xfrm>
            <a:off x="771802" y="3534616"/>
            <a:ext cx="1765738" cy="588579"/>
          </a:xfrm>
          <a:prstGeom prst="rect">
            <a:avLst/>
          </a:prstGeom>
          <a:solidFill>
            <a:srgbClr val="009193"/>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100" b="1" dirty="0">
                <a:solidFill>
                  <a:schemeClr val="tx1"/>
                </a:solidFill>
                <a:latin typeface="Calibri" panose="020F0502020204030204" pitchFamily="34" charset="0"/>
                <a:cs typeface="Calibri" panose="020F0502020204030204" pitchFamily="34" charset="0"/>
              </a:rPr>
              <a:t>Elaboración de un diagnóstico</a:t>
            </a:r>
          </a:p>
        </p:txBody>
      </p:sp>
      <p:sp>
        <p:nvSpPr>
          <p:cNvPr id="29" name="Rectángulo 28">
            <a:extLst>
              <a:ext uri="{FF2B5EF4-FFF2-40B4-BE49-F238E27FC236}">
                <a16:creationId xmlns:a16="http://schemas.microsoft.com/office/drawing/2014/main" id="{3DB63DC3-90F3-A643-8065-642B04613473}"/>
              </a:ext>
            </a:extLst>
          </p:cNvPr>
          <p:cNvSpPr/>
          <p:nvPr/>
        </p:nvSpPr>
        <p:spPr>
          <a:xfrm>
            <a:off x="771802" y="5486912"/>
            <a:ext cx="1765738" cy="704193"/>
          </a:xfrm>
          <a:prstGeom prst="rect">
            <a:avLst/>
          </a:prstGeom>
          <a:solidFill>
            <a:srgbClr val="941651"/>
          </a:solidFill>
          <a:ln>
            <a:solidFill>
              <a:srgbClr val="941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100" b="1" dirty="0">
                <a:solidFill>
                  <a:schemeClr val="bg1"/>
                </a:solidFill>
                <a:latin typeface="Calibri" panose="020F0502020204030204" pitchFamily="34" charset="0"/>
                <a:cs typeface="Calibri" panose="020F0502020204030204" pitchFamily="34" charset="0"/>
              </a:rPr>
              <a:t>Respaldar el diagnóstico con cifras, datos e información</a:t>
            </a:r>
          </a:p>
        </p:txBody>
      </p:sp>
      <p:sp>
        <p:nvSpPr>
          <p:cNvPr id="30" name="Rectángulo 29">
            <a:extLst>
              <a:ext uri="{FF2B5EF4-FFF2-40B4-BE49-F238E27FC236}">
                <a16:creationId xmlns:a16="http://schemas.microsoft.com/office/drawing/2014/main" id="{69469C89-0EC1-6D4F-AA98-6BACB5D47259}"/>
              </a:ext>
            </a:extLst>
          </p:cNvPr>
          <p:cNvSpPr/>
          <p:nvPr/>
        </p:nvSpPr>
        <p:spPr>
          <a:xfrm>
            <a:off x="784502" y="4519855"/>
            <a:ext cx="1765738" cy="588579"/>
          </a:xfrm>
          <a:prstGeom prst="rect">
            <a:avLst/>
          </a:prstGeom>
          <a:solidFill>
            <a:srgbClr val="942093"/>
          </a:solidFill>
          <a:ln>
            <a:solidFill>
              <a:srgbClr val="942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100" b="1" dirty="0">
                <a:solidFill>
                  <a:schemeClr val="bg1"/>
                </a:solidFill>
                <a:latin typeface="Calibri" panose="020F0502020204030204" pitchFamily="34" charset="0"/>
                <a:cs typeface="Calibri" panose="020F0502020204030204" pitchFamily="34" charset="0"/>
              </a:rPr>
              <a:t>Redactar objetivos claros y posibles</a:t>
            </a:r>
          </a:p>
        </p:txBody>
      </p:sp>
      <p:sp>
        <p:nvSpPr>
          <p:cNvPr id="31" name="Rectángulo 30">
            <a:extLst>
              <a:ext uri="{FF2B5EF4-FFF2-40B4-BE49-F238E27FC236}">
                <a16:creationId xmlns:a16="http://schemas.microsoft.com/office/drawing/2014/main" id="{85F5D384-28D7-0848-9D03-A5E7BCA09828}"/>
              </a:ext>
            </a:extLst>
          </p:cNvPr>
          <p:cNvSpPr/>
          <p:nvPr/>
        </p:nvSpPr>
        <p:spPr>
          <a:xfrm>
            <a:off x="2584836" y="3534616"/>
            <a:ext cx="6205264" cy="588579"/>
          </a:xfrm>
          <a:prstGeom prst="rect">
            <a:avLst/>
          </a:prstGeom>
          <a:gradFill flip="none" rotWithShape="1">
            <a:gsLst>
              <a:gs pos="0">
                <a:srgbClr val="009193">
                  <a:tint val="66000"/>
                  <a:satMod val="160000"/>
                </a:srgbClr>
              </a:gs>
              <a:gs pos="50000">
                <a:srgbClr val="009193">
                  <a:tint val="44500"/>
                  <a:satMod val="160000"/>
                </a:srgbClr>
              </a:gs>
              <a:gs pos="100000">
                <a:srgbClr val="009193">
                  <a:tint val="23500"/>
                  <a:satMod val="160000"/>
                </a:srgbClr>
              </a:gs>
            </a:gsLst>
            <a:lin ang="5400000" scaled="1"/>
            <a:tileRect/>
          </a:gra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1100" b="1" dirty="0">
                <a:solidFill>
                  <a:schemeClr val="tx1"/>
                </a:solidFill>
                <a:latin typeface="Calibri" panose="020F0502020204030204" pitchFamily="34" charset="0"/>
                <a:cs typeface="Calibri" panose="020F0502020204030204" pitchFamily="34" charset="0"/>
              </a:rPr>
              <a:t>Las causas del problema, así como las barreras que impiden, en un determinado caso, que las mujeres obtengan condiciones de igualdad frente a los hombres, así como examinar de qué manera afectan las diferencias estructurales entre mujeres y hombres. </a:t>
            </a:r>
          </a:p>
        </p:txBody>
      </p:sp>
      <p:sp>
        <p:nvSpPr>
          <p:cNvPr id="32" name="Rectángulo 31">
            <a:extLst>
              <a:ext uri="{FF2B5EF4-FFF2-40B4-BE49-F238E27FC236}">
                <a16:creationId xmlns:a16="http://schemas.microsoft.com/office/drawing/2014/main" id="{E3D731AA-9358-074D-B948-EA549B421772}"/>
              </a:ext>
            </a:extLst>
          </p:cNvPr>
          <p:cNvSpPr/>
          <p:nvPr/>
        </p:nvSpPr>
        <p:spPr>
          <a:xfrm>
            <a:off x="2584836" y="4519855"/>
            <a:ext cx="6205264" cy="588579"/>
          </a:xfrm>
          <a:prstGeom prst="rect">
            <a:avLst/>
          </a:prstGeom>
          <a:gradFill flip="none" rotWithShape="1">
            <a:gsLst>
              <a:gs pos="0">
                <a:srgbClr val="942093">
                  <a:tint val="66000"/>
                  <a:satMod val="160000"/>
                </a:srgbClr>
              </a:gs>
              <a:gs pos="50000">
                <a:srgbClr val="942093">
                  <a:tint val="44500"/>
                  <a:satMod val="160000"/>
                </a:srgbClr>
              </a:gs>
              <a:gs pos="100000">
                <a:srgbClr val="942093">
                  <a:tint val="23500"/>
                  <a:satMod val="160000"/>
                </a:srgbClr>
              </a:gs>
            </a:gsLst>
            <a:lin ang="5400000" scaled="1"/>
            <a:tileRect/>
          </a:gradFill>
          <a:ln>
            <a:solidFill>
              <a:srgbClr val="942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100" b="1" dirty="0">
                <a:solidFill>
                  <a:schemeClr val="tx1"/>
                </a:solidFill>
                <a:latin typeface="Calibri" panose="020F0502020204030204" pitchFamily="34" charset="0"/>
                <a:cs typeface="Calibri" panose="020F0502020204030204" pitchFamily="34" charset="0"/>
              </a:rPr>
              <a:t>Describir detalladamente los objetivos que se persiguen con la iniciativa, así como sus efectos potenciales desde la perspectiva de género. Deberá describir qué se busca modificar, cuáles son los efectos que se pretenden conseguir con la iniciativa propuesta. Los objetivos le permiten al lector identificar el propósito del proyecto. </a:t>
            </a:r>
          </a:p>
        </p:txBody>
      </p:sp>
      <p:sp>
        <p:nvSpPr>
          <p:cNvPr id="33" name="Rectángulo 32">
            <a:extLst>
              <a:ext uri="{FF2B5EF4-FFF2-40B4-BE49-F238E27FC236}">
                <a16:creationId xmlns:a16="http://schemas.microsoft.com/office/drawing/2014/main" id="{F74F7283-E044-8149-B60C-59B0A16ECB26}"/>
              </a:ext>
            </a:extLst>
          </p:cNvPr>
          <p:cNvSpPr/>
          <p:nvPr/>
        </p:nvSpPr>
        <p:spPr>
          <a:xfrm>
            <a:off x="2584836" y="5476403"/>
            <a:ext cx="6205264" cy="704193"/>
          </a:xfrm>
          <a:prstGeom prst="rect">
            <a:avLst/>
          </a:prstGeom>
          <a:gradFill flip="none" rotWithShape="1">
            <a:gsLst>
              <a:gs pos="0">
                <a:srgbClr val="941651">
                  <a:tint val="66000"/>
                  <a:satMod val="160000"/>
                </a:srgbClr>
              </a:gs>
              <a:gs pos="50000">
                <a:srgbClr val="941651">
                  <a:tint val="44500"/>
                  <a:satMod val="160000"/>
                </a:srgbClr>
              </a:gs>
              <a:gs pos="100000">
                <a:srgbClr val="941651">
                  <a:tint val="23500"/>
                  <a:satMod val="160000"/>
                </a:srgbClr>
              </a:gs>
            </a:gsLst>
            <a:lin ang="5400000" scaled="1"/>
            <a:tileRect/>
          </a:gradFill>
          <a:ln>
            <a:solidFill>
              <a:srgbClr val="94165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MX" sz="1100" b="1" dirty="0">
                <a:solidFill>
                  <a:schemeClr val="tx1"/>
                </a:solidFill>
                <a:latin typeface="Calibri" panose="020F0502020204030204" pitchFamily="34" charset="0"/>
                <a:cs typeface="Calibri" panose="020F0502020204030204" pitchFamily="34" charset="0"/>
              </a:rPr>
              <a:t>Recopilación de datos con perspectiva de género, con el propósito de identificar el impacto diferenciado en cuanto al desarrollo de las actividades cotidianas en la vida de mujeres y hombres. Toda legislación debe estar acompañada y sustentada desde la evidencia empírica. Desagregados por sexo, edad, etnia y otras condiciones. Consultar a diferentes especialistas.</a:t>
            </a:r>
          </a:p>
        </p:txBody>
      </p:sp>
      <p:pic>
        <p:nvPicPr>
          <p:cNvPr id="21" name="Gráfico 20">
            <a:extLst>
              <a:ext uri="{FF2B5EF4-FFF2-40B4-BE49-F238E27FC236}">
                <a16:creationId xmlns:a16="http://schemas.microsoft.com/office/drawing/2014/main" id="{5F104327-21FD-6D4E-90B8-3DB058F0E8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197380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473365" y="261258"/>
            <a:ext cx="8061035" cy="2035628"/>
          </a:xfrm>
        </p:spPr>
        <p:txBody>
          <a:bodyPr>
            <a:noAutofit/>
          </a:bodyPr>
          <a:lstStyle/>
          <a:p>
            <a:br>
              <a:rPr lang="es-MX" sz="2800" b="1" dirty="0">
                <a:solidFill>
                  <a:srgbClr val="7030A0"/>
                </a:solidFill>
                <a:latin typeface="+mn-lt"/>
              </a:rPr>
            </a:br>
            <a:r>
              <a:rPr lang="es-MX" sz="2800" b="1" dirty="0">
                <a:solidFill>
                  <a:srgbClr val="7030A0"/>
                </a:solidFill>
                <a:latin typeface="+mn-lt"/>
              </a:rPr>
              <a:t>Herramienta B. </a:t>
            </a:r>
            <a:br>
              <a:rPr lang="es-MX" sz="2800" b="1" dirty="0">
                <a:solidFill>
                  <a:srgbClr val="7030A0"/>
                </a:solidFill>
                <a:latin typeface="+mn-lt"/>
              </a:rPr>
            </a:br>
            <a:r>
              <a:rPr lang="es-MX" sz="2400" b="1" dirty="0">
                <a:solidFill>
                  <a:srgbClr val="7030A0"/>
                </a:solidFill>
                <a:latin typeface="+mn-lt"/>
              </a:rPr>
              <a:t>Lista de preguntas para verificar si la propuesta de iniciativa incluye la perspectiva de género</a:t>
            </a:r>
            <a:br>
              <a:rPr lang="es-MX" sz="2800" b="1" dirty="0">
                <a:solidFill>
                  <a:srgbClr val="7030A0"/>
                </a:solidFill>
                <a:latin typeface="+mn-lt"/>
              </a:rPr>
            </a:br>
            <a:endParaRPr lang="es-MX" sz="2800" b="1" dirty="0">
              <a:solidFill>
                <a:srgbClr val="7030A0"/>
              </a:solidFill>
              <a:latin typeface="+mn-lt"/>
            </a:endParaRP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2030820"/>
            <a:ext cx="8256181" cy="3808613"/>
          </a:xfrm>
        </p:spPr>
        <p:txBody>
          <a:bodyPr anchor="ctr">
            <a:normAutofit/>
          </a:bodyPr>
          <a:lstStyle/>
          <a:p>
            <a:pPr marL="0" indent="0">
              <a:buNone/>
            </a:pPr>
            <a:endParaRPr lang="es-MX" dirty="0"/>
          </a:p>
          <a:p>
            <a:pPr marL="0" marR="745490" indent="0" algn="just">
              <a:spcBef>
                <a:spcPts val="100"/>
              </a:spcBef>
              <a:buNone/>
              <a:tabLst>
                <a:tab pos="299085" algn="l"/>
                <a:tab pos="299720" algn="l"/>
              </a:tabLst>
            </a:pPr>
            <a:r>
              <a:rPr lang="es-MX" sz="2400" dirty="0">
                <a:cs typeface="Century Gothic"/>
              </a:rPr>
              <a:t>La </a:t>
            </a:r>
            <a:r>
              <a:rPr lang="es-MX" sz="2400" b="1" dirty="0">
                <a:cs typeface="Century Gothic"/>
              </a:rPr>
              <a:t>Etapa de Redacción </a:t>
            </a:r>
            <a:r>
              <a:rPr lang="es-MX" sz="2400" dirty="0">
                <a:cs typeface="Century Gothic"/>
              </a:rPr>
              <a:t>del proyecto de ley es fundamental, la iniciativa debe contar con algunos elementos básicos en su redacción como describir lo dispuesto en las normas nacionales, normatividades e instrumentos internacionales sobre la materia, y debe emplear lenguaje incluyente, no discriminatorio, ni sexista. </a:t>
            </a:r>
          </a:p>
          <a:p>
            <a:pPr marL="0" marR="745490" indent="0" algn="just">
              <a:spcBef>
                <a:spcPts val="100"/>
              </a:spcBef>
              <a:buNone/>
              <a:tabLst>
                <a:tab pos="299085" algn="l"/>
                <a:tab pos="299720" algn="l"/>
              </a:tabLst>
            </a:pPr>
            <a:endParaRPr lang="es-MX" sz="2400" dirty="0">
              <a:latin typeface="Century Gothic" panose="020B0502020202020204" pitchFamily="34" charset="0"/>
              <a:cs typeface="Century Gothic"/>
            </a:endParaRPr>
          </a:p>
          <a:p>
            <a:pPr marL="0" indent="0" algn="just">
              <a:buNone/>
            </a:pPr>
            <a:endParaRPr lang="es-MX" sz="2400" dirty="0"/>
          </a:p>
        </p:txBody>
      </p:sp>
      <p:pic>
        <p:nvPicPr>
          <p:cNvPr id="8" name="Gráfico 7">
            <a:extLst>
              <a:ext uri="{FF2B5EF4-FFF2-40B4-BE49-F238E27FC236}">
                <a16:creationId xmlns:a16="http://schemas.microsoft.com/office/drawing/2014/main" id="{B051185A-641D-F047-BC6C-456F3D3F36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761333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744982" y="0"/>
            <a:ext cx="7093903" cy="1653038"/>
          </a:xfrm>
        </p:spPr>
        <p:txBody>
          <a:bodyPr>
            <a:noAutofit/>
          </a:bodyPr>
          <a:lstStyle/>
          <a:p>
            <a:br>
              <a:rPr lang="es-MX" sz="2000" b="1" dirty="0">
                <a:solidFill>
                  <a:srgbClr val="7030A0"/>
                </a:solidFill>
                <a:latin typeface="+mn-lt"/>
              </a:rPr>
            </a:br>
            <a:r>
              <a:rPr lang="es-MX" sz="2400" b="1" dirty="0">
                <a:solidFill>
                  <a:srgbClr val="7030A0"/>
                </a:solidFill>
              </a:rPr>
              <a:t>Herramienta B. </a:t>
            </a:r>
            <a:br>
              <a:rPr lang="es-MX" sz="2400" b="1" dirty="0">
                <a:solidFill>
                  <a:srgbClr val="7030A0"/>
                </a:solidFill>
              </a:rPr>
            </a:br>
            <a:r>
              <a:rPr lang="es-MX" sz="2400" b="1" dirty="0">
                <a:solidFill>
                  <a:srgbClr val="7030A0"/>
                </a:solidFill>
              </a:rPr>
              <a:t>Lista de preguntas para verificar si la propuesta de iniciativa incluye la perspectiva de género</a:t>
            </a:r>
            <a:br>
              <a:rPr lang="es-MX" sz="3200" b="1" dirty="0">
                <a:solidFill>
                  <a:srgbClr val="7030A0"/>
                </a:solidFill>
                <a:latin typeface="+mn-lt"/>
              </a:rPr>
            </a:br>
            <a:endParaRPr lang="es-MX" sz="3200" b="1" dirty="0">
              <a:solidFill>
                <a:srgbClr val="7030A0"/>
              </a:solidFill>
              <a:latin typeface="+mn-lt"/>
            </a:endParaRPr>
          </a:p>
        </p:txBody>
      </p:sp>
      <p:pic>
        <p:nvPicPr>
          <p:cNvPr id="8" name="Marcador de contenido 7">
            <a:extLst>
              <a:ext uri="{FF2B5EF4-FFF2-40B4-BE49-F238E27FC236}">
                <a16:creationId xmlns:a16="http://schemas.microsoft.com/office/drawing/2014/main" id="{232586EB-2471-6F47-A772-95DAC8EFF119}"/>
              </a:ext>
            </a:extLst>
          </p:cNvPr>
          <p:cNvPicPr>
            <a:picLocks noGrp="1" noChangeAspect="1"/>
          </p:cNvPicPr>
          <p:nvPr>
            <p:ph idx="1"/>
          </p:nvPr>
        </p:nvPicPr>
        <p:blipFill rotWithShape="1">
          <a:blip r:embed="rId2"/>
          <a:srcRect r="14996" b="4221"/>
          <a:stretch/>
        </p:blipFill>
        <p:spPr>
          <a:xfrm>
            <a:off x="1453199" y="1653038"/>
            <a:ext cx="7093902" cy="4684262"/>
          </a:xfrm>
          <a:prstGeom prst="rect">
            <a:avLst/>
          </a:prstGeom>
        </p:spPr>
      </p:pic>
      <p:pic>
        <p:nvPicPr>
          <p:cNvPr id="9" name="Gráfico 8">
            <a:extLst>
              <a:ext uri="{FF2B5EF4-FFF2-40B4-BE49-F238E27FC236}">
                <a16:creationId xmlns:a16="http://schemas.microsoft.com/office/drawing/2014/main" id="{CFBCBDEF-1F6F-5243-98EA-0B5399688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32126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547961" y="659496"/>
            <a:ext cx="9662839" cy="1604733"/>
          </a:xfrm>
        </p:spPr>
        <p:txBody>
          <a:bodyPr>
            <a:noAutofit/>
          </a:bodyPr>
          <a:lstStyle/>
          <a:p>
            <a:br>
              <a:rPr lang="es-MX" sz="2000" b="1" dirty="0">
                <a:latin typeface="Century Gothic" panose="020B0502020202020204" pitchFamily="34" charset="0"/>
              </a:rPr>
            </a:br>
            <a:r>
              <a:rPr lang="es-MX" sz="2400" b="1" dirty="0">
                <a:solidFill>
                  <a:srgbClr val="7030A0"/>
                </a:solidFill>
              </a:rPr>
              <a:t>Herramienta B. </a:t>
            </a:r>
            <a:br>
              <a:rPr lang="es-MX" sz="2400" b="1" dirty="0">
                <a:solidFill>
                  <a:srgbClr val="7030A0"/>
                </a:solidFill>
              </a:rPr>
            </a:br>
            <a:r>
              <a:rPr lang="es-MX" sz="2400" b="1" dirty="0">
                <a:solidFill>
                  <a:srgbClr val="7030A0"/>
                </a:solidFill>
              </a:rPr>
              <a:t>Lista de preguntas para verificar si la propuesta de iniciativa incluye la perspectiva de género</a:t>
            </a:r>
            <a:br>
              <a:rPr lang="es-MX" sz="2800" b="1" dirty="0"/>
            </a:br>
            <a:endParaRPr lang="es-MX" sz="2800" b="1" dirty="0"/>
          </a:p>
        </p:txBody>
      </p:sp>
      <p:pic>
        <p:nvPicPr>
          <p:cNvPr id="8" name="Marcador de contenido 7">
            <a:extLst>
              <a:ext uri="{FF2B5EF4-FFF2-40B4-BE49-F238E27FC236}">
                <a16:creationId xmlns:a16="http://schemas.microsoft.com/office/drawing/2014/main" id="{F17A6043-18C6-E148-8EC9-B2ECFD5D2890}"/>
              </a:ext>
            </a:extLst>
          </p:cNvPr>
          <p:cNvPicPr>
            <a:picLocks noGrp="1" noChangeAspect="1"/>
          </p:cNvPicPr>
          <p:nvPr>
            <p:ph idx="1"/>
          </p:nvPr>
        </p:nvPicPr>
        <p:blipFill rotWithShape="1">
          <a:blip r:embed="rId2"/>
          <a:srcRect r="11119" b="12338"/>
          <a:stretch/>
        </p:blipFill>
        <p:spPr>
          <a:xfrm>
            <a:off x="1621899" y="2784776"/>
            <a:ext cx="7294983" cy="2247709"/>
          </a:xfrm>
          <a:prstGeom prst="rect">
            <a:avLst/>
          </a:prstGeom>
        </p:spPr>
      </p:pic>
      <p:pic>
        <p:nvPicPr>
          <p:cNvPr id="10" name="Gráfico 9">
            <a:extLst>
              <a:ext uri="{FF2B5EF4-FFF2-40B4-BE49-F238E27FC236}">
                <a16:creationId xmlns:a16="http://schemas.microsoft.com/office/drawing/2014/main" id="{D3A1D3A5-E37B-8E4D-9EC0-19CCEEF378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128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CE464B92-E297-674B-8EFE-18E6395CD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
        <p:nvSpPr>
          <p:cNvPr id="11" name="Título 1">
            <a:extLst>
              <a:ext uri="{FF2B5EF4-FFF2-40B4-BE49-F238E27FC236}">
                <a16:creationId xmlns:a16="http://schemas.microsoft.com/office/drawing/2014/main" id="{049B51FF-E26C-DA42-87E9-51BFD7CC8055}"/>
              </a:ext>
            </a:extLst>
          </p:cNvPr>
          <p:cNvSpPr txBox="1">
            <a:spLocks/>
          </p:cNvSpPr>
          <p:nvPr/>
        </p:nvSpPr>
        <p:spPr>
          <a:xfrm>
            <a:off x="884162" y="1008747"/>
            <a:ext cx="4917923" cy="1278466"/>
          </a:xfrm>
          <a:prstGeom prst="rect">
            <a:avLst/>
          </a:prstGeom>
        </p:spPr>
        <p:txBody>
          <a:bodyPr vert="horz" lIns="91440" tIns="45720" rIns="91440" bIns="45720" rtlCol="0" anchor="b">
            <a:normAutofit fontScale="900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4800" dirty="0"/>
              <a:t>TIEMPO DE RECESO</a:t>
            </a:r>
          </a:p>
        </p:txBody>
      </p:sp>
      <p:sp>
        <p:nvSpPr>
          <p:cNvPr id="12" name="Marcador de texto 3">
            <a:extLst>
              <a:ext uri="{FF2B5EF4-FFF2-40B4-BE49-F238E27FC236}">
                <a16:creationId xmlns:a16="http://schemas.microsoft.com/office/drawing/2014/main" id="{1B3705F4-C4C9-F647-8A68-940837AC70EF}"/>
              </a:ext>
            </a:extLst>
          </p:cNvPr>
          <p:cNvSpPr txBox="1">
            <a:spLocks/>
          </p:cNvSpPr>
          <p:nvPr/>
        </p:nvSpPr>
        <p:spPr>
          <a:xfrm>
            <a:off x="524934" y="3299583"/>
            <a:ext cx="2958495" cy="499531"/>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pPr algn="r"/>
            <a:r>
              <a:rPr lang="es-MX" sz="3600" dirty="0"/>
              <a:t>10 minutos</a:t>
            </a:r>
          </a:p>
        </p:txBody>
      </p:sp>
      <p:pic>
        <p:nvPicPr>
          <p:cNvPr id="13" name="Marcador de contenido 5">
            <a:extLst>
              <a:ext uri="{FF2B5EF4-FFF2-40B4-BE49-F238E27FC236}">
                <a16:creationId xmlns:a16="http://schemas.microsoft.com/office/drawing/2014/main" id="{633D43B0-0FD6-2F42-AD30-9362E9818D4F}"/>
              </a:ext>
            </a:extLst>
          </p:cNvPr>
          <p:cNvPicPr>
            <a:picLocks/>
          </p:cNvPicPr>
          <p:nvPr/>
        </p:nvPicPr>
        <p:blipFill rotWithShape="1">
          <a:blip r:embed="rId4">
            <a:extLst>
              <a:ext uri="{28A0092B-C50C-407E-A947-70E740481C1C}">
                <a14:useLocalDpi xmlns:a14="http://schemas.microsoft.com/office/drawing/2010/main" val="0"/>
              </a:ext>
            </a:extLst>
          </a:blip>
          <a:srcRect l="23094" t="49964" r="48405" b="19426"/>
          <a:stretch/>
        </p:blipFill>
        <p:spPr bwMode="auto">
          <a:xfrm>
            <a:off x="4684262" y="2471057"/>
            <a:ext cx="6277199" cy="36826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236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CBDEEA-EC82-EC4F-B512-61AE49AED972}"/>
              </a:ext>
            </a:extLst>
          </p:cNvPr>
          <p:cNvSpPr>
            <a:spLocks noGrp="1"/>
          </p:cNvSpPr>
          <p:nvPr>
            <p:ph type="title"/>
          </p:nvPr>
        </p:nvSpPr>
        <p:spPr>
          <a:xfrm>
            <a:off x="677334" y="609600"/>
            <a:ext cx="6931780" cy="1320800"/>
          </a:xfrm>
        </p:spPr>
        <p:txBody>
          <a:bodyPr/>
          <a:lstStyle/>
          <a:p>
            <a:pPr algn="ctr"/>
            <a:r>
              <a:rPr lang="es-MX" dirty="0"/>
              <a:t>El origen de nuestras causas…</a:t>
            </a:r>
          </a:p>
        </p:txBody>
      </p:sp>
      <p:pic>
        <p:nvPicPr>
          <p:cNvPr id="5" name="Imagen 4">
            <a:extLst>
              <a:ext uri="{FF2B5EF4-FFF2-40B4-BE49-F238E27FC236}">
                <a16:creationId xmlns:a16="http://schemas.microsoft.com/office/drawing/2014/main" id="{217A252E-942F-7143-9B39-171AC3A10810}"/>
              </a:ext>
            </a:extLst>
          </p:cNvPr>
          <p:cNvPicPr/>
          <p:nvPr/>
        </p:nvPicPr>
        <p:blipFill rotWithShape="1">
          <a:blip r:embed="rId2"/>
          <a:srcRect l="9286" t="21843" r="38551" b="27457"/>
          <a:stretch/>
        </p:blipFill>
        <p:spPr bwMode="auto">
          <a:xfrm>
            <a:off x="677334" y="1576840"/>
            <a:ext cx="7704666" cy="4464522"/>
          </a:xfrm>
          <a:prstGeom prst="rect">
            <a:avLst/>
          </a:prstGeom>
          <a:ln>
            <a:noFill/>
          </a:ln>
          <a:extLst>
            <a:ext uri="{53640926-AAD7-44D8-BBD7-CCE9431645EC}">
              <a14:shadowObscured xmlns:a14="http://schemas.microsoft.com/office/drawing/2010/main"/>
            </a:ext>
          </a:extLst>
        </p:spPr>
      </p:pic>
      <p:sp>
        <p:nvSpPr>
          <p:cNvPr id="3" name="Marcador de contenido 2">
            <a:extLst>
              <a:ext uri="{FF2B5EF4-FFF2-40B4-BE49-F238E27FC236}">
                <a16:creationId xmlns:a16="http://schemas.microsoft.com/office/drawing/2014/main" id="{B22346E5-BF0F-724C-BF0C-C1A1A0B901BE}"/>
              </a:ext>
            </a:extLst>
          </p:cNvPr>
          <p:cNvSpPr>
            <a:spLocks noGrp="1"/>
          </p:cNvSpPr>
          <p:nvPr>
            <p:ph idx="1"/>
          </p:nvPr>
        </p:nvSpPr>
        <p:spPr/>
        <p:txBody>
          <a:bodyPr/>
          <a:lstStyle/>
          <a:p>
            <a:r>
              <a:rPr lang="en-US" u="sng" dirty="0">
                <a:hlinkClick r:id="rId3"/>
              </a:rPr>
              <a:t>https://www.youtube.com/watch?v=tNx_3vyiQns</a:t>
            </a:r>
            <a:endParaRPr lang="es-MX" dirty="0"/>
          </a:p>
          <a:p>
            <a:endParaRPr lang="es-MX" dirty="0"/>
          </a:p>
          <a:p>
            <a:endParaRPr lang="es-MX" dirty="0"/>
          </a:p>
        </p:txBody>
      </p:sp>
      <p:pic>
        <p:nvPicPr>
          <p:cNvPr id="4" name="Gráfico 3">
            <a:extLst>
              <a:ext uri="{FF2B5EF4-FFF2-40B4-BE49-F238E27FC236}">
                <a16:creationId xmlns:a16="http://schemas.microsoft.com/office/drawing/2014/main" id="{47DDBD02-D9B2-E94A-8390-73B74F3241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412359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28132-0392-2F44-BB7E-2B089FA24404}"/>
              </a:ext>
            </a:extLst>
          </p:cNvPr>
          <p:cNvSpPr>
            <a:spLocks noGrp="1"/>
          </p:cNvSpPr>
          <p:nvPr>
            <p:ph type="title"/>
          </p:nvPr>
        </p:nvSpPr>
        <p:spPr/>
        <p:txBody>
          <a:bodyPr/>
          <a:lstStyle/>
          <a:p>
            <a:r>
              <a:rPr lang="es-MX" dirty="0"/>
              <a:t>Estudios de caso 1 y 2 </a:t>
            </a:r>
            <a:br>
              <a:rPr lang="es-MX" dirty="0"/>
            </a:br>
            <a:br>
              <a:rPr lang="es-MX" dirty="0"/>
            </a:br>
            <a:r>
              <a:rPr lang="es-MX" dirty="0">
                <a:latin typeface="Calibri" panose="020F0502020204030204" pitchFamily="34" charset="0"/>
                <a:cs typeface="Calibri" panose="020F0502020204030204" pitchFamily="34" charset="0"/>
                <a:hlinkClick r:id="rId2"/>
              </a:rPr>
              <a:t>https://cutt.ly/9gSfP8g</a:t>
            </a:r>
            <a:br>
              <a:rPr lang="es-MX" dirty="0">
                <a:latin typeface="Calibri" panose="020F0502020204030204" pitchFamily="34" charset="0"/>
                <a:cs typeface="Calibri" panose="020F0502020204030204" pitchFamily="34" charset="0"/>
              </a:rPr>
            </a:br>
            <a:endParaRPr lang="es-MX" dirty="0"/>
          </a:p>
        </p:txBody>
      </p:sp>
      <p:sp>
        <p:nvSpPr>
          <p:cNvPr id="3" name="Marcador de texto 2">
            <a:extLst>
              <a:ext uri="{FF2B5EF4-FFF2-40B4-BE49-F238E27FC236}">
                <a16:creationId xmlns:a16="http://schemas.microsoft.com/office/drawing/2014/main" id="{A723F4D6-312E-6C49-98F9-364DBE0A2496}"/>
              </a:ext>
            </a:extLst>
          </p:cNvPr>
          <p:cNvSpPr>
            <a:spLocks noGrp="1"/>
          </p:cNvSpPr>
          <p:nvPr>
            <p:ph type="body" idx="1"/>
          </p:nvPr>
        </p:nvSpPr>
        <p:spPr/>
        <p:txBody>
          <a:bodyPr>
            <a:normAutofit fontScale="92500" lnSpcReduction="20000"/>
          </a:bodyPr>
          <a:lstStyle/>
          <a:p>
            <a:endParaRPr lang="es-MX" u="sng" dirty="0">
              <a:latin typeface="Calibri" panose="020F0502020204030204" pitchFamily="34" charset="0"/>
              <a:cs typeface="Calibri" panose="020F0502020204030204" pitchFamily="34" charset="0"/>
            </a:endParaRPr>
          </a:p>
          <a:p>
            <a:r>
              <a:rPr lang="es-MX" sz="2400" u="sng" dirty="0">
                <a:latin typeface="Calibri" panose="020F0502020204030204" pitchFamily="34" charset="0"/>
                <a:cs typeface="Calibri" panose="020F0502020204030204" pitchFamily="34" charset="0"/>
              </a:rPr>
              <a:t>Caso 1. pág. 67 a 69</a:t>
            </a:r>
          </a:p>
          <a:p>
            <a:endParaRPr lang="es-MX" sz="2400" u="sng" dirty="0">
              <a:latin typeface="Calibri" panose="020F0502020204030204" pitchFamily="34" charset="0"/>
              <a:cs typeface="Calibri" panose="020F0502020204030204" pitchFamily="34" charset="0"/>
            </a:endParaRPr>
          </a:p>
          <a:p>
            <a:r>
              <a:rPr lang="es-MX" sz="2400" u="sng" dirty="0">
                <a:latin typeface="Calibri" panose="020F0502020204030204" pitchFamily="34" charset="0"/>
                <a:cs typeface="Calibri" panose="020F0502020204030204" pitchFamily="34" charset="0"/>
              </a:rPr>
              <a:t>Caso 2. p. 70 a 73</a:t>
            </a:r>
          </a:p>
          <a:p>
            <a:endParaRPr lang="es-MX" dirty="0">
              <a:latin typeface="Calibri" panose="020F0502020204030204" pitchFamily="34" charset="0"/>
              <a:cs typeface="Calibri" panose="020F0502020204030204" pitchFamily="34" charset="0"/>
            </a:endParaRPr>
          </a:p>
          <a:p>
            <a:endParaRPr lang="es-MX" dirty="0"/>
          </a:p>
        </p:txBody>
      </p:sp>
      <p:pic>
        <p:nvPicPr>
          <p:cNvPr id="4" name="Gráfico 3">
            <a:extLst>
              <a:ext uri="{FF2B5EF4-FFF2-40B4-BE49-F238E27FC236}">
                <a16:creationId xmlns:a16="http://schemas.microsoft.com/office/drawing/2014/main" id="{DF8A94F3-AA6B-5448-8958-A70D6804AA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1816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379068" y="245914"/>
            <a:ext cx="8448014" cy="1985657"/>
          </a:xfrm>
        </p:spPr>
        <p:txBody>
          <a:bodyPr>
            <a:normAutofit/>
          </a:bodyPr>
          <a:lstStyle/>
          <a:p>
            <a:r>
              <a:rPr lang="es-MX" sz="2400" b="1" dirty="0">
                <a:solidFill>
                  <a:srgbClr val="7030A0"/>
                </a:solidFill>
                <a:latin typeface="+mn-lt"/>
              </a:rPr>
              <a:t>Herramienta C. </a:t>
            </a:r>
            <a:br>
              <a:rPr lang="es-MX" sz="2400" b="1" dirty="0">
                <a:solidFill>
                  <a:srgbClr val="7030A0"/>
                </a:solidFill>
                <a:latin typeface="+mn-lt"/>
              </a:rPr>
            </a:br>
            <a:r>
              <a:rPr lang="es-MX" sz="2400" b="1" dirty="0">
                <a:solidFill>
                  <a:srgbClr val="7030A0"/>
                </a:solidFill>
                <a:latin typeface="+mn-lt"/>
              </a:rPr>
              <a:t>Tabla de verificación del grado de inclusión de la perspectiva de género en las iniciativas de ley</a:t>
            </a: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2030820"/>
            <a:ext cx="8256181" cy="3808613"/>
          </a:xfrm>
        </p:spPr>
        <p:txBody>
          <a:bodyPr anchor="ctr">
            <a:normAutofit/>
          </a:bodyPr>
          <a:lstStyle/>
          <a:p>
            <a:pPr marL="0" indent="0">
              <a:buNone/>
            </a:pPr>
            <a:endParaRPr lang="es-MX" dirty="0"/>
          </a:p>
          <a:p>
            <a:pPr marL="0" indent="0" algn="just">
              <a:buNone/>
            </a:pPr>
            <a:endParaRPr lang="es-MX" sz="2400" dirty="0"/>
          </a:p>
        </p:txBody>
      </p:sp>
      <p:graphicFrame>
        <p:nvGraphicFramePr>
          <p:cNvPr id="9" name="Tabla 8">
            <a:extLst>
              <a:ext uri="{FF2B5EF4-FFF2-40B4-BE49-F238E27FC236}">
                <a16:creationId xmlns:a16="http://schemas.microsoft.com/office/drawing/2014/main" id="{C79E525E-442B-634A-BE1A-AA59FF3C49A7}"/>
              </a:ext>
            </a:extLst>
          </p:cNvPr>
          <p:cNvGraphicFramePr>
            <a:graphicFrameLocks noGrp="1"/>
          </p:cNvGraphicFramePr>
          <p:nvPr/>
        </p:nvGraphicFramePr>
        <p:xfrm>
          <a:off x="504437" y="1973560"/>
          <a:ext cx="8448015" cy="4358640"/>
        </p:xfrm>
        <a:graphic>
          <a:graphicData uri="http://schemas.openxmlformats.org/drawingml/2006/table">
            <a:tbl>
              <a:tblPr firstRow="1" bandRow="1">
                <a:tableStyleId>{073A0DAA-6AF3-43AB-8588-CEC1D06C72B9}</a:tableStyleId>
              </a:tblPr>
              <a:tblGrid>
                <a:gridCol w="1382553">
                  <a:extLst>
                    <a:ext uri="{9D8B030D-6E8A-4147-A177-3AD203B41FA5}">
                      <a16:colId xmlns:a16="http://schemas.microsoft.com/office/drawing/2014/main" val="1182762281"/>
                    </a:ext>
                  </a:extLst>
                </a:gridCol>
                <a:gridCol w="4158839">
                  <a:extLst>
                    <a:ext uri="{9D8B030D-6E8A-4147-A177-3AD203B41FA5}">
                      <a16:colId xmlns:a16="http://schemas.microsoft.com/office/drawing/2014/main" val="3153583957"/>
                    </a:ext>
                  </a:extLst>
                </a:gridCol>
                <a:gridCol w="2906623">
                  <a:extLst>
                    <a:ext uri="{9D8B030D-6E8A-4147-A177-3AD203B41FA5}">
                      <a16:colId xmlns:a16="http://schemas.microsoft.com/office/drawing/2014/main" val="405153601"/>
                    </a:ext>
                  </a:extLst>
                </a:gridCol>
              </a:tblGrid>
              <a:tr h="365671">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800" b="1" dirty="0">
                          <a:solidFill>
                            <a:schemeClr val="bg1"/>
                          </a:solidFill>
                        </a:rPr>
                        <a:t>Nivel de intervención de la iniciativa</a:t>
                      </a:r>
                      <a:endParaRPr lang="es-ES_tradnl" sz="1800" b="1" i="0" dirty="0">
                        <a:solidFill>
                          <a:schemeClr val="bg1"/>
                        </a:solidFill>
                        <a:latin typeface="+mn-lt"/>
                      </a:endParaRPr>
                    </a:p>
                  </a:txBody>
                  <a:tcPr anchor="ctr"/>
                </a:tc>
                <a:tc hMerge="1">
                  <a:txBody>
                    <a:bodyPr/>
                    <a:lstStyle/>
                    <a:p>
                      <a:endParaRPr lang="es-ES_tradnl" dirty="0"/>
                    </a:p>
                  </a:txBody>
                  <a:tcPr/>
                </a:tc>
                <a:tc hMerge="1">
                  <a:txBody>
                    <a:bodyPr/>
                    <a:lstStyle/>
                    <a:p>
                      <a:endParaRPr lang="es-ES_tradnl" dirty="0"/>
                    </a:p>
                  </a:txBody>
                  <a:tcPr/>
                </a:tc>
                <a:extLst>
                  <a:ext uri="{0D108BD9-81ED-4DB2-BD59-A6C34878D82A}">
                    <a16:rowId xmlns:a16="http://schemas.microsoft.com/office/drawing/2014/main" val="2866077659"/>
                  </a:ext>
                </a:extLst>
              </a:tr>
              <a:tr h="240441">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s-ES_tradnl" sz="1000" b="0" i="0" dirty="0">
                        <a:latin typeface="Century Gothic" panose="020B0502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a:solidFill>
                            <a:srgbClr val="660066"/>
                          </a:solidFill>
                        </a:rPr>
                        <a:t>Si el diseño de la iniciativa... </a:t>
                      </a:r>
                      <a:endParaRPr lang="es-ES_tradnl" sz="1400" b="1" i="1" dirty="0">
                        <a:solidFill>
                          <a:srgbClr val="660066"/>
                        </a:solidFill>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a:solidFill>
                            <a:srgbClr val="660066"/>
                          </a:solidFill>
                        </a:rPr>
                        <a:t>Entonces, el efecto de la iniciativa será... </a:t>
                      </a:r>
                      <a:endParaRPr lang="es-ES_tradnl" sz="1400" b="1" i="1" dirty="0">
                        <a:solidFill>
                          <a:srgbClr val="660066"/>
                        </a:solidFill>
                        <a:latin typeface="+mn-lt"/>
                      </a:endParaRPr>
                    </a:p>
                  </a:txBody>
                  <a:tcPr/>
                </a:tc>
                <a:extLst>
                  <a:ext uri="{0D108BD9-81ED-4DB2-BD59-A6C34878D82A}">
                    <a16:rowId xmlns:a16="http://schemas.microsoft.com/office/drawing/2014/main" val="913487299"/>
                  </a:ext>
                </a:extLst>
              </a:tr>
              <a:tr h="9918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200" b="1" cap="small" baseline="0" dirty="0">
                          <a:solidFill>
                            <a:srgbClr val="990099"/>
                          </a:solidFill>
                        </a:rPr>
                        <a:t>nula inclusión de la perspectiva de género en la iniciativa </a:t>
                      </a:r>
                      <a:endParaRPr lang="es-ES_tradnl" sz="1200" b="1" i="0" cap="small" baseline="0" dirty="0">
                        <a:solidFill>
                          <a:srgbClr val="990099"/>
                        </a:solidFill>
                        <a:latin typeface="Century Gothic" panose="020B0502020202020204" pitchFamily="34" charset="0"/>
                      </a:endParaRP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Incluye un diagnóstico del problema, pero carece de datos desagregados por sexo.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Además, no examina los efectos probables del cambio legal tanto para las mujeres, como para los hombres.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Y no reconoce las circunstancias que establecen las desigualdades entre mujeres y hombres. </a:t>
                      </a:r>
                      <a:endParaRPr lang="es-ES_tradnl" sz="1000" b="0" i="0" dirty="0">
                        <a:latin typeface="+mn-lt"/>
                      </a:endParaRPr>
                    </a:p>
                  </a:txBody>
                  <a:tcPr/>
                </a:tc>
                <a:tc>
                  <a:txBody>
                    <a:bodyPr/>
                    <a:lstStyle/>
                    <a:p>
                      <a:pPr marL="98425" indent="0" algn="just">
                        <a:spcAft>
                          <a:spcPts val="0"/>
                        </a:spcAft>
                        <a:tabLst/>
                      </a:pPr>
                      <a:r>
                        <a:rPr lang="es-MX" sz="1000" b="1" kern="1200" dirty="0">
                          <a:solidFill>
                            <a:schemeClr val="dk1"/>
                          </a:solidFill>
                        </a:rPr>
                        <a:t>Que la iniciativa no identifican y registra las diferentes necesidades o realidades de las mujeres y los hombres. </a:t>
                      </a:r>
                    </a:p>
                    <a:p>
                      <a:pPr marL="98425" indent="0" algn="just">
                        <a:spcAft>
                          <a:spcPts val="0"/>
                        </a:spcAft>
                        <a:tabLst/>
                      </a:pPr>
                      <a:r>
                        <a:rPr lang="es-MX" sz="1000" b="1" kern="1200" dirty="0">
                          <a:solidFill>
                            <a:schemeClr val="dk1"/>
                          </a:solidFill>
                        </a:rPr>
                        <a:t>Y por tanto, mantiene o robustece las desigualdades de género. </a:t>
                      </a:r>
                      <a:endParaRPr lang="es-MX" sz="1000" b="1" i="0" kern="1200" dirty="0">
                        <a:solidFill>
                          <a:schemeClr val="dk1"/>
                        </a:solidFill>
                        <a:latin typeface="+mn-lt"/>
                        <a:ea typeface="+mn-ea"/>
                        <a:cs typeface="+mn-cs"/>
                      </a:endParaRPr>
                    </a:p>
                  </a:txBody>
                  <a:tcPr marL="9525" marR="9525" marT="9525" marB="9525" anchor="ctr"/>
                </a:tc>
                <a:extLst>
                  <a:ext uri="{0D108BD9-81ED-4DB2-BD59-A6C34878D82A}">
                    <a16:rowId xmlns:a16="http://schemas.microsoft.com/office/drawing/2014/main" val="1701537705"/>
                  </a:ext>
                </a:extLst>
              </a:tr>
              <a:tr h="9918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200" b="1" cap="small" baseline="0" dirty="0">
                          <a:solidFill>
                            <a:srgbClr val="7030A0"/>
                          </a:solidFill>
                        </a:rPr>
                        <a:t>contempla de manera relativa la perspectiva de género en la iniciativa </a:t>
                      </a:r>
                      <a:endParaRPr lang="es-ES_tradnl" sz="1200" b="1" i="0" cap="small" baseline="0" dirty="0">
                        <a:solidFill>
                          <a:srgbClr val="7030A0"/>
                        </a:solidFill>
                        <a:latin typeface="Century Gothic" panose="020B0502020202020204" pitchFamily="34" charset="0"/>
                      </a:endParaRP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No existen acciones afirmativas sino paliativas.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Reconoce las diferencias entre hombre y mujeres y promueve reglas que podrían disminuir la desigualdad. Pero, por ejemplo, solo concibe esquemas de financiamiento público para beneficiar a las mujeres, sin atacar ni eliminar las causas que provocan un trato desigual. </a:t>
                      </a:r>
                      <a:endParaRPr lang="es-ES_tradnl" sz="1000" b="0" i="0" dirty="0">
                        <a:latin typeface="+mn-lt"/>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_tradnl" sz="1000" b="1" dirty="0"/>
                        <a:t>Que se plantea la igualdad como principio, pero en los resultados podría incrementarse la desigualdad. La transferencia de fondos públicos no resuelven por sí mismos el problema de desigualdad de género. </a:t>
                      </a:r>
                      <a:endParaRPr lang="es-ES_tradnl" sz="1000" b="1" i="0" dirty="0">
                        <a:latin typeface="+mn-lt"/>
                      </a:endParaRPr>
                    </a:p>
                  </a:txBody>
                  <a:tcPr/>
                </a:tc>
                <a:extLst>
                  <a:ext uri="{0D108BD9-81ED-4DB2-BD59-A6C34878D82A}">
                    <a16:rowId xmlns:a16="http://schemas.microsoft.com/office/drawing/2014/main" val="58198895"/>
                  </a:ext>
                </a:extLst>
              </a:tr>
              <a:tr h="144264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200" b="1" cap="small" baseline="0" dirty="0">
                          <a:solidFill>
                            <a:srgbClr val="333399"/>
                          </a:solidFill>
                        </a:rPr>
                        <a:t>inclusión de la perspectiva de género en la iniciativa </a:t>
                      </a:r>
                      <a:endParaRPr lang="es-ES_tradnl" sz="1200" b="1" i="0" cap="small" baseline="0" dirty="0">
                        <a:solidFill>
                          <a:srgbClr val="333399"/>
                        </a:solidFill>
                        <a:latin typeface="Century Gothic" panose="020B0502020202020204" pitchFamily="34" charset="0"/>
                      </a:endParaRP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La iniciativa elabora un diagnóstico multicausal del problema, y se respalda en datos y cifras desagregados por sexo, que constatan la desigualdad entre géneros. Y además, se respalda en estudios elaborados por centros de pensamiento, personas expertas y otros más interesados.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Identifica de forma diferenciada beneficios específicos para mujeres y hombres.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Además, en su caso, establece medidas que reduzcan la desigualdad y resuelvan la situación que la origina. </a:t>
                      </a:r>
                      <a:endParaRPr lang="es-ES_tradnl" sz="1000" b="0" i="0" dirty="0">
                        <a:latin typeface="+mn-lt"/>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_tradnl" sz="1000" b="1" dirty="0"/>
                        <a:t>Que la solución al problema sí plantea propuestas viables que podrían transformar las relaciones de género. </a:t>
                      </a:r>
                      <a:endParaRPr lang="es-ES_tradnl" sz="1000" b="1" i="0" dirty="0">
                        <a:latin typeface="+mn-lt"/>
                      </a:endParaRPr>
                    </a:p>
                  </a:txBody>
                  <a:tcPr/>
                </a:tc>
                <a:extLst>
                  <a:ext uri="{0D108BD9-81ED-4DB2-BD59-A6C34878D82A}">
                    <a16:rowId xmlns:a16="http://schemas.microsoft.com/office/drawing/2014/main" val="3774454752"/>
                  </a:ext>
                </a:extLst>
              </a:tr>
            </a:tbl>
          </a:graphicData>
        </a:graphic>
      </p:graphicFrame>
      <p:pic>
        <p:nvPicPr>
          <p:cNvPr id="10" name="Gráfico 9">
            <a:extLst>
              <a:ext uri="{FF2B5EF4-FFF2-40B4-BE49-F238E27FC236}">
                <a16:creationId xmlns:a16="http://schemas.microsoft.com/office/drawing/2014/main" id="{875050C3-10CE-C54E-9B1B-2E602FC5A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826618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FC32B-E286-D041-B521-1BE20D875B01}"/>
              </a:ext>
            </a:extLst>
          </p:cNvPr>
          <p:cNvSpPr>
            <a:spLocks noGrp="1"/>
          </p:cNvSpPr>
          <p:nvPr>
            <p:ph type="title"/>
          </p:nvPr>
        </p:nvSpPr>
        <p:spPr>
          <a:xfrm>
            <a:off x="677335" y="1479252"/>
            <a:ext cx="9130695" cy="813293"/>
          </a:xfrm>
        </p:spPr>
        <p:txBody>
          <a:bodyPr/>
          <a:lstStyle/>
          <a:p>
            <a:r>
              <a:rPr lang="es-MX" dirty="0"/>
              <a:t>Agendas Legislativas 2º año Legislativo</a:t>
            </a:r>
          </a:p>
        </p:txBody>
      </p:sp>
      <p:sp>
        <p:nvSpPr>
          <p:cNvPr id="6" name="Marcador de texto 5">
            <a:extLst>
              <a:ext uri="{FF2B5EF4-FFF2-40B4-BE49-F238E27FC236}">
                <a16:creationId xmlns:a16="http://schemas.microsoft.com/office/drawing/2014/main" id="{760EF2DF-7E46-854A-9561-E0844D57C57C}"/>
              </a:ext>
            </a:extLst>
          </p:cNvPr>
          <p:cNvSpPr>
            <a:spLocks noGrp="1"/>
          </p:cNvSpPr>
          <p:nvPr>
            <p:ph type="body" idx="1"/>
          </p:nvPr>
        </p:nvSpPr>
        <p:spPr>
          <a:xfrm>
            <a:off x="677335" y="3308247"/>
            <a:ext cx="8596668" cy="3173285"/>
          </a:xfrm>
        </p:spPr>
        <p:txBody>
          <a:bodyPr>
            <a:normAutofit/>
          </a:bodyPr>
          <a:lstStyle/>
          <a:p>
            <a:r>
              <a:rPr lang="es-ES" dirty="0">
                <a:latin typeface="Arial" panose="020B0604020202020204" pitchFamily="34" charset="0"/>
                <a:ea typeface="Lato Light" charset="0"/>
                <a:cs typeface="Arial" panose="020B0604020202020204" pitchFamily="34" charset="0"/>
              </a:rPr>
              <a:t>Agendas legislativas por fracciones parlamentarias: </a:t>
            </a:r>
            <a:r>
              <a:rPr lang="es-ES" dirty="0">
                <a:latin typeface="Arial" panose="020B0604020202020204" pitchFamily="34" charset="0"/>
                <a:ea typeface="Lato Light" charset="0"/>
                <a:cs typeface="Arial" panose="020B0604020202020204" pitchFamily="34" charset="0"/>
                <a:hlinkClick r:id="rId2"/>
              </a:rPr>
              <a:t>https://genero.congresocdmx.gob.mx/wp-content/uploads/2023/03/Agendas-Legislativas-feb-mayo-2023.pdf</a:t>
            </a:r>
            <a:r>
              <a:rPr lang="es-ES" dirty="0">
                <a:latin typeface="Arial" panose="020B0604020202020204" pitchFamily="34" charset="0"/>
                <a:ea typeface="Lato Light" charset="0"/>
                <a:cs typeface="Arial" panose="020B0604020202020204" pitchFamily="34" charset="0"/>
              </a:rPr>
              <a:t> </a:t>
            </a:r>
          </a:p>
          <a:p>
            <a:endParaRPr lang="es-ES" dirty="0">
              <a:latin typeface="Arial" panose="020B0604020202020204" pitchFamily="34" charset="0"/>
              <a:ea typeface="Lato Light" charset="0"/>
              <a:cs typeface="Arial" panose="020B0604020202020204" pitchFamily="34" charset="0"/>
            </a:endParaRPr>
          </a:p>
          <a:p>
            <a:endParaRPr lang="es-MX" dirty="0"/>
          </a:p>
        </p:txBody>
      </p:sp>
      <p:pic>
        <p:nvPicPr>
          <p:cNvPr id="5" name="Gráfico 4">
            <a:extLst>
              <a:ext uri="{FF2B5EF4-FFF2-40B4-BE49-F238E27FC236}">
                <a16:creationId xmlns:a16="http://schemas.microsoft.com/office/drawing/2014/main" id="{AF31DAAE-D170-A14D-952B-F1ECC36AF7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884650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791DD-87F2-F74B-BC69-113504A18D04}"/>
              </a:ext>
            </a:extLst>
          </p:cNvPr>
          <p:cNvSpPr>
            <a:spLocks noGrp="1"/>
          </p:cNvSpPr>
          <p:nvPr>
            <p:ph type="title"/>
          </p:nvPr>
        </p:nvSpPr>
        <p:spPr>
          <a:xfrm>
            <a:off x="753194" y="609600"/>
            <a:ext cx="8520807" cy="646331"/>
          </a:xfrm>
        </p:spPr>
        <p:txBody>
          <a:bodyPr/>
          <a:lstStyle/>
          <a:p>
            <a:r>
              <a:rPr lang="es-MX" dirty="0"/>
              <a:t>Ejercicio parlamentario</a:t>
            </a:r>
          </a:p>
        </p:txBody>
      </p:sp>
      <p:sp>
        <p:nvSpPr>
          <p:cNvPr id="5" name="Marcador de texto 4">
            <a:extLst>
              <a:ext uri="{FF2B5EF4-FFF2-40B4-BE49-F238E27FC236}">
                <a16:creationId xmlns:a16="http://schemas.microsoft.com/office/drawing/2014/main" id="{8523AEA5-1C69-4B44-B770-941EB00F1BDE}"/>
              </a:ext>
            </a:extLst>
          </p:cNvPr>
          <p:cNvSpPr>
            <a:spLocks noGrp="1"/>
          </p:cNvSpPr>
          <p:nvPr>
            <p:ph type="body" idx="1"/>
          </p:nvPr>
        </p:nvSpPr>
        <p:spPr/>
        <p:txBody>
          <a:bodyPr/>
          <a:lstStyle/>
          <a:p>
            <a:r>
              <a:rPr lang="es-MX" dirty="0"/>
              <a:t>Tema Parlamento mujeres</a:t>
            </a:r>
          </a:p>
        </p:txBody>
      </p:sp>
      <p:sp>
        <p:nvSpPr>
          <p:cNvPr id="7" name="Marcador de texto 6">
            <a:extLst>
              <a:ext uri="{FF2B5EF4-FFF2-40B4-BE49-F238E27FC236}">
                <a16:creationId xmlns:a16="http://schemas.microsoft.com/office/drawing/2014/main" id="{18946E0A-51A6-C540-BF47-379C750D5DC3}"/>
              </a:ext>
            </a:extLst>
          </p:cNvPr>
          <p:cNvSpPr>
            <a:spLocks noGrp="1"/>
          </p:cNvSpPr>
          <p:nvPr>
            <p:ph type="body" sz="quarter" idx="3"/>
          </p:nvPr>
        </p:nvSpPr>
        <p:spPr/>
        <p:txBody>
          <a:bodyPr/>
          <a:lstStyle/>
          <a:p>
            <a:r>
              <a:rPr lang="es-MX" dirty="0"/>
              <a:t>Tema LGBTTTIQ+</a:t>
            </a:r>
          </a:p>
        </p:txBody>
      </p:sp>
      <p:sp>
        <p:nvSpPr>
          <p:cNvPr id="9" name="CuadroTexto 8">
            <a:extLst>
              <a:ext uri="{FF2B5EF4-FFF2-40B4-BE49-F238E27FC236}">
                <a16:creationId xmlns:a16="http://schemas.microsoft.com/office/drawing/2014/main" id="{36207616-1E1E-3148-8993-AD4390E83997}"/>
              </a:ext>
            </a:extLst>
          </p:cNvPr>
          <p:cNvSpPr txBox="1"/>
          <p:nvPr/>
        </p:nvSpPr>
        <p:spPr>
          <a:xfrm>
            <a:off x="675745" y="1350256"/>
            <a:ext cx="8520807" cy="646331"/>
          </a:xfrm>
          <a:prstGeom prst="rect">
            <a:avLst/>
          </a:prstGeom>
          <a:noFill/>
        </p:spPr>
        <p:txBody>
          <a:bodyPr wrap="square" rtlCol="0">
            <a:spAutoFit/>
          </a:bodyPr>
          <a:lstStyle/>
          <a:p>
            <a:r>
              <a:rPr lang="es-MX" dirty="0"/>
              <a:t>Se formarán 8 equipos y se revisarán las propuestas de cada grupo o asociación parlamentaria. Se buscará identificar algún asunto de interés del colectivo. </a:t>
            </a:r>
          </a:p>
        </p:txBody>
      </p:sp>
      <p:pic>
        <p:nvPicPr>
          <p:cNvPr id="10" name="Gráfico 9">
            <a:extLst>
              <a:ext uri="{FF2B5EF4-FFF2-40B4-BE49-F238E27FC236}">
                <a16:creationId xmlns:a16="http://schemas.microsoft.com/office/drawing/2014/main" id="{ADC18BD4-56EC-4341-A594-135A0FF5DF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graphicFrame>
        <p:nvGraphicFramePr>
          <p:cNvPr id="4" name="Tabla 3">
            <a:extLst>
              <a:ext uri="{FF2B5EF4-FFF2-40B4-BE49-F238E27FC236}">
                <a16:creationId xmlns:a16="http://schemas.microsoft.com/office/drawing/2014/main" id="{F171A71F-AFD4-9842-8EB8-C3C4BE62E97A}"/>
              </a:ext>
            </a:extLst>
          </p:cNvPr>
          <p:cNvGraphicFramePr>
            <a:graphicFrameLocks noGrp="1"/>
          </p:cNvGraphicFramePr>
          <p:nvPr>
            <p:extLst>
              <p:ext uri="{D42A27DB-BD31-4B8C-83A1-F6EECF244321}">
                <p14:modId xmlns:p14="http://schemas.microsoft.com/office/powerpoint/2010/main" val="2160755310"/>
              </p:ext>
            </p:extLst>
          </p:nvPr>
        </p:nvGraphicFramePr>
        <p:xfrm>
          <a:off x="1255923" y="2971006"/>
          <a:ext cx="6191479" cy="3407760"/>
        </p:xfrm>
        <a:graphic>
          <a:graphicData uri="http://schemas.openxmlformats.org/drawingml/2006/table">
            <a:tbl>
              <a:tblPr/>
              <a:tblGrid>
                <a:gridCol w="1110501">
                  <a:extLst>
                    <a:ext uri="{9D8B030D-6E8A-4147-A177-3AD203B41FA5}">
                      <a16:colId xmlns:a16="http://schemas.microsoft.com/office/drawing/2014/main" val="88171497"/>
                    </a:ext>
                  </a:extLst>
                </a:gridCol>
                <a:gridCol w="4473449">
                  <a:extLst>
                    <a:ext uri="{9D8B030D-6E8A-4147-A177-3AD203B41FA5}">
                      <a16:colId xmlns:a16="http://schemas.microsoft.com/office/drawing/2014/main" val="1597935245"/>
                    </a:ext>
                  </a:extLst>
                </a:gridCol>
                <a:gridCol w="607529">
                  <a:extLst>
                    <a:ext uri="{9D8B030D-6E8A-4147-A177-3AD203B41FA5}">
                      <a16:colId xmlns:a16="http://schemas.microsoft.com/office/drawing/2014/main" val="1200552621"/>
                    </a:ext>
                  </a:extLst>
                </a:gridCol>
              </a:tblGrid>
              <a:tr h="344605">
                <a:tc>
                  <a:txBody>
                    <a:bodyPr/>
                    <a:lstStyle/>
                    <a:p>
                      <a:pPr algn="ctr" fontAlgn="ctr"/>
                      <a:r>
                        <a:rPr lang="es-MX" sz="1200" b="1" i="0" u="none" strike="noStrike">
                          <a:solidFill>
                            <a:srgbClr val="FFFFFF"/>
                          </a:solidFill>
                          <a:effectLst/>
                          <a:latin typeface="Calibri" panose="020F0502020204030204" pitchFamily="34" charset="0"/>
                        </a:rPr>
                        <a:t>Equipo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just" fontAlgn="ctr"/>
                      <a:r>
                        <a:rPr lang="es-MX" sz="1200" b="1" i="0" u="none" strike="noStrike">
                          <a:solidFill>
                            <a:srgbClr val="FFFFFF"/>
                          </a:solidFill>
                          <a:effectLst/>
                          <a:latin typeface="Calibri" panose="020F0502020204030204" pitchFamily="34" charset="0"/>
                        </a:rPr>
                        <a:t>Agenda de grupo Parlamentario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MX" sz="1200" b="1" i="0" u="none" strike="noStrike">
                          <a:solidFill>
                            <a:srgbClr val="FFFFFF"/>
                          </a:solidFill>
                          <a:effectLst/>
                          <a:latin typeface="Calibri" panose="020F0502020204030204" pitchFamily="34" charset="0"/>
                        </a:rPr>
                        <a:t>página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extLst>
                  <a:ext uri="{0D108BD9-81ED-4DB2-BD59-A6C34878D82A}">
                    <a16:rowId xmlns:a16="http://schemas.microsoft.com/office/drawing/2014/main" val="3790265380"/>
                  </a:ext>
                </a:extLst>
              </a:tr>
              <a:tr h="344605">
                <a:tc>
                  <a:txBody>
                    <a:bodyPr/>
                    <a:lstStyle/>
                    <a:p>
                      <a:pPr algn="ctr" fontAlgn="ctr"/>
                      <a:r>
                        <a:rPr lang="es-MX" sz="20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just" fontAlgn="ctr"/>
                      <a:r>
                        <a:rPr lang="es-MX" sz="1600" b="0" i="0" u="none" strike="noStrike">
                          <a:solidFill>
                            <a:srgbClr val="000000"/>
                          </a:solidFill>
                          <a:effectLst/>
                          <a:latin typeface="Calibri" panose="020F0502020204030204" pitchFamily="34" charset="0"/>
                        </a:rPr>
                        <a:t>MORENA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MX" sz="12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07959579"/>
                  </a:ext>
                </a:extLst>
              </a:tr>
              <a:tr h="344605">
                <a:tc>
                  <a:txBody>
                    <a:bodyPr/>
                    <a:lstStyle/>
                    <a:p>
                      <a:pPr algn="ctr" fontAlgn="ctr"/>
                      <a:r>
                        <a:rPr lang="es-MX" sz="20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just" fontAlgn="ctr"/>
                      <a:r>
                        <a:rPr lang="es-MX" sz="1600" b="0" i="0" u="none" strike="noStrike">
                          <a:solidFill>
                            <a:srgbClr val="000000"/>
                          </a:solidFill>
                          <a:effectLst/>
                          <a:latin typeface="Calibri" panose="020F0502020204030204" pitchFamily="34" charset="0"/>
                        </a:rPr>
                        <a:t>Asociación Parlamentaria Ciudadana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2572824171"/>
                  </a:ext>
                </a:extLst>
              </a:tr>
              <a:tr h="344605">
                <a:tc>
                  <a:txBody>
                    <a:bodyPr/>
                    <a:lstStyle/>
                    <a:p>
                      <a:pPr algn="ctr" fontAlgn="ctr"/>
                      <a:r>
                        <a:rPr lang="es-MX" sz="20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just" fontAlgn="ctr"/>
                      <a:r>
                        <a:rPr lang="es-MX" sz="1600" b="0" i="0" u="none" strike="noStrike">
                          <a:solidFill>
                            <a:srgbClr val="000000"/>
                          </a:solidFill>
                          <a:effectLst/>
                          <a:latin typeface="Calibri" panose="020F0502020204030204" pitchFamily="34" charset="0"/>
                        </a:rPr>
                        <a:t>Alianza Verde juntos por la Ciudad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MX" sz="12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900883092"/>
                  </a:ext>
                </a:extLst>
              </a:tr>
              <a:tr h="344605">
                <a:tc>
                  <a:txBody>
                    <a:bodyPr/>
                    <a:lstStyle/>
                    <a:p>
                      <a:pPr algn="ctr" fontAlgn="ctr"/>
                      <a:r>
                        <a:rPr lang="es-MX" sz="20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just" fontAlgn="ctr"/>
                      <a:r>
                        <a:rPr lang="es-MX" sz="1600" b="0" i="0" u="none" strike="noStrike">
                          <a:solidFill>
                            <a:srgbClr val="000000"/>
                          </a:solidFill>
                          <a:effectLst/>
                          <a:latin typeface="Calibri" panose="020F0502020204030204" pitchFamily="34" charset="0"/>
                        </a:rPr>
                        <a:t>Partido de la Revolución Democrática (PRD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220181112"/>
                  </a:ext>
                </a:extLst>
              </a:tr>
              <a:tr h="344605">
                <a:tc>
                  <a:txBody>
                    <a:bodyPr/>
                    <a:lstStyle/>
                    <a:p>
                      <a:pPr algn="ctr" fontAlgn="ctr"/>
                      <a:r>
                        <a:rPr lang="es-MX" sz="20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just" fontAlgn="ctr"/>
                      <a:r>
                        <a:rPr lang="es-MX" sz="1600" b="0" i="0" u="none" strike="noStrike">
                          <a:solidFill>
                            <a:srgbClr val="000000"/>
                          </a:solidFill>
                          <a:effectLst/>
                          <a:latin typeface="Calibri" panose="020F0502020204030204" pitchFamily="34" charset="0"/>
                        </a:rPr>
                        <a:t>Partido del Trabajo (PT)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MX" sz="1200" b="0"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199239629"/>
                  </a:ext>
                </a:extLst>
              </a:tr>
              <a:tr h="670065">
                <a:tc>
                  <a:txBody>
                    <a:bodyPr/>
                    <a:lstStyle/>
                    <a:p>
                      <a:pPr algn="ctr" fontAlgn="ctr"/>
                      <a:r>
                        <a:rPr lang="es-MX" sz="20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just" fontAlgn="ctr"/>
                      <a:r>
                        <a:rPr lang="es-MX" sz="1600" b="0" i="0" u="none" strike="noStrike">
                          <a:solidFill>
                            <a:srgbClr val="000000"/>
                          </a:solidFill>
                          <a:effectLst/>
                          <a:latin typeface="Calibri" panose="020F0502020204030204" pitchFamily="34" charset="0"/>
                        </a:rPr>
                        <a:t>Asociación Parlamentaria Mujeres Demócratas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949091016"/>
                  </a:ext>
                </a:extLst>
              </a:tr>
              <a:tr h="344605">
                <a:tc>
                  <a:txBody>
                    <a:bodyPr/>
                    <a:lstStyle/>
                    <a:p>
                      <a:pPr algn="ctr" fontAlgn="ctr"/>
                      <a:r>
                        <a:rPr lang="es-MX" sz="20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just" fontAlgn="ctr"/>
                      <a:r>
                        <a:rPr lang="es-MX" sz="1600" b="0" i="0" u="none" strike="noStrike">
                          <a:solidFill>
                            <a:srgbClr val="000000"/>
                          </a:solidFill>
                          <a:effectLst/>
                          <a:latin typeface="Calibri" panose="020F0502020204030204" pitchFamily="34" charset="0"/>
                        </a:rPr>
                        <a:t>Partido de la Revolución Institucional (PRI)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MX" sz="1200" b="0" i="0" u="none" strike="noStrike">
                          <a:solidFill>
                            <a:srgbClr val="000000"/>
                          </a:solidFill>
                          <a:effectLst/>
                          <a:latin typeface="Calibri" panose="020F0502020204030204" pitchFamily="34" charset="0"/>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453276569"/>
                  </a:ext>
                </a:extLst>
              </a:tr>
              <a:tr h="325460">
                <a:tc>
                  <a:txBody>
                    <a:bodyPr/>
                    <a:lstStyle/>
                    <a:p>
                      <a:pPr algn="ctr" fontAlgn="ctr"/>
                      <a:r>
                        <a:rPr lang="es-MX" sz="2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1600" b="0" i="0" u="none" strike="noStrike" dirty="0">
                          <a:solidFill>
                            <a:srgbClr val="000000"/>
                          </a:solidFill>
                          <a:effectLst/>
                          <a:latin typeface="Calibri" panose="020F0502020204030204" pitchFamily="34" charset="0"/>
                        </a:rPr>
                        <a:t>Partido Acción Nacional (PAN)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Calibri" panose="020F0502020204030204" pitchFamily="34" charset="0"/>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356124"/>
                  </a:ext>
                </a:extLst>
              </a:tr>
            </a:tbl>
          </a:graphicData>
        </a:graphic>
      </p:graphicFrame>
    </p:spTree>
    <p:extLst>
      <p:ext uri="{BB962C8B-B14F-4D97-AF65-F5344CB8AC3E}">
        <p14:creationId xmlns:p14="http://schemas.microsoft.com/office/powerpoint/2010/main" val="436549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E5D75-EE49-B346-959C-5C1455007EF2}"/>
              </a:ext>
            </a:extLst>
          </p:cNvPr>
          <p:cNvSpPr>
            <a:spLocks noGrp="1"/>
          </p:cNvSpPr>
          <p:nvPr>
            <p:ph type="title"/>
          </p:nvPr>
        </p:nvSpPr>
        <p:spPr/>
        <p:txBody>
          <a:bodyPr/>
          <a:lstStyle/>
          <a:p>
            <a:r>
              <a:rPr lang="es-MX" dirty="0"/>
              <a:t>Seguimiento legislativo CELIG</a:t>
            </a:r>
          </a:p>
        </p:txBody>
      </p:sp>
      <p:sp>
        <p:nvSpPr>
          <p:cNvPr id="7" name="Marcador de texto 6">
            <a:extLst>
              <a:ext uri="{FF2B5EF4-FFF2-40B4-BE49-F238E27FC236}">
                <a16:creationId xmlns:a16="http://schemas.microsoft.com/office/drawing/2014/main" id="{EB11A889-9960-D147-80FD-8EEE03B7D02D}"/>
              </a:ext>
            </a:extLst>
          </p:cNvPr>
          <p:cNvSpPr>
            <a:spLocks noGrp="1"/>
          </p:cNvSpPr>
          <p:nvPr>
            <p:ph type="body" idx="1"/>
          </p:nvPr>
        </p:nvSpPr>
        <p:spPr/>
        <p:txBody>
          <a:bodyPr/>
          <a:lstStyle/>
          <a:p>
            <a:r>
              <a:rPr lang="es-ES" dirty="0">
                <a:latin typeface="Arial" panose="020B0604020202020204" pitchFamily="34" charset="0"/>
                <a:ea typeface="Lato Light" charset="0"/>
                <a:cs typeface="Arial" panose="020B0604020202020204" pitchFamily="34" charset="0"/>
              </a:rPr>
              <a:t>Seguimiento legislativo:</a:t>
            </a:r>
          </a:p>
          <a:p>
            <a:r>
              <a:rPr lang="es-ES" dirty="0">
                <a:latin typeface="Arial" panose="020B0604020202020204" pitchFamily="34" charset="0"/>
                <a:ea typeface="Lato Light" charset="0"/>
                <a:cs typeface="Arial" panose="020B0604020202020204" pitchFamily="34" charset="0"/>
                <a:hlinkClick r:id="rId2"/>
              </a:rPr>
              <a:t>https://genero.congresocdmx.gob.mx/index.php/intro-base-legislativa/</a:t>
            </a:r>
            <a:r>
              <a:rPr lang="es-ES" dirty="0">
                <a:latin typeface="Arial" panose="020B0604020202020204" pitchFamily="34" charset="0"/>
                <a:ea typeface="Lato Light" charset="0"/>
                <a:cs typeface="Arial" panose="020B0604020202020204" pitchFamily="34" charset="0"/>
              </a:rPr>
              <a:t> </a:t>
            </a:r>
          </a:p>
          <a:p>
            <a:endParaRPr lang="es-MX" dirty="0"/>
          </a:p>
        </p:txBody>
      </p:sp>
      <p:pic>
        <p:nvPicPr>
          <p:cNvPr id="8" name="Gráfico 7">
            <a:extLst>
              <a:ext uri="{FF2B5EF4-FFF2-40B4-BE49-F238E27FC236}">
                <a16:creationId xmlns:a16="http://schemas.microsoft.com/office/drawing/2014/main" id="{CC7F1D74-4B1F-B140-AE1C-36FABBA5E8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19591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991C-6C07-1F46-A8F1-3898C0BCF93C}"/>
              </a:ext>
            </a:extLst>
          </p:cNvPr>
          <p:cNvSpPr>
            <a:spLocks noGrp="1"/>
          </p:cNvSpPr>
          <p:nvPr>
            <p:ph type="title"/>
          </p:nvPr>
        </p:nvSpPr>
        <p:spPr>
          <a:xfrm>
            <a:off x="677334" y="527047"/>
            <a:ext cx="3854528" cy="1938870"/>
          </a:xfrm>
        </p:spPr>
        <p:txBody>
          <a:bodyPr>
            <a:noAutofit/>
          </a:bodyPr>
          <a:lstStyle/>
          <a:p>
            <a:pPr algn="just"/>
            <a:r>
              <a:rPr lang="es-MX" sz="2800" dirty="0"/>
              <a:t>Ejemplos de iniciativas retomadas del Parlamento de mujeres</a:t>
            </a:r>
          </a:p>
        </p:txBody>
      </p:sp>
      <p:sp>
        <p:nvSpPr>
          <p:cNvPr id="9" name="Marcador de contenido 8">
            <a:extLst>
              <a:ext uri="{FF2B5EF4-FFF2-40B4-BE49-F238E27FC236}">
                <a16:creationId xmlns:a16="http://schemas.microsoft.com/office/drawing/2014/main" id="{7590E3BF-EDDC-FC4E-A617-EDFA83B9FC2C}"/>
              </a:ext>
            </a:extLst>
          </p:cNvPr>
          <p:cNvSpPr>
            <a:spLocks noGrp="1"/>
          </p:cNvSpPr>
          <p:nvPr>
            <p:ph idx="1"/>
          </p:nvPr>
        </p:nvSpPr>
        <p:spPr>
          <a:xfrm>
            <a:off x="5403369" y="1331563"/>
            <a:ext cx="6240670" cy="5526437"/>
          </a:xfrm>
        </p:spPr>
        <p:txBody>
          <a:bodyPr>
            <a:normAutofit lnSpcReduction="10000"/>
          </a:bodyPr>
          <a:lstStyle/>
          <a:p>
            <a:pPr algn="just"/>
            <a:r>
              <a:rPr lang="es-MX" b="1" dirty="0"/>
              <a:t>Con proyecto de decreto, por la que se reforman, diversas disposiciones de la Ley de Ciencia, Tecnología e Innovación de la Ciudad de México en materia de igualdad de género.</a:t>
            </a:r>
          </a:p>
          <a:p>
            <a:r>
              <a:rPr lang="es-MX" dirty="0"/>
              <a:t>La iniciativa tiene por objeto suprimir la desigualdad de oportunidades, estableciendo acciones para fomentar la participación de las mujeres en la toma de decisiones en los temas de ciencia, tecnología e innovación; además, busca fomentar la participación de las mujeres en el desarrollo de nuevas tecnologías, descubrimientos científicos y aportaciones en los diversos campos del conocimiento humano. Cabe destacar que la iniciativa surge de la propuesta presentada en el Primer Parlamento de Mujeres de la Ciudad de México el 26 de junio de 2019.</a:t>
            </a:r>
          </a:p>
          <a:p>
            <a:r>
              <a:rPr lang="es-MX" dirty="0"/>
              <a:t>Comisión de Ciencia, Tecnología e Innovación</a:t>
            </a:r>
          </a:p>
          <a:p>
            <a:r>
              <a:rPr lang="es-MX" dirty="0"/>
              <a:t>Comisión de Igualdad de Género</a:t>
            </a:r>
          </a:p>
          <a:p>
            <a:r>
              <a:rPr lang="es-MX" u="sng" dirty="0">
                <a:hlinkClick r:id="rId2"/>
              </a:rPr>
              <a:t>https://drive.google.com/file/d/1Zx22prRzgWh1d2z72k2Ow5suOkOEb6kR/view</a:t>
            </a:r>
            <a:endParaRPr lang="es-MX" dirty="0"/>
          </a:p>
          <a:p>
            <a:endParaRPr lang="es-MX" dirty="0"/>
          </a:p>
        </p:txBody>
      </p:sp>
      <p:sp>
        <p:nvSpPr>
          <p:cNvPr id="10" name="Marcador de texto 9">
            <a:extLst>
              <a:ext uri="{FF2B5EF4-FFF2-40B4-BE49-F238E27FC236}">
                <a16:creationId xmlns:a16="http://schemas.microsoft.com/office/drawing/2014/main" id="{57C84AE0-5D34-6A49-A4EC-0DA648654971}"/>
              </a:ext>
            </a:extLst>
          </p:cNvPr>
          <p:cNvSpPr>
            <a:spLocks noGrp="1"/>
          </p:cNvSpPr>
          <p:nvPr>
            <p:ph type="body" sz="half" idx="2"/>
          </p:nvPr>
        </p:nvSpPr>
        <p:spPr>
          <a:xfrm>
            <a:off x="677334" y="2677886"/>
            <a:ext cx="3854528" cy="1502228"/>
          </a:xfrm>
        </p:spPr>
        <p:txBody>
          <a:bodyPr/>
          <a:lstStyle/>
          <a:p>
            <a:r>
              <a:rPr lang="es-MX" dirty="0"/>
              <a:t>Presentado en el 1er Parlamento de mujeres el 26 de junio del 2019 y fue turnado a las Comisiones Unidas de Ciencia y tecnología, Puntos constitucionales e Iniciativas Ciudadanas del mismo parlamento; aprobado en sentido positivo el 8 de julio del 2019.</a:t>
            </a:r>
          </a:p>
        </p:txBody>
      </p:sp>
      <p:sp>
        <p:nvSpPr>
          <p:cNvPr id="11" name="CuadroTexto 10">
            <a:extLst>
              <a:ext uri="{FF2B5EF4-FFF2-40B4-BE49-F238E27FC236}">
                <a16:creationId xmlns:a16="http://schemas.microsoft.com/office/drawing/2014/main" id="{84057DCF-CE71-8647-AE5D-63E56AC40BA0}"/>
              </a:ext>
            </a:extLst>
          </p:cNvPr>
          <p:cNvSpPr txBox="1"/>
          <p:nvPr/>
        </p:nvSpPr>
        <p:spPr>
          <a:xfrm>
            <a:off x="719667" y="4392083"/>
            <a:ext cx="3769862" cy="923330"/>
          </a:xfrm>
          <a:prstGeom prst="rect">
            <a:avLst/>
          </a:prstGeom>
          <a:noFill/>
        </p:spPr>
        <p:txBody>
          <a:bodyPr wrap="square" rtlCol="0">
            <a:spAutoFit/>
          </a:bodyPr>
          <a:lstStyle/>
          <a:p>
            <a:r>
              <a:rPr lang="es-MX" dirty="0"/>
              <a:t>Presentada el 20/02/2020 </a:t>
            </a:r>
          </a:p>
          <a:p>
            <a:r>
              <a:rPr lang="es-MX" dirty="0"/>
              <a:t>Por la Dip. Paula Adriana Soto Maldonado.</a:t>
            </a:r>
          </a:p>
        </p:txBody>
      </p:sp>
      <p:pic>
        <p:nvPicPr>
          <p:cNvPr id="12" name="Gráfico 11">
            <a:extLst>
              <a:ext uri="{FF2B5EF4-FFF2-40B4-BE49-F238E27FC236}">
                <a16:creationId xmlns:a16="http://schemas.microsoft.com/office/drawing/2014/main" id="{09309088-A03C-9442-937D-971464943A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534890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11BC4-022D-3A46-9E3B-F822929633BD}"/>
              </a:ext>
            </a:extLst>
          </p:cNvPr>
          <p:cNvSpPr>
            <a:spLocks noGrp="1"/>
          </p:cNvSpPr>
          <p:nvPr>
            <p:ph type="title"/>
          </p:nvPr>
        </p:nvSpPr>
        <p:spPr>
          <a:xfrm>
            <a:off x="677334" y="514924"/>
            <a:ext cx="3854528" cy="2262146"/>
          </a:xfrm>
        </p:spPr>
        <p:txBody>
          <a:bodyPr>
            <a:noAutofit/>
          </a:bodyPr>
          <a:lstStyle/>
          <a:p>
            <a:pPr algn="just"/>
            <a:r>
              <a:rPr lang="es-MX" sz="1600" dirty="0"/>
              <a:t>Esta propuesta fue presentada en el </a:t>
            </a:r>
            <a:r>
              <a:rPr lang="es-MX" sz="1600" b="1" dirty="0">
                <a:solidFill>
                  <a:schemeClr val="tx1"/>
                </a:solidFill>
              </a:rPr>
              <a:t>Primer Parlamento de Mujeres </a:t>
            </a:r>
            <a:r>
              <a:rPr lang="es-MX" sz="1600" dirty="0"/>
              <a:t>de la Ciudad de México, misma que fue turnada para su dictaminación a la </a:t>
            </a:r>
            <a:r>
              <a:rPr lang="es-MX" sz="1600" b="1" dirty="0"/>
              <a:t>Comisión interna de</a:t>
            </a:r>
            <a:br>
              <a:rPr lang="es-MX" sz="1600" b="1" dirty="0"/>
            </a:br>
            <a:r>
              <a:rPr lang="es-MX" sz="1600" b="1" dirty="0"/>
              <a:t>Igualdad de Género </a:t>
            </a:r>
            <a:r>
              <a:rPr lang="es-MX" sz="1600" dirty="0"/>
              <a:t>y cuyo dictamen fue aprobado por el pleno de ese ejercicio ciudadano.</a:t>
            </a:r>
          </a:p>
        </p:txBody>
      </p:sp>
      <p:sp>
        <p:nvSpPr>
          <p:cNvPr id="3" name="Marcador de contenido 2">
            <a:extLst>
              <a:ext uri="{FF2B5EF4-FFF2-40B4-BE49-F238E27FC236}">
                <a16:creationId xmlns:a16="http://schemas.microsoft.com/office/drawing/2014/main" id="{5842A979-97B2-334F-95A1-9EF2B50CDF89}"/>
              </a:ext>
            </a:extLst>
          </p:cNvPr>
          <p:cNvSpPr>
            <a:spLocks noGrp="1"/>
          </p:cNvSpPr>
          <p:nvPr>
            <p:ph idx="1"/>
          </p:nvPr>
        </p:nvSpPr>
        <p:spPr>
          <a:xfrm>
            <a:off x="4891090" y="1527295"/>
            <a:ext cx="6883578" cy="5526437"/>
          </a:xfrm>
        </p:spPr>
        <p:txBody>
          <a:bodyPr/>
          <a:lstStyle/>
          <a:p>
            <a:r>
              <a:rPr lang="es-MX" dirty="0"/>
              <a:t>Iniciativa</a:t>
            </a:r>
          </a:p>
          <a:p>
            <a:r>
              <a:rPr lang="es-MX" b="1" dirty="0"/>
              <a:t>Ante el Congreso de la Unión, con proyecto de decreto, por el que se reforman el artículo 4 y 123 a de la Constitución Política de los Estados Unidos Mexicanos</a:t>
            </a:r>
            <a:r>
              <a:rPr lang="es-MX" dirty="0"/>
              <a:t>.</a:t>
            </a:r>
          </a:p>
          <a:p>
            <a:r>
              <a:rPr lang="es-MX" dirty="0"/>
              <a:t>La iniciativa tiene como objetivo establecer a en la Constitución mexicana la protección a las mujeres embarazadas o en situación de maternidad ante la vulneración de sus derechos laborales, apoyando de manera especial a aquéllas víctimas de violencia de género. Entre los argumentos de la iniciativa se aborda el despido por embarazo y cómo esto afecta a las mujeres e hijos e hijas.</a:t>
            </a:r>
          </a:p>
          <a:p>
            <a:pPr marL="0" indent="0">
              <a:buNone/>
            </a:pPr>
            <a:endParaRPr lang="es-MX" dirty="0"/>
          </a:p>
          <a:p>
            <a:r>
              <a:rPr lang="es-MX"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https://drive.google.com/file/d/1XORvFXhkVtqBuaGDfi1-u90t1HmUjr0K/view?pli=1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C4F23402-B0AB-AD42-BC11-F32A35095DF3}"/>
              </a:ext>
            </a:extLst>
          </p:cNvPr>
          <p:cNvSpPr>
            <a:spLocks noGrp="1"/>
          </p:cNvSpPr>
          <p:nvPr>
            <p:ph type="body" sz="half" idx="2"/>
          </p:nvPr>
        </p:nvSpPr>
        <p:spPr/>
        <p:txBody>
          <a:bodyPr>
            <a:normAutofit/>
          </a:bodyPr>
          <a:lstStyle/>
          <a:p>
            <a:pPr algn="just"/>
            <a:r>
              <a:rPr lang="es-MX" sz="2800" dirty="0"/>
              <a:t>Fue presentada el 23 de octubre del 2020 por la Diputada </a:t>
            </a:r>
          </a:p>
          <a:p>
            <a:pPr algn="just"/>
            <a:r>
              <a:rPr lang="es-MX" sz="2800" dirty="0"/>
              <a:t>Paula Adriana Soto Maldonado.</a:t>
            </a:r>
          </a:p>
        </p:txBody>
      </p:sp>
      <p:pic>
        <p:nvPicPr>
          <p:cNvPr id="5" name="Gráfico 4">
            <a:extLst>
              <a:ext uri="{FF2B5EF4-FFF2-40B4-BE49-F238E27FC236}">
                <a16:creationId xmlns:a16="http://schemas.microsoft.com/office/drawing/2014/main" id="{61B28780-04E9-A947-B3CE-B4E147A141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538861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11657-C9DF-5540-923D-8EBB20E4C3A6}"/>
              </a:ext>
            </a:extLst>
          </p:cNvPr>
          <p:cNvSpPr>
            <a:spLocks noGrp="1"/>
          </p:cNvSpPr>
          <p:nvPr>
            <p:ph type="title"/>
          </p:nvPr>
        </p:nvSpPr>
        <p:spPr>
          <a:xfrm>
            <a:off x="677334" y="678210"/>
            <a:ext cx="3854528" cy="1205019"/>
          </a:xfrm>
        </p:spPr>
        <p:txBody>
          <a:bodyPr>
            <a:normAutofit/>
          </a:bodyPr>
          <a:lstStyle/>
          <a:p>
            <a:r>
              <a:rPr lang="es-MX" sz="2400" dirty="0"/>
              <a:t>Presentada en el 3er Parlamento de mujeres  en 2022</a:t>
            </a:r>
          </a:p>
        </p:txBody>
      </p:sp>
      <p:sp>
        <p:nvSpPr>
          <p:cNvPr id="3" name="Marcador de contenido 2">
            <a:extLst>
              <a:ext uri="{FF2B5EF4-FFF2-40B4-BE49-F238E27FC236}">
                <a16:creationId xmlns:a16="http://schemas.microsoft.com/office/drawing/2014/main" id="{450EE1B8-F45E-1D4B-97FE-644BB69B5E3D}"/>
              </a:ext>
            </a:extLst>
          </p:cNvPr>
          <p:cNvSpPr>
            <a:spLocks noGrp="1"/>
          </p:cNvSpPr>
          <p:nvPr>
            <p:ph idx="1"/>
          </p:nvPr>
        </p:nvSpPr>
        <p:spPr>
          <a:xfrm>
            <a:off x="4760461" y="1625267"/>
            <a:ext cx="6883578" cy="4089733"/>
          </a:xfrm>
        </p:spPr>
        <p:txBody>
          <a:bodyPr>
            <a:normAutofit/>
          </a:bodyPr>
          <a:lstStyle/>
          <a:p>
            <a:r>
              <a:rPr lang="es-MX" b="1" dirty="0"/>
              <a:t>Proyecto de decreto por el que se reforman diversas disposiciones de la Ley de los Derechos de Niñas, Niños y Adolescentes y la Ley de Educación ambas de la Ciudad de México, en materia de educación digital</a:t>
            </a:r>
            <a:r>
              <a:rPr lang="es-MX" dirty="0"/>
              <a:t>. </a:t>
            </a:r>
          </a:p>
          <a:p>
            <a:r>
              <a:rPr lang="es-MX" dirty="0"/>
              <a:t>Se propone promover la educación digital en niñas, niños y adolescentes, asimismo, para las personas docentes, madres, padres y las personas cuidadoras. Entre otros aspectos se propone proteger la privacidad de las niñas, niños y adolescentes en entornos digitales. Y que la vigilancia de la actividad digital por parte de los padres, madres y personas cuidadoras debe ser proporcional y acorde con la evolución de las facultades de este grupo de población. </a:t>
            </a:r>
          </a:p>
          <a:p>
            <a:r>
              <a:rPr lang="es-MX" sz="180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
              </a:rPr>
              <a:t>IN-397-38-08-02-2023.pdf (congresocdmx.gob.mx)</a:t>
            </a:r>
            <a:r>
              <a:rPr lang="es-MX" dirty="0">
                <a:effectLst/>
              </a:rPr>
              <a:t> </a:t>
            </a:r>
            <a:endParaRPr lang="es-MX" dirty="0"/>
          </a:p>
        </p:txBody>
      </p:sp>
      <p:sp>
        <p:nvSpPr>
          <p:cNvPr id="4" name="Marcador de texto 3">
            <a:extLst>
              <a:ext uri="{FF2B5EF4-FFF2-40B4-BE49-F238E27FC236}">
                <a16:creationId xmlns:a16="http://schemas.microsoft.com/office/drawing/2014/main" id="{FC9771CF-9AF2-CF4A-BCE7-6690341ADEE6}"/>
              </a:ext>
            </a:extLst>
          </p:cNvPr>
          <p:cNvSpPr>
            <a:spLocks noGrp="1"/>
          </p:cNvSpPr>
          <p:nvPr>
            <p:ph type="body" sz="half" idx="2"/>
          </p:nvPr>
        </p:nvSpPr>
        <p:spPr>
          <a:xfrm>
            <a:off x="677334" y="2940355"/>
            <a:ext cx="3854528" cy="2584449"/>
          </a:xfrm>
        </p:spPr>
        <p:txBody>
          <a:bodyPr>
            <a:normAutofit/>
          </a:bodyPr>
          <a:lstStyle/>
          <a:p>
            <a:r>
              <a:rPr lang="es-MX" sz="2400" dirty="0"/>
              <a:t>Presentada el</a:t>
            </a:r>
          </a:p>
          <a:p>
            <a:r>
              <a:rPr lang="es-MX" sz="2400" dirty="0"/>
              <a:t> </a:t>
            </a:r>
            <a:r>
              <a:rPr lang="es-MX" sz="2400" b="1" dirty="0"/>
              <a:t>2 de febrero del 2023 </a:t>
            </a:r>
          </a:p>
          <a:p>
            <a:r>
              <a:rPr lang="es-MX" sz="2400" dirty="0"/>
              <a:t>por la Diputada </a:t>
            </a:r>
          </a:p>
          <a:p>
            <a:r>
              <a:rPr lang="es-MX" sz="2400" dirty="0"/>
              <a:t>María Guadalupe Chávez Contreras</a:t>
            </a:r>
          </a:p>
          <a:p>
            <a:endParaRPr lang="es-MX" sz="2400" dirty="0"/>
          </a:p>
        </p:txBody>
      </p:sp>
      <p:pic>
        <p:nvPicPr>
          <p:cNvPr id="5" name="Gráfico 4">
            <a:extLst>
              <a:ext uri="{FF2B5EF4-FFF2-40B4-BE49-F238E27FC236}">
                <a16:creationId xmlns:a16="http://schemas.microsoft.com/office/drawing/2014/main" id="{E76B8D5B-4463-F541-B0E2-A5AAC3B2A7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37576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C3F5832-E71F-8C44-BD03-87E8B097382D}"/>
              </a:ext>
            </a:extLst>
          </p:cNvPr>
          <p:cNvSpPr>
            <a:spLocks noGrp="1"/>
          </p:cNvSpPr>
          <p:nvPr>
            <p:ph type="title"/>
          </p:nvPr>
        </p:nvSpPr>
        <p:spPr>
          <a:xfrm>
            <a:off x="677334" y="609600"/>
            <a:ext cx="7358640" cy="1320800"/>
          </a:xfrm>
        </p:spPr>
        <p:txBody>
          <a:bodyPr>
            <a:normAutofit fontScale="90000"/>
          </a:bodyPr>
          <a:lstStyle/>
          <a:p>
            <a:r>
              <a:rPr lang="es-MX" dirty="0"/>
              <a:t>Algunas de las agendas emergentes en el movimiento de mujeres</a:t>
            </a:r>
          </a:p>
        </p:txBody>
      </p:sp>
      <p:sp>
        <p:nvSpPr>
          <p:cNvPr id="6" name="Marcador de contenido 5">
            <a:extLst>
              <a:ext uri="{FF2B5EF4-FFF2-40B4-BE49-F238E27FC236}">
                <a16:creationId xmlns:a16="http://schemas.microsoft.com/office/drawing/2014/main" id="{969ABF51-84C0-DB44-A1C5-61487678DD0E}"/>
              </a:ext>
            </a:extLst>
          </p:cNvPr>
          <p:cNvSpPr>
            <a:spLocks noGrp="1"/>
          </p:cNvSpPr>
          <p:nvPr>
            <p:ph idx="1"/>
          </p:nvPr>
        </p:nvSpPr>
        <p:spPr/>
        <p:txBody>
          <a:bodyPr>
            <a:normAutofit lnSpcReduction="10000"/>
          </a:bodyPr>
          <a:lstStyle/>
          <a:p>
            <a:pPr marL="0" indent="0">
              <a:buNone/>
            </a:pPr>
            <a:r>
              <a:rPr lang="es-MX" b="1" dirty="0"/>
              <a:t>2020 AGENDA PARA LA IGUALDAD DE GÉNERO EN MÉXICO. </a:t>
            </a:r>
          </a:p>
          <a:p>
            <a:r>
              <a:rPr lang="es-MX" dirty="0"/>
              <a:t>POLÍTICAS LABORALES PARA LA IGUALDAD DE GÉNERO EN EL ESTADO Y EL SECTOR PRIVADO 1.1 DERECHO AL TRABAJO: IGUALDAD DE ACCESO A LAS OPORTUNIDADES PARA EL TRABAJO 1.2 LOS DERECHOS LABORALES: DERECHOS EN EL EMPLEO 1.3 POLÍTICA PÚBLICA ADOPTADA </a:t>
            </a:r>
          </a:p>
          <a:p>
            <a:r>
              <a:rPr lang="es-MX" dirty="0"/>
              <a:t>SISTEMA DE CUIDADOS 2.1 LOS TRABAJOS DE CUIDADO 2.2 LOS SUJETOS EN LOS TRABAJOS DE CUIDADO</a:t>
            </a:r>
          </a:p>
          <a:p>
            <a:r>
              <a:rPr lang="es-MX" dirty="0"/>
              <a:t>DERECHOS SEXUALES Y REPRODUCTIVOS 3.1 ABORTO 3.2 EMBARAZO ADOLESCENTE 3.3 VIOLENCIA OBSTÉTRICA 3.4 MUERTE MATERNA</a:t>
            </a:r>
          </a:p>
          <a:p>
            <a:r>
              <a:rPr lang="es-MX" dirty="0"/>
              <a:t>POLÍTICAS CONTRA LA IMPUNIDAD, LOS FEMINICIDIOS Y LA VIOLENCIA DE GÉNERO 4.1 LAS VIOLENCIAS CONTRA MUJERES EN MÉXICO 4.2 MILITARIZACIÓN DE LA SEGURIDAD PÚBLICA Y SU IMPACTO EN LA VIOLENCIA CONTRA LAS MUJERES 4.3 IMPUNIDAD 4.4 POLÍTICA PÚBLICA ADOPTADA</a:t>
            </a:r>
          </a:p>
        </p:txBody>
      </p:sp>
      <p:pic>
        <p:nvPicPr>
          <p:cNvPr id="4" name="Gráfico 3">
            <a:extLst>
              <a:ext uri="{FF2B5EF4-FFF2-40B4-BE49-F238E27FC236}">
                <a16:creationId xmlns:a16="http://schemas.microsoft.com/office/drawing/2014/main" id="{094DED06-8F60-1745-A36E-498B1FCB7A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785209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CF47D-25A6-1941-83CC-5BB1F8CB52BA}"/>
              </a:ext>
            </a:extLst>
          </p:cNvPr>
          <p:cNvSpPr>
            <a:spLocks noGrp="1"/>
          </p:cNvSpPr>
          <p:nvPr>
            <p:ph type="title"/>
          </p:nvPr>
        </p:nvSpPr>
        <p:spPr>
          <a:xfrm>
            <a:off x="699105" y="1583646"/>
            <a:ext cx="8596668" cy="1320800"/>
          </a:xfrm>
        </p:spPr>
        <p:txBody>
          <a:bodyPr/>
          <a:lstStyle/>
          <a:p>
            <a:pPr algn="ctr"/>
            <a:r>
              <a:rPr lang="es-MX" dirty="0"/>
              <a:t>Agenda para la Igualdad de Género en México</a:t>
            </a:r>
          </a:p>
        </p:txBody>
      </p:sp>
      <p:sp>
        <p:nvSpPr>
          <p:cNvPr id="3" name="Marcador de contenido 2">
            <a:extLst>
              <a:ext uri="{FF2B5EF4-FFF2-40B4-BE49-F238E27FC236}">
                <a16:creationId xmlns:a16="http://schemas.microsoft.com/office/drawing/2014/main" id="{48F6EE41-2983-FC46-A2BD-FDF7BEBE2FB8}"/>
              </a:ext>
            </a:extLst>
          </p:cNvPr>
          <p:cNvSpPr>
            <a:spLocks noGrp="1"/>
          </p:cNvSpPr>
          <p:nvPr>
            <p:ph idx="1"/>
          </p:nvPr>
        </p:nvSpPr>
        <p:spPr>
          <a:xfrm>
            <a:off x="927705" y="3429000"/>
            <a:ext cx="8596668" cy="1845354"/>
          </a:xfrm>
        </p:spPr>
        <p:txBody>
          <a:bodyPr>
            <a:normAutofit/>
          </a:bodyPr>
          <a:lstStyle/>
          <a:p>
            <a:pPr marL="0" indent="0">
              <a:buNone/>
            </a:pPr>
            <a:r>
              <a:rPr lang="es-MX" sz="3600" dirty="0">
                <a:hlinkClick r:id="rId2"/>
              </a:rPr>
              <a:t>https://library.fes.de/pdf-files/bueros/mexiko/17144.pdf</a:t>
            </a:r>
            <a:endParaRPr lang="es-MX" sz="3600" dirty="0"/>
          </a:p>
        </p:txBody>
      </p:sp>
      <p:pic>
        <p:nvPicPr>
          <p:cNvPr id="4" name="Gráfico 3">
            <a:extLst>
              <a:ext uri="{FF2B5EF4-FFF2-40B4-BE49-F238E27FC236}">
                <a16:creationId xmlns:a16="http://schemas.microsoft.com/office/drawing/2014/main" id="{36C43D5C-9DC5-BD40-B999-19A2D2AE39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66875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6C919E-46E6-2347-8776-B982059A55AB}"/>
              </a:ext>
            </a:extLst>
          </p:cNvPr>
          <p:cNvSpPr>
            <a:spLocks noGrp="1"/>
          </p:cNvSpPr>
          <p:nvPr>
            <p:ph type="title"/>
          </p:nvPr>
        </p:nvSpPr>
        <p:spPr>
          <a:xfrm>
            <a:off x="677334" y="609600"/>
            <a:ext cx="7358640" cy="1034143"/>
          </a:xfrm>
        </p:spPr>
        <p:txBody>
          <a:bodyPr>
            <a:normAutofit/>
          </a:bodyPr>
          <a:lstStyle/>
          <a:p>
            <a:r>
              <a:rPr lang="es-MX" sz="2800" dirty="0"/>
              <a:t>¿ Qué es el </a:t>
            </a:r>
            <a:r>
              <a:rPr lang="es-MX" sz="2800" b="1" dirty="0"/>
              <a:t>C</a:t>
            </a:r>
            <a:r>
              <a:rPr lang="es-MX" sz="2800" dirty="0"/>
              <a:t>entro de </a:t>
            </a:r>
            <a:r>
              <a:rPr lang="es-MX" sz="2800" b="1" dirty="0"/>
              <a:t>E</a:t>
            </a:r>
            <a:r>
              <a:rPr lang="es-MX" sz="2800" dirty="0"/>
              <a:t>studios </a:t>
            </a:r>
            <a:r>
              <a:rPr lang="es-MX" sz="2800" b="1" dirty="0"/>
              <a:t>L</a:t>
            </a:r>
            <a:r>
              <a:rPr lang="es-MX" sz="2800" dirty="0"/>
              <a:t>egislativos para la </a:t>
            </a:r>
            <a:r>
              <a:rPr lang="es-MX" sz="2800" b="1" dirty="0"/>
              <a:t>I</a:t>
            </a:r>
            <a:r>
              <a:rPr lang="es-MX" sz="2800" dirty="0"/>
              <a:t>gualdad de </a:t>
            </a:r>
            <a:r>
              <a:rPr lang="es-MX" sz="2800" b="1" dirty="0"/>
              <a:t>G</a:t>
            </a:r>
            <a:r>
              <a:rPr lang="es-MX" sz="2800" dirty="0"/>
              <a:t>énero </a:t>
            </a:r>
            <a:r>
              <a:rPr lang="es-MX" sz="2800" b="1" dirty="0"/>
              <a:t>CELIG ?</a:t>
            </a:r>
          </a:p>
        </p:txBody>
      </p:sp>
      <p:sp>
        <p:nvSpPr>
          <p:cNvPr id="3" name="Marcador de contenido 2">
            <a:extLst>
              <a:ext uri="{FF2B5EF4-FFF2-40B4-BE49-F238E27FC236}">
                <a16:creationId xmlns:a16="http://schemas.microsoft.com/office/drawing/2014/main" id="{293524A6-0121-6840-9A89-7E8596E794FB}"/>
              </a:ext>
            </a:extLst>
          </p:cNvPr>
          <p:cNvSpPr>
            <a:spLocks noGrp="1"/>
          </p:cNvSpPr>
          <p:nvPr>
            <p:ph idx="1"/>
          </p:nvPr>
        </p:nvSpPr>
        <p:spPr>
          <a:xfrm>
            <a:off x="677334" y="1643743"/>
            <a:ext cx="8596668" cy="3937251"/>
          </a:xfrm>
        </p:spPr>
        <p:txBody>
          <a:bodyPr>
            <a:normAutofit fontScale="62500" lnSpcReduction="20000"/>
          </a:bodyPr>
          <a:lstStyle/>
          <a:p>
            <a:pPr marL="0" indent="0">
              <a:buNone/>
            </a:pPr>
            <a:r>
              <a:rPr lang="es-MX" sz="2200" b="1" dirty="0"/>
              <a:t>Misión</a:t>
            </a:r>
            <a:endParaRPr lang="es-MX" sz="2200" dirty="0"/>
          </a:p>
          <a:p>
            <a:r>
              <a:rPr lang="es-MX" sz="2200" b="1" dirty="0"/>
              <a:t>Fortalecer las actividades legislativas en materia de derechos humanos de las mujeres mediante estudios e investigaciones, a fin de promover la igualdad de género en el quehacer legislativo del Congreso de la Ciudad de México.</a:t>
            </a:r>
          </a:p>
          <a:p>
            <a:pPr marL="0" indent="0">
              <a:buNone/>
            </a:pPr>
            <a:r>
              <a:rPr lang="es-MX" sz="2200" b="1" dirty="0"/>
              <a:t>Visión</a:t>
            </a:r>
            <a:endParaRPr lang="es-MX" sz="2200" dirty="0"/>
          </a:p>
          <a:p>
            <a:r>
              <a:rPr lang="es-MX" sz="2200" dirty="0"/>
              <a:t>Consolidarse como el </a:t>
            </a:r>
            <a:r>
              <a:rPr lang="es-MX" sz="2200" b="1" dirty="0"/>
              <a:t>órgano técnico por excelencia</a:t>
            </a:r>
            <a:r>
              <a:rPr lang="es-MX" sz="2200" dirty="0"/>
              <a:t> en orientar a las y los diputados del Congreso de la Ciudad de México, en la labor legislativa con perspectiva de género.</a:t>
            </a:r>
          </a:p>
          <a:p>
            <a:pPr marL="0" indent="0">
              <a:buNone/>
            </a:pPr>
            <a:r>
              <a:rPr lang="es-MX" sz="2200" b="1" dirty="0"/>
              <a:t>Objetivo</a:t>
            </a:r>
            <a:endParaRPr lang="es-MX" sz="2200" dirty="0"/>
          </a:p>
          <a:p>
            <a:r>
              <a:rPr lang="es-MX" sz="2200" dirty="0"/>
              <a:t>Establecer, coordinar, sistematizar, elaborar y difundir investigaciones y estudios sobre la situación de las mujeres y los hombres en la Ciudad de México, con la finalidad de apoyar técnicamente el trabajo legislativo para el avance de la igualdad de género y los derechos humanos de las mujeres, de manera objetiva, imparcial y oportuna.</a:t>
            </a:r>
          </a:p>
          <a:p>
            <a:pPr marL="0" indent="0">
              <a:buNone/>
            </a:pPr>
            <a:r>
              <a:rPr lang="es-MX" sz="2200" b="1" dirty="0"/>
              <a:t>Marco Normativo</a:t>
            </a:r>
            <a:endParaRPr lang="es-MX" sz="2200" dirty="0"/>
          </a:p>
          <a:p>
            <a:r>
              <a:rPr lang="es-MX" sz="2200" dirty="0"/>
              <a:t>Manual de Organización del Centro de Estudios Legislativos para la Igualdad de Género.</a:t>
            </a:r>
          </a:p>
          <a:p>
            <a:r>
              <a:rPr lang="es-MX" sz="2200" dirty="0"/>
              <a:t>Manual de Políticas y Procedimiento del Centro de Estudios Legislativos para la Igualdad de Género.</a:t>
            </a:r>
          </a:p>
          <a:p>
            <a:endParaRPr lang="es-MX" dirty="0"/>
          </a:p>
        </p:txBody>
      </p:sp>
      <p:sp>
        <p:nvSpPr>
          <p:cNvPr id="4" name="CuadroTexto 3">
            <a:extLst>
              <a:ext uri="{FF2B5EF4-FFF2-40B4-BE49-F238E27FC236}">
                <a16:creationId xmlns:a16="http://schemas.microsoft.com/office/drawing/2014/main" id="{48FB6973-4C7E-6A40-B7DA-75E50EA0FF9F}"/>
              </a:ext>
            </a:extLst>
          </p:cNvPr>
          <p:cNvSpPr txBox="1"/>
          <p:nvPr/>
        </p:nvSpPr>
        <p:spPr>
          <a:xfrm>
            <a:off x="1418419" y="5845754"/>
            <a:ext cx="7672552" cy="369332"/>
          </a:xfrm>
          <a:prstGeom prst="rect">
            <a:avLst/>
          </a:prstGeom>
          <a:noFill/>
        </p:spPr>
        <p:txBody>
          <a:bodyPr wrap="square" rtlCol="0">
            <a:spAutoFit/>
          </a:bodyPr>
          <a:lstStyle/>
          <a:p>
            <a:r>
              <a:rPr lang="es-MX" dirty="0"/>
              <a:t>Micro sitio CELIG: </a:t>
            </a:r>
            <a:r>
              <a:rPr lang="es-MX" dirty="0">
                <a:hlinkClick r:id="rId3"/>
              </a:rPr>
              <a:t>https://www.congresocdmx.gob.mx/</a:t>
            </a:r>
            <a:r>
              <a:rPr lang="es-MX" dirty="0"/>
              <a:t>  </a:t>
            </a:r>
          </a:p>
        </p:txBody>
      </p:sp>
      <p:pic>
        <p:nvPicPr>
          <p:cNvPr id="5" name="Gráfico 4">
            <a:extLst>
              <a:ext uri="{FF2B5EF4-FFF2-40B4-BE49-F238E27FC236}">
                <a16:creationId xmlns:a16="http://schemas.microsoft.com/office/drawing/2014/main" id="{22C7CB02-F628-F740-8096-5229001204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564913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EF814F-1520-5045-AF9B-FBB9DDFD26FF}"/>
              </a:ext>
            </a:extLst>
          </p:cNvPr>
          <p:cNvSpPr>
            <a:spLocks noGrp="1"/>
          </p:cNvSpPr>
          <p:nvPr>
            <p:ph type="title"/>
          </p:nvPr>
        </p:nvSpPr>
        <p:spPr>
          <a:xfrm>
            <a:off x="677334" y="839789"/>
            <a:ext cx="8596668" cy="1320800"/>
          </a:xfrm>
        </p:spPr>
        <p:txBody>
          <a:bodyPr>
            <a:normAutofit/>
          </a:bodyPr>
          <a:lstStyle/>
          <a:p>
            <a:r>
              <a:rPr lang="es-MX" sz="3200" dirty="0"/>
              <a:t>Ejes de la agenda emanada del Foro Generación Igualdad (2021) Beijing + 25</a:t>
            </a:r>
          </a:p>
        </p:txBody>
      </p:sp>
      <p:sp>
        <p:nvSpPr>
          <p:cNvPr id="5" name="Marcador de contenido 4">
            <a:extLst>
              <a:ext uri="{FF2B5EF4-FFF2-40B4-BE49-F238E27FC236}">
                <a16:creationId xmlns:a16="http://schemas.microsoft.com/office/drawing/2014/main" id="{68A5312C-91AE-5E46-AB84-7DC267056024}"/>
              </a:ext>
            </a:extLst>
          </p:cNvPr>
          <p:cNvSpPr>
            <a:spLocks noGrp="1"/>
          </p:cNvSpPr>
          <p:nvPr>
            <p:ph idx="1"/>
          </p:nvPr>
        </p:nvSpPr>
        <p:spPr/>
        <p:txBody>
          <a:bodyPr/>
          <a:lstStyle/>
          <a:p>
            <a:pPr marL="0" indent="0">
              <a:buNone/>
            </a:pPr>
            <a:endParaRPr lang="es-MX" dirty="0"/>
          </a:p>
          <a:p>
            <a:r>
              <a:rPr lang="es-MX" dirty="0"/>
              <a:t>Agenda mundial para revisar y proponer un plan mundial para acelerar los contenidos de la Plataforma de Acción de Beijing de 1995.</a:t>
            </a:r>
          </a:p>
          <a:p>
            <a:r>
              <a:rPr lang="es-MX" i="1" dirty="0"/>
              <a:t>Con el ritmo de avance actual, de aquí a 2030 más de 2100 millones de mujeres y niñas vivirán en países que no alcanzarán ninguna de las metas fundamentales en materia de igualdad de género. Además, ninguna mujer, ninguna niña vivirá en un país que cumpla con todas ellas. </a:t>
            </a:r>
          </a:p>
          <a:p>
            <a:endParaRPr lang="es-MX" dirty="0"/>
          </a:p>
        </p:txBody>
      </p:sp>
      <p:pic>
        <p:nvPicPr>
          <p:cNvPr id="6" name="Gráfico 5">
            <a:extLst>
              <a:ext uri="{FF2B5EF4-FFF2-40B4-BE49-F238E27FC236}">
                <a16:creationId xmlns:a16="http://schemas.microsoft.com/office/drawing/2014/main" id="{4131992A-F0AA-524F-A0BE-52C0094867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287039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52DDAF-0F3C-144E-9BA0-0E4E910E8B30}"/>
              </a:ext>
            </a:extLst>
          </p:cNvPr>
          <p:cNvSpPr>
            <a:spLocks noGrp="1"/>
          </p:cNvSpPr>
          <p:nvPr>
            <p:ph type="title"/>
          </p:nvPr>
        </p:nvSpPr>
        <p:spPr>
          <a:xfrm>
            <a:off x="677334" y="609600"/>
            <a:ext cx="7358640" cy="1320800"/>
          </a:xfrm>
        </p:spPr>
        <p:txBody>
          <a:bodyPr>
            <a:noAutofit/>
          </a:bodyPr>
          <a:lstStyle/>
          <a:p>
            <a:r>
              <a:rPr lang="es-MX" sz="2800" dirty="0"/>
              <a:t>Ejes articuladores sobre los que trabajarán las Coaliciones para impulsar y acelerar la agenda por la igualdad</a:t>
            </a:r>
            <a:br>
              <a:rPr lang="es-MX" sz="3200" dirty="0"/>
            </a:br>
            <a:endParaRPr lang="es-MX" sz="3200" dirty="0"/>
          </a:p>
        </p:txBody>
      </p:sp>
      <p:sp>
        <p:nvSpPr>
          <p:cNvPr id="3" name="Marcador de contenido 2">
            <a:extLst>
              <a:ext uri="{FF2B5EF4-FFF2-40B4-BE49-F238E27FC236}">
                <a16:creationId xmlns:a16="http://schemas.microsoft.com/office/drawing/2014/main" id="{FA28D218-F137-A44A-8360-855071CE2F00}"/>
              </a:ext>
            </a:extLst>
          </p:cNvPr>
          <p:cNvSpPr>
            <a:spLocks noGrp="1"/>
          </p:cNvSpPr>
          <p:nvPr>
            <p:ph idx="1"/>
          </p:nvPr>
        </p:nvSpPr>
        <p:spPr/>
        <p:txBody>
          <a:bodyPr>
            <a:normAutofit fontScale="92500"/>
          </a:bodyPr>
          <a:lstStyle/>
          <a:p>
            <a:r>
              <a:rPr lang="es-MX" dirty="0"/>
              <a:t>Violencia de género</a:t>
            </a:r>
          </a:p>
          <a:p>
            <a:r>
              <a:rPr lang="es-MX" dirty="0"/>
              <a:t>Justicia y derechos económicos</a:t>
            </a:r>
          </a:p>
          <a:p>
            <a:r>
              <a:rPr lang="es-MX" dirty="0"/>
              <a:t>Autonomía sobre el cuerpo, y salud y derechos sexuales y reproductivos (SDSR) </a:t>
            </a:r>
          </a:p>
          <a:p>
            <a:r>
              <a:rPr lang="es-MX" dirty="0"/>
              <a:t>Acción feminista para la justicia climática </a:t>
            </a:r>
          </a:p>
          <a:p>
            <a:r>
              <a:rPr lang="es-MX" dirty="0"/>
              <a:t>Tecnología e innovación para la igualdad de género </a:t>
            </a:r>
          </a:p>
          <a:p>
            <a:r>
              <a:rPr lang="es-MX" dirty="0"/>
              <a:t>Movimientos y liderazgos feministas </a:t>
            </a:r>
          </a:p>
          <a:p>
            <a:endParaRPr lang="es-MX" dirty="0"/>
          </a:p>
          <a:p>
            <a:pPr marL="0" indent="0">
              <a:buNone/>
            </a:pPr>
            <a:r>
              <a:rPr lang="es-MX" sz="2800" dirty="0">
                <a:hlinkClick r:id="rId2"/>
              </a:rPr>
              <a:t>https://forum.generationequality.org/sites/default/files/2021-06/UNW%20-%20GAP%20Report%20-%20ES.pdf</a:t>
            </a:r>
            <a:endParaRPr lang="es-MX" dirty="0"/>
          </a:p>
        </p:txBody>
      </p:sp>
      <p:pic>
        <p:nvPicPr>
          <p:cNvPr id="4" name="Gráfico 3">
            <a:extLst>
              <a:ext uri="{FF2B5EF4-FFF2-40B4-BE49-F238E27FC236}">
                <a16:creationId xmlns:a16="http://schemas.microsoft.com/office/drawing/2014/main" id="{A9441240-BF1A-EF49-91B9-B4FDB2944C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3434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9FF30-3896-A449-AE79-E1AEEBF74B8F}"/>
              </a:ext>
            </a:extLst>
          </p:cNvPr>
          <p:cNvSpPr>
            <a:spLocks noGrp="1"/>
          </p:cNvSpPr>
          <p:nvPr>
            <p:ph type="title"/>
          </p:nvPr>
        </p:nvSpPr>
        <p:spPr>
          <a:xfrm>
            <a:off x="743712" y="609600"/>
            <a:ext cx="7159317" cy="897791"/>
          </a:xfrm>
        </p:spPr>
        <p:txBody>
          <a:bodyPr>
            <a:normAutofit fontScale="90000"/>
          </a:bodyPr>
          <a:lstStyle/>
          <a:p>
            <a:r>
              <a:rPr lang="es-MX" dirty="0"/>
              <a:t>Beijing +25</a:t>
            </a:r>
            <a:br>
              <a:rPr lang="es-MX" dirty="0"/>
            </a:br>
            <a:endParaRPr lang="es-MX" dirty="0"/>
          </a:p>
        </p:txBody>
      </p:sp>
      <p:pic>
        <p:nvPicPr>
          <p:cNvPr id="5" name="Marcador de contenido 4">
            <a:extLst>
              <a:ext uri="{FF2B5EF4-FFF2-40B4-BE49-F238E27FC236}">
                <a16:creationId xmlns:a16="http://schemas.microsoft.com/office/drawing/2014/main" id="{2715A3A2-AEE6-9E4B-933A-50B0B7ED1185}"/>
              </a:ext>
            </a:extLst>
          </p:cNvPr>
          <p:cNvPicPr>
            <a:picLocks noGrp="1" noChangeAspect="1"/>
          </p:cNvPicPr>
          <p:nvPr>
            <p:ph idx="1"/>
          </p:nvPr>
        </p:nvPicPr>
        <p:blipFill>
          <a:blip r:embed="rId2"/>
          <a:stretch>
            <a:fillRect/>
          </a:stretch>
        </p:blipFill>
        <p:spPr>
          <a:xfrm>
            <a:off x="1867438" y="1507391"/>
            <a:ext cx="7917540" cy="4669572"/>
          </a:xfrm>
        </p:spPr>
      </p:pic>
      <p:pic>
        <p:nvPicPr>
          <p:cNvPr id="4" name="Gráfico 3">
            <a:extLst>
              <a:ext uri="{FF2B5EF4-FFF2-40B4-BE49-F238E27FC236}">
                <a16:creationId xmlns:a16="http://schemas.microsoft.com/office/drawing/2014/main" id="{51A0107B-311B-1C47-81FD-E622F07304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727820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591F66C-EED6-CA46-9C1F-67BD7616601D}"/>
              </a:ext>
            </a:extLst>
          </p:cNvPr>
          <p:cNvSpPr>
            <a:spLocks noGrp="1"/>
          </p:cNvSpPr>
          <p:nvPr>
            <p:ph type="title"/>
          </p:nvPr>
        </p:nvSpPr>
        <p:spPr>
          <a:xfrm>
            <a:off x="1238166" y="376467"/>
            <a:ext cx="6463695" cy="1609256"/>
          </a:xfrm>
        </p:spPr>
        <p:txBody>
          <a:bodyPr>
            <a:normAutofit fontScale="90000"/>
          </a:bodyPr>
          <a:lstStyle/>
          <a:p>
            <a:pPr algn="ctr"/>
            <a:r>
              <a:rPr lang="es-MX" sz="3600" dirty="0"/>
              <a:t>Ejes articuladores para impulsar y acelerar la agenda por la igualdad</a:t>
            </a:r>
            <a:endParaRPr lang="es-MX" dirty="0"/>
          </a:p>
        </p:txBody>
      </p:sp>
      <p:pic>
        <p:nvPicPr>
          <p:cNvPr id="7" name="Marcador de contenido 6">
            <a:extLst>
              <a:ext uri="{FF2B5EF4-FFF2-40B4-BE49-F238E27FC236}">
                <a16:creationId xmlns:a16="http://schemas.microsoft.com/office/drawing/2014/main" id="{CC70EB26-DDC6-C345-9798-9CC7BF0B80C8}"/>
              </a:ext>
            </a:extLst>
          </p:cNvPr>
          <p:cNvPicPr>
            <a:picLocks noGrp="1" noChangeAspect="1"/>
          </p:cNvPicPr>
          <p:nvPr>
            <p:ph idx="1"/>
          </p:nvPr>
        </p:nvPicPr>
        <p:blipFill>
          <a:blip r:embed="rId2"/>
          <a:stretch>
            <a:fillRect/>
          </a:stretch>
        </p:blipFill>
        <p:spPr>
          <a:xfrm>
            <a:off x="1010332" y="1824491"/>
            <a:ext cx="8615362" cy="4351338"/>
          </a:xfrm>
        </p:spPr>
      </p:pic>
      <p:pic>
        <p:nvPicPr>
          <p:cNvPr id="5" name="Gráfico 4">
            <a:extLst>
              <a:ext uri="{FF2B5EF4-FFF2-40B4-BE49-F238E27FC236}">
                <a16:creationId xmlns:a16="http://schemas.microsoft.com/office/drawing/2014/main" id="{0F194BFC-23EB-FA42-A61E-791CAE7F4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537445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CDBDC-5E46-5143-AE22-5978ED2EFF8E}"/>
              </a:ext>
            </a:extLst>
          </p:cNvPr>
          <p:cNvSpPr>
            <a:spLocks noGrp="1"/>
          </p:cNvSpPr>
          <p:nvPr>
            <p:ph type="title"/>
          </p:nvPr>
        </p:nvSpPr>
        <p:spPr/>
        <p:txBody>
          <a:bodyPr/>
          <a:lstStyle/>
          <a:p>
            <a:r>
              <a:rPr lang="es-MX" dirty="0"/>
              <a:t>¿A qué te lleva la </a:t>
            </a:r>
            <a:r>
              <a:rPr lang="es-MX"/>
              <a:t>experiencia parlamentaria ciudadana?</a:t>
            </a:r>
            <a:endParaRPr lang="es-MX" dirty="0"/>
          </a:p>
        </p:txBody>
      </p:sp>
    </p:spTree>
    <p:extLst>
      <p:ext uri="{BB962C8B-B14F-4D97-AF65-F5344CB8AC3E}">
        <p14:creationId xmlns:p14="http://schemas.microsoft.com/office/powerpoint/2010/main" val="980147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7DFA3C1-3395-F04C-98E6-C686AE01CE9E}"/>
              </a:ext>
            </a:extLst>
          </p:cNvPr>
          <p:cNvSpPr>
            <a:spLocks noGrp="1"/>
          </p:cNvSpPr>
          <p:nvPr>
            <p:ph type="title"/>
          </p:nvPr>
        </p:nvSpPr>
        <p:spPr>
          <a:xfrm>
            <a:off x="771181" y="4413853"/>
            <a:ext cx="9792072" cy="2065164"/>
          </a:xfrm>
        </p:spPr>
        <p:txBody>
          <a:bodyPr>
            <a:normAutofit/>
          </a:bodyPr>
          <a:lstStyle/>
          <a:p>
            <a:r>
              <a:rPr lang="es-MX" dirty="0"/>
              <a:t>¡Muchas gracias por tu participación!</a:t>
            </a:r>
          </a:p>
        </p:txBody>
      </p:sp>
      <p:sp>
        <p:nvSpPr>
          <p:cNvPr id="8" name="Marcador de texto 7">
            <a:extLst>
              <a:ext uri="{FF2B5EF4-FFF2-40B4-BE49-F238E27FC236}">
                <a16:creationId xmlns:a16="http://schemas.microsoft.com/office/drawing/2014/main" id="{ED3FC890-6C61-B645-A432-E8C1A44597B6}"/>
              </a:ext>
            </a:extLst>
          </p:cNvPr>
          <p:cNvSpPr>
            <a:spLocks noGrp="1"/>
          </p:cNvSpPr>
          <p:nvPr>
            <p:ph type="body" idx="1"/>
          </p:nvPr>
        </p:nvSpPr>
        <p:spPr>
          <a:xfrm>
            <a:off x="1169378" y="726549"/>
            <a:ext cx="8596668" cy="1409308"/>
          </a:xfrm>
        </p:spPr>
        <p:txBody>
          <a:bodyPr/>
          <a:lstStyle/>
          <a:p>
            <a:r>
              <a:rPr lang="es-ES" altLang="en-US" b="1" dirty="0">
                <a:solidFill>
                  <a:schemeClr val="accent3"/>
                </a:solidFill>
                <a:latin typeface="Arial" panose="020B0604020202020204" pitchFamily="34" charset="0"/>
                <a:ea typeface="Lato" panose="020F0502020204030203" pitchFamily="34" charset="0"/>
                <a:cs typeface="Arial" panose="020B0604020202020204" pitchFamily="34" charset="0"/>
              </a:rPr>
              <a:t>Centro de Estudios Legislativos para la Igualdad de Género</a:t>
            </a:r>
            <a:endParaRPr lang="en-US" altLang="en-US" sz="1200" b="1" dirty="0">
              <a:solidFill>
                <a:schemeClr val="accent3"/>
              </a:solidFill>
              <a:latin typeface="Arial" panose="020B0604020202020204" pitchFamily="34" charset="0"/>
              <a:ea typeface="Lato" panose="020F0502020204030203" pitchFamily="34" charset="0"/>
              <a:cs typeface="Arial" panose="020B0604020202020204" pitchFamily="34" charset="0"/>
            </a:endParaRPr>
          </a:p>
          <a:p>
            <a:endParaRPr lang="es-MX" dirty="0"/>
          </a:p>
        </p:txBody>
      </p:sp>
      <p:sp>
        <p:nvSpPr>
          <p:cNvPr id="9" name="TextBox 16">
            <a:extLst>
              <a:ext uri="{FF2B5EF4-FFF2-40B4-BE49-F238E27FC236}">
                <a16:creationId xmlns:a16="http://schemas.microsoft.com/office/drawing/2014/main" id="{67CAC5AE-0352-8540-951A-6AFA44D3FBFC}"/>
              </a:ext>
            </a:extLst>
          </p:cNvPr>
          <p:cNvSpPr txBox="1"/>
          <p:nvPr/>
        </p:nvSpPr>
        <p:spPr>
          <a:xfrm>
            <a:off x="1323350" y="2354410"/>
            <a:ext cx="3970869" cy="2459263"/>
          </a:xfrm>
          <a:prstGeom prst="rect">
            <a:avLst/>
          </a:prstGeom>
          <a:noFill/>
        </p:spPr>
        <p:txBody>
          <a:bodyPr wrap="square" rtlCol="0">
            <a:spAutoFit/>
          </a:bodyPr>
          <a:lstStyle/>
          <a:p>
            <a:r>
              <a:rPr lang="es-ES" sz="1200" dirty="0">
                <a:solidFill>
                  <a:schemeClr val="bg1">
                    <a:lumMod val="50000"/>
                  </a:schemeClr>
                </a:solidFill>
                <a:latin typeface="Arial" panose="020B0604020202020204" pitchFamily="34" charset="0"/>
                <a:cs typeface="Arial" panose="020B0604020202020204" pitchFamily="34" charset="0"/>
              </a:rPr>
              <a:t>Gante 15, segundo piso, Col. Centro, alcaldía Cuauhtémoc, C.P. 060100, Ciudad de México.</a:t>
            </a:r>
          </a:p>
          <a:p>
            <a:r>
              <a:rPr lang="es-ES" sz="1200" dirty="0">
                <a:solidFill>
                  <a:schemeClr val="bg1">
                    <a:lumMod val="50000"/>
                  </a:schemeClr>
                </a:solidFill>
                <a:latin typeface="Arial" panose="020B0604020202020204" pitchFamily="34" charset="0"/>
                <a:cs typeface="Arial" panose="020B0604020202020204" pitchFamily="34" charset="0"/>
              </a:rPr>
              <a:t>Oficinas 210 y 214</a:t>
            </a:r>
          </a:p>
          <a:p>
            <a:endParaRPr lang="es-ES" sz="1333" dirty="0">
              <a:solidFill>
                <a:schemeClr val="bg1">
                  <a:lumMod val="50000"/>
                </a:schemeClr>
              </a:solidFill>
              <a:latin typeface="Arial" panose="020B0604020202020204" pitchFamily="34" charset="0"/>
              <a:cs typeface="Arial" panose="020B0604020202020204" pitchFamily="34" charset="0"/>
            </a:endParaRPr>
          </a:p>
          <a:p>
            <a:pPr>
              <a:lnSpc>
                <a:spcPct val="150000"/>
              </a:lnSpc>
            </a:pPr>
            <a:r>
              <a:rPr lang="es-ES" sz="2000" b="1" dirty="0">
                <a:solidFill>
                  <a:schemeClr val="bg1">
                    <a:lumMod val="50000"/>
                  </a:schemeClr>
                </a:solidFill>
                <a:latin typeface="Arial" panose="020B0604020202020204" pitchFamily="34" charset="0"/>
                <a:cs typeface="Arial" panose="020B0604020202020204" pitchFamily="34" charset="0"/>
              </a:rPr>
              <a:t>51 30 19 00 extensión  3243</a:t>
            </a:r>
          </a:p>
          <a:p>
            <a:pPr>
              <a:lnSpc>
                <a:spcPct val="150000"/>
              </a:lnSpc>
            </a:pPr>
            <a:r>
              <a:rPr lang="es-ES" sz="2000" b="1" dirty="0">
                <a:solidFill>
                  <a:schemeClr val="bg1">
                    <a:lumMod val="50000"/>
                  </a:schemeClr>
                </a:solidFill>
                <a:latin typeface="Arial" panose="020B0604020202020204" pitchFamily="34" charset="0"/>
                <a:cs typeface="Arial" panose="020B0604020202020204" pitchFamily="34" charset="0"/>
              </a:rPr>
              <a:t>celig@congresocdmx.gob.mx</a:t>
            </a:r>
          </a:p>
          <a:p>
            <a:pPr>
              <a:lnSpc>
                <a:spcPct val="150000"/>
              </a:lnSpc>
            </a:pPr>
            <a:r>
              <a:rPr lang="es-MX" sz="2000" b="1" dirty="0">
                <a:solidFill>
                  <a:schemeClr val="accent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celig.cdmx@gmail.com</a:t>
            </a:r>
            <a:endParaRPr lang="es-MX" sz="2000" b="1" dirty="0">
              <a:solidFill>
                <a:schemeClr val="accent3"/>
              </a:solidFill>
              <a:latin typeface="Arial" panose="020B0604020202020204" pitchFamily="34" charset="0"/>
              <a:cs typeface="Arial" panose="020B0604020202020204" pitchFamily="34" charset="0"/>
            </a:endParaRPr>
          </a:p>
          <a:p>
            <a:pPr>
              <a:lnSpc>
                <a:spcPct val="150000"/>
              </a:lnSpc>
            </a:pPr>
            <a:endParaRPr lang="es-ES" sz="1100" b="1" dirty="0">
              <a:solidFill>
                <a:schemeClr val="tx1">
                  <a:lumMod val="85000"/>
                  <a:lumOff val="15000"/>
                </a:schemeClr>
              </a:solidFill>
            </a:endParaRPr>
          </a:p>
        </p:txBody>
      </p:sp>
      <p:sp>
        <p:nvSpPr>
          <p:cNvPr id="10" name="Freeform 75">
            <a:extLst>
              <a:ext uri="{FF2B5EF4-FFF2-40B4-BE49-F238E27FC236}">
                <a16:creationId xmlns:a16="http://schemas.microsoft.com/office/drawing/2014/main" id="{4031A157-B558-1E45-905A-04E55E1AE069}"/>
              </a:ext>
            </a:extLst>
          </p:cNvPr>
          <p:cNvSpPr>
            <a:spLocks noChangeArrowheads="1"/>
          </p:cNvSpPr>
          <p:nvPr/>
        </p:nvSpPr>
        <p:spPr bwMode="auto">
          <a:xfrm>
            <a:off x="5729231" y="3664865"/>
            <a:ext cx="547703" cy="748988"/>
          </a:xfrm>
          <a:custGeom>
            <a:avLst/>
            <a:gdLst>
              <a:gd name="T0" fmla="*/ 354172 w 249"/>
              <a:gd name="T1" fmla="*/ 116627 h 453"/>
              <a:gd name="T2" fmla="*/ 354172 w 249"/>
              <a:gd name="T3" fmla="*/ 116627 h 453"/>
              <a:gd name="T4" fmla="*/ 252776 w 249"/>
              <a:gd name="T5" fmla="*/ 116627 h 453"/>
              <a:gd name="T6" fmla="*/ 228498 w 249"/>
              <a:gd name="T7" fmla="*/ 155989 h 453"/>
              <a:gd name="T8" fmla="*/ 228498 w 249"/>
              <a:gd name="T9" fmla="*/ 233254 h 453"/>
              <a:gd name="T10" fmla="*/ 354172 w 249"/>
              <a:gd name="T11" fmla="*/ 233254 h 453"/>
              <a:gd name="T12" fmla="*/ 354172 w 249"/>
              <a:gd name="T13" fmla="*/ 336760 h 453"/>
              <a:gd name="T14" fmla="*/ 228498 w 249"/>
              <a:gd name="T15" fmla="*/ 336760 h 453"/>
              <a:gd name="T16" fmla="*/ 228498 w 249"/>
              <a:gd name="T17" fmla="*/ 658942 h 453"/>
              <a:gd name="T18" fmla="*/ 112821 w 249"/>
              <a:gd name="T19" fmla="*/ 658942 h 453"/>
              <a:gd name="T20" fmla="*/ 112821 w 249"/>
              <a:gd name="T21" fmla="*/ 336760 h 453"/>
              <a:gd name="T22" fmla="*/ 0 w 249"/>
              <a:gd name="T23" fmla="*/ 336760 h 453"/>
              <a:gd name="T24" fmla="*/ 0 w 249"/>
              <a:gd name="T25" fmla="*/ 233254 h 453"/>
              <a:gd name="T26" fmla="*/ 112821 w 249"/>
              <a:gd name="T27" fmla="*/ 233254 h 453"/>
              <a:gd name="T28" fmla="*/ 112821 w 249"/>
              <a:gd name="T29" fmla="*/ 169109 h 453"/>
              <a:gd name="T30" fmla="*/ 252776 w 249"/>
              <a:gd name="T31" fmla="*/ 0 h 453"/>
              <a:gd name="T32" fmla="*/ 354172 w 249"/>
              <a:gd name="T33" fmla="*/ 0 h 453"/>
              <a:gd name="T34" fmla="*/ 354172 w 249"/>
              <a:gd name="T35" fmla="*/ 116627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121899" tIns="60949" rIns="121899" bIns="60949" anchor="ctr"/>
          <a:lstStyle/>
          <a:p>
            <a:endParaRPr lang="id-ID" sz="2400"/>
          </a:p>
        </p:txBody>
      </p:sp>
      <p:sp>
        <p:nvSpPr>
          <p:cNvPr id="11" name="Freeform 85">
            <a:extLst>
              <a:ext uri="{FF2B5EF4-FFF2-40B4-BE49-F238E27FC236}">
                <a16:creationId xmlns:a16="http://schemas.microsoft.com/office/drawing/2014/main" id="{C0F07D82-067A-C044-AAAC-F74DCF521114}"/>
              </a:ext>
            </a:extLst>
          </p:cNvPr>
          <p:cNvSpPr>
            <a:spLocks noChangeArrowheads="1"/>
          </p:cNvSpPr>
          <p:nvPr/>
        </p:nvSpPr>
        <p:spPr bwMode="auto">
          <a:xfrm>
            <a:off x="5645395" y="2478044"/>
            <a:ext cx="715374" cy="576689"/>
          </a:xfrm>
          <a:custGeom>
            <a:avLst/>
            <a:gdLst>
              <a:gd name="T0" fmla="*/ 666891 w 462"/>
              <a:gd name="T1" fmla="*/ 64752 h 374"/>
              <a:gd name="T2" fmla="*/ 666891 w 462"/>
              <a:gd name="T3" fmla="*/ 64752 h 374"/>
              <a:gd name="T4" fmla="*/ 590221 w 462"/>
              <a:gd name="T5" fmla="*/ 90653 h 374"/>
              <a:gd name="T6" fmla="*/ 640852 w 462"/>
              <a:gd name="T7" fmla="*/ 14389 h 374"/>
              <a:gd name="T8" fmla="*/ 562735 w 462"/>
              <a:gd name="T9" fmla="*/ 51802 h 374"/>
              <a:gd name="T10" fmla="*/ 461471 w 462"/>
              <a:gd name="T11" fmla="*/ 0 h 374"/>
              <a:gd name="T12" fmla="*/ 319703 w 462"/>
              <a:gd name="T13" fmla="*/ 141016 h 374"/>
              <a:gd name="T14" fmla="*/ 332722 w 462"/>
              <a:gd name="T15" fmla="*/ 166917 h 374"/>
              <a:gd name="T16" fmla="*/ 50632 w 462"/>
              <a:gd name="T17" fmla="*/ 27340 h 374"/>
              <a:gd name="T18" fmla="*/ 24593 w 462"/>
              <a:gd name="T19" fmla="*/ 103603 h 374"/>
              <a:gd name="T20" fmla="*/ 88244 w 462"/>
              <a:gd name="T21" fmla="*/ 217279 h 374"/>
              <a:gd name="T22" fmla="*/ 24593 w 462"/>
              <a:gd name="T23" fmla="*/ 192817 h 374"/>
              <a:gd name="T24" fmla="*/ 24593 w 462"/>
              <a:gd name="T25" fmla="*/ 192817 h 374"/>
              <a:gd name="T26" fmla="*/ 141769 w 462"/>
              <a:gd name="T27" fmla="*/ 332394 h 374"/>
              <a:gd name="T28" fmla="*/ 101263 w 462"/>
              <a:gd name="T29" fmla="*/ 332394 h 374"/>
              <a:gd name="T30" fmla="*/ 76671 w 462"/>
              <a:gd name="T31" fmla="*/ 332394 h 374"/>
              <a:gd name="T32" fmla="*/ 205420 w 462"/>
              <a:gd name="T33" fmla="*/ 423047 h 374"/>
              <a:gd name="T34" fmla="*/ 37612 w 462"/>
              <a:gd name="T35" fmla="*/ 486360 h 374"/>
              <a:gd name="T36" fmla="*/ 0 w 462"/>
              <a:gd name="T37" fmla="*/ 486360 h 374"/>
              <a:gd name="T38" fmla="*/ 205420 w 462"/>
              <a:gd name="T39" fmla="*/ 536723 h 374"/>
              <a:gd name="T40" fmla="*/ 590221 w 462"/>
              <a:gd name="T41" fmla="*/ 153966 h 374"/>
              <a:gd name="T42" fmla="*/ 590221 w 462"/>
              <a:gd name="T43" fmla="*/ 141016 h 374"/>
              <a:gd name="T44" fmla="*/ 666891 w 462"/>
              <a:gd name="T45" fmla="*/ 64752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121899" tIns="60949" rIns="121899" bIns="60949" anchor="ctr"/>
          <a:lstStyle/>
          <a:p>
            <a:endParaRPr lang="id-ID" sz="2400" dirty="0">
              <a:solidFill>
                <a:srgbClr val="00B0F0"/>
              </a:solidFill>
              <a:highlight>
                <a:srgbClr val="0000FF"/>
              </a:highlight>
            </a:endParaRPr>
          </a:p>
        </p:txBody>
      </p:sp>
      <p:sp>
        <p:nvSpPr>
          <p:cNvPr id="12" name="CuadroTexto 11">
            <a:extLst>
              <a:ext uri="{FF2B5EF4-FFF2-40B4-BE49-F238E27FC236}">
                <a16:creationId xmlns:a16="http://schemas.microsoft.com/office/drawing/2014/main" id="{264FE72A-8B31-A141-A5FE-A5F9B5534C8D}"/>
              </a:ext>
            </a:extLst>
          </p:cNvPr>
          <p:cNvSpPr txBox="1"/>
          <p:nvPr/>
        </p:nvSpPr>
        <p:spPr>
          <a:xfrm>
            <a:off x="1758362" y="4258460"/>
            <a:ext cx="2321668" cy="748988"/>
          </a:xfrm>
          <a:prstGeom prst="rect">
            <a:avLst/>
          </a:prstGeom>
          <a:noFill/>
        </p:spPr>
        <p:txBody>
          <a:bodyPr wrap="square" rtlCol="0">
            <a:spAutoFit/>
          </a:bodyPr>
          <a:lstStyle/>
          <a:p>
            <a:endParaRPr lang="es-MX" sz="1867" dirty="0">
              <a:solidFill>
                <a:schemeClr val="bg1">
                  <a:lumMod val="50000"/>
                </a:schemeClr>
              </a:solidFill>
              <a:latin typeface="Arial" panose="020B0604020202020204" pitchFamily="34" charset="0"/>
              <a:cs typeface="Arial" panose="020B0604020202020204" pitchFamily="34" charset="0"/>
            </a:endParaRPr>
          </a:p>
          <a:p>
            <a:endParaRPr lang="es-MX" sz="2400" dirty="0">
              <a:solidFill>
                <a:schemeClr val="bg1">
                  <a:lumMod val="50000"/>
                </a:schemeClr>
              </a:solidFill>
            </a:endParaRPr>
          </a:p>
        </p:txBody>
      </p:sp>
      <p:sp>
        <p:nvSpPr>
          <p:cNvPr id="13" name="Rectángulo 12">
            <a:extLst>
              <a:ext uri="{FF2B5EF4-FFF2-40B4-BE49-F238E27FC236}">
                <a16:creationId xmlns:a16="http://schemas.microsoft.com/office/drawing/2014/main" id="{0FC2425D-0705-2542-B573-3FDFC70BC113}"/>
              </a:ext>
            </a:extLst>
          </p:cNvPr>
          <p:cNvSpPr/>
          <p:nvPr/>
        </p:nvSpPr>
        <p:spPr>
          <a:xfrm>
            <a:off x="1169378" y="1645425"/>
            <a:ext cx="6168790" cy="456535"/>
          </a:xfrm>
          <a:prstGeom prst="rect">
            <a:avLst/>
          </a:prstGeom>
        </p:spPr>
        <p:txBody>
          <a:bodyPr wrap="square">
            <a:spAutoFit/>
          </a:bodyPr>
          <a:lstStyle/>
          <a:p>
            <a:pPr algn="ctr">
              <a:lnSpc>
                <a:spcPct val="150000"/>
              </a:lnSpc>
            </a:pPr>
            <a:r>
              <a:rPr lang="en-US" b="1" spc="225" dirty="0">
                <a:latin typeface="Arial" panose="020B0604020202020204" pitchFamily="34" charset="0"/>
                <a:cs typeface="Arial" panose="020B0604020202020204" pitchFamily="34" charset="0"/>
              </a:rPr>
              <a:t>https://genero.congresocdmx.gob.mx/</a:t>
            </a:r>
          </a:p>
        </p:txBody>
      </p:sp>
      <p:sp>
        <p:nvSpPr>
          <p:cNvPr id="15" name="CuadroTexto 14">
            <a:extLst>
              <a:ext uri="{FF2B5EF4-FFF2-40B4-BE49-F238E27FC236}">
                <a16:creationId xmlns:a16="http://schemas.microsoft.com/office/drawing/2014/main" id="{166964B4-69E2-F747-BD5B-7A6713724A3B}"/>
              </a:ext>
            </a:extLst>
          </p:cNvPr>
          <p:cNvSpPr txBox="1"/>
          <p:nvPr/>
        </p:nvSpPr>
        <p:spPr>
          <a:xfrm>
            <a:off x="6425007" y="2574301"/>
            <a:ext cx="2677886" cy="1200329"/>
          </a:xfrm>
          <a:prstGeom prst="rect">
            <a:avLst/>
          </a:prstGeom>
          <a:noFill/>
        </p:spPr>
        <p:txBody>
          <a:bodyPr wrap="square" rtlCol="0">
            <a:spAutoFit/>
          </a:bodyPr>
          <a:lstStyle/>
          <a:p>
            <a:pPr fontAlgn="t"/>
            <a:r>
              <a:rPr lang="es-MX" sz="2400" dirty="0"/>
              <a:t>@celig_cdmx</a:t>
            </a:r>
          </a:p>
          <a:p>
            <a:br>
              <a:rPr lang="es-MX" sz="2400" dirty="0"/>
            </a:br>
            <a:endParaRPr lang="es-MX" sz="2400" dirty="0"/>
          </a:p>
        </p:txBody>
      </p:sp>
      <p:sp>
        <p:nvSpPr>
          <p:cNvPr id="16" name="CuadroTexto 15">
            <a:extLst>
              <a:ext uri="{FF2B5EF4-FFF2-40B4-BE49-F238E27FC236}">
                <a16:creationId xmlns:a16="http://schemas.microsoft.com/office/drawing/2014/main" id="{072BB033-E966-2948-B0B6-AAABDA813662}"/>
              </a:ext>
            </a:extLst>
          </p:cNvPr>
          <p:cNvSpPr txBox="1"/>
          <p:nvPr/>
        </p:nvSpPr>
        <p:spPr>
          <a:xfrm>
            <a:off x="6425007" y="3808527"/>
            <a:ext cx="2024743" cy="461665"/>
          </a:xfrm>
          <a:prstGeom prst="rect">
            <a:avLst/>
          </a:prstGeom>
          <a:noFill/>
        </p:spPr>
        <p:txBody>
          <a:bodyPr wrap="square" rtlCol="0">
            <a:spAutoFit/>
          </a:bodyPr>
          <a:lstStyle/>
          <a:p>
            <a:r>
              <a:rPr lang="es-MX" sz="2400" b="1" dirty="0"/>
              <a:t>CELIG CDMX</a:t>
            </a:r>
          </a:p>
        </p:txBody>
      </p:sp>
    </p:spTree>
    <p:extLst>
      <p:ext uri="{BB962C8B-B14F-4D97-AF65-F5344CB8AC3E}">
        <p14:creationId xmlns:p14="http://schemas.microsoft.com/office/powerpoint/2010/main" val="141159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EDA5F-90D2-C143-9F23-F937E3EA4B79}"/>
              </a:ext>
            </a:extLst>
          </p:cNvPr>
          <p:cNvSpPr>
            <a:spLocks noGrp="1"/>
          </p:cNvSpPr>
          <p:nvPr>
            <p:ph type="title"/>
          </p:nvPr>
        </p:nvSpPr>
        <p:spPr>
          <a:xfrm>
            <a:off x="677333" y="529360"/>
            <a:ext cx="7089811" cy="1320800"/>
          </a:xfrm>
        </p:spPr>
        <p:txBody>
          <a:bodyPr>
            <a:normAutofit fontScale="90000"/>
          </a:bodyPr>
          <a:lstStyle/>
          <a:p>
            <a:pPr algn="ctr"/>
            <a:r>
              <a:rPr lang="es-MX" sz="3100" dirty="0"/>
              <a:t>Origen de los Parlamentos </a:t>
            </a:r>
            <a:br>
              <a:rPr lang="es-MX" sz="3100" dirty="0"/>
            </a:br>
            <a:r>
              <a:rPr lang="es-MX" sz="3100" dirty="0"/>
              <a:t> “Reglamento del Congreso de la Ciudad de México”</a:t>
            </a:r>
            <a:br>
              <a:rPr lang="es-MX" dirty="0"/>
            </a:br>
            <a:endParaRPr lang="es-MX" dirty="0"/>
          </a:p>
        </p:txBody>
      </p:sp>
      <p:sp>
        <p:nvSpPr>
          <p:cNvPr id="3" name="Marcador de contenido 2">
            <a:extLst>
              <a:ext uri="{FF2B5EF4-FFF2-40B4-BE49-F238E27FC236}">
                <a16:creationId xmlns:a16="http://schemas.microsoft.com/office/drawing/2014/main" id="{D71DED83-D871-D14C-9D6C-379C5A513528}"/>
              </a:ext>
            </a:extLst>
          </p:cNvPr>
          <p:cNvSpPr>
            <a:spLocks noGrp="1"/>
          </p:cNvSpPr>
          <p:nvPr>
            <p:ph idx="1"/>
          </p:nvPr>
        </p:nvSpPr>
        <p:spPr>
          <a:xfrm>
            <a:off x="677333" y="2160589"/>
            <a:ext cx="10966705" cy="3880773"/>
          </a:xfrm>
        </p:spPr>
        <p:txBody>
          <a:bodyPr>
            <a:normAutofit fontScale="92500"/>
          </a:bodyPr>
          <a:lstStyle/>
          <a:p>
            <a:r>
              <a:rPr lang="es-MX" dirty="0"/>
              <a:t>Artículo 58. De conformidad con lo establecido en la ley, el Congreso realizará anualmente los Parlamentos durante los periodos de la Comisión Permanente, siempre y cuando no interfiera en los días de sus sesiones o si existieran periodos extraordinarios por atender y de esta manera se realizaran los siguientes:</a:t>
            </a:r>
          </a:p>
          <a:p>
            <a:pPr lvl="0"/>
            <a:r>
              <a:rPr lang="es-MX" dirty="0"/>
              <a:t>De las Mujeres; </a:t>
            </a:r>
          </a:p>
          <a:p>
            <a:pPr lvl="0"/>
            <a:r>
              <a:rPr lang="es-MX" dirty="0"/>
              <a:t>De las Niñas y los Niños; </a:t>
            </a:r>
          </a:p>
          <a:p>
            <a:pPr lvl="0"/>
            <a:r>
              <a:rPr lang="es-MX" dirty="0"/>
              <a:t>De las Personas con Discapacidad; </a:t>
            </a:r>
          </a:p>
          <a:p>
            <a:pPr lvl="0"/>
            <a:r>
              <a:rPr lang="es-MX" dirty="0"/>
              <a:t>De las Personas Jóvenes;</a:t>
            </a:r>
          </a:p>
          <a:p>
            <a:pPr lvl="0"/>
            <a:r>
              <a:rPr lang="es-MX" dirty="0"/>
              <a:t>De Pueblos y Barrios Originarios y Comunidades Indígenas Residentes. </a:t>
            </a:r>
          </a:p>
          <a:p>
            <a:pPr lvl="0"/>
            <a:r>
              <a:rPr lang="es-MX" dirty="0"/>
              <a:t>De Las Personas que pertenezcan o se identifiquen con poblaciones Lésbico, Gay, Bisexual, Transexual, Transgénero, Travesti, Intersexual, Asexual, personas no binarias, así como de otras orientaciones sexuales, identidades y expresiones de género y características sexuales no normativas.</a:t>
            </a:r>
          </a:p>
          <a:p>
            <a:endParaRPr lang="es-MX" dirty="0"/>
          </a:p>
        </p:txBody>
      </p:sp>
      <p:pic>
        <p:nvPicPr>
          <p:cNvPr id="4" name="Gráfico 3">
            <a:extLst>
              <a:ext uri="{FF2B5EF4-FFF2-40B4-BE49-F238E27FC236}">
                <a16:creationId xmlns:a16="http://schemas.microsoft.com/office/drawing/2014/main" id="{0B8679C3-8F4C-5144-A5F1-A319D4266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77347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EDA5F-90D2-C143-9F23-F937E3EA4B79}"/>
              </a:ext>
            </a:extLst>
          </p:cNvPr>
          <p:cNvSpPr>
            <a:spLocks noGrp="1"/>
          </p:cNvSpPr>
          <p:nvPr>
            <p:ph type="title"/>
          </p:nvPr>
        </p:nvSpPr>
        <p:spPr>
          <a:xfrm>
            <a:off x="677334" y="609600"/>
            <a:ext cx="6763990" cy="1320800"/>
          </a:xfrm>
        </p:spPr>
        <p:txBody>
          <a:bodyPr/>
          <a:lstStyle/>
          <a:p>
            <a:pPr algn="ctr"/>
            <a:r>
              <a:rPr lang="es-MX" dirty="0"/>
              <a:t>Parlamentos Congreso de la Ciudad de México</a:t>
            </a:r>
          </a:p>
        </p:txBody>
      </p:sp>
      <p:sp>
        <p:nvSpPr>
          <p:cNvPr id="3" name="Marcador de contenido 2">
            <a:extLst>
              <a:ext uri="{FF2B5EF4-FFF2-40B4-BE49-F238E27FC236}">
                <a16:creationId xmlns:a16="http://schemas.microsoft.com/office/drawing/2014/main" id="{D71DED83-D871-D14C-9D6C-379C5A513528}"/>
              </a:ext>
            </a:extLst>
          </p:cNvPr>
          <p:cNvSpPr>
            <a:spLocks noGrp="1"/>
          </p:cNvSpPr>
          <p:nvPr>
            <p:ph idx="1"/>
          </p:nvPr>
        </p:nvSpPr>
        <p:spPr>
          <a:xfrm>
            <a:off x="677333" y="2160589"/>
            <a:ext cx="10966705" cy="3880773"/>
          </a:xfrm>
        </p:spPr>
        <p:txBody>
          <a:bodyPr/>
          <a:lstStyle/>
          <a:p>
            <a:pPr lvl="0"/>
            <a:r>
              <a:rPr lang="es-MX" sz="2400" dirty="0"/>
              <a:t>De las Mujeres (5); 2019, 2020, 2021, 2022 y 2023</a:t>
            </a:r>
          </a:p>
          <a:p>
            <a:pPr lvl="0"/>
            <a:r>
              <a:rPr lang="es-MX" sz="2400" dirty="0"/>
              <a:t>De las Niñas y los Niños (1); 2022, </a:t>
            </a:r>
          </a:p>
          <a:p>
            <a:pPr lvl="0"/>
            <a:r>
              <a:rPr lang="es-MX" sz="2400" dirty="0"/>
              <a:t>De las Personas con Discapacidad; 2022,</a:t>
            </a:r>
          </a:p>
          <a:p>
            <a:pPr lvl="0"/>
            <a:r>
              <a:rPr lang="es-MX" sz="2400" dirty="0"/>
              <a:t>De las Personas Jóvenes (2); 2022, 2023 </a:t>
            </a:r>
          </a:p>
          <a:p>
            <a:pPr lvl="0"/>
            <a:r>
              <a:rPr lang="en-US" sz="2400" dirty="0"/>
              <a:t>LGBTTTIQ+ (2); 2022 y 2023 </a:t>
            </a:r>
            <a:endParaRPr lang="es-MX" sz="2400" dirty="0"/>
          </a:p>
          <a:p>
            <a:endParaRPr lang="es-MX" dirty="0"/>
          </a:p>
        </p:txBody>
      </p:sp>
      <p:pic>
        <p:nvPicPr>
          <p:cNvPr id="4" name="Gráfico 3">
            <a:extLst>
              <a:ext uri="{FF2B5EF4-FFF2-40B4-BE49-F238E27FC236}">
                <a16:creationId xmlns:a16="http://schemas.microsoft.com/office/drawing/2014/main" id="{0B8679C3-8F4C-5144-A5F1-A319D4266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22563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9F4A79-A104-2C4F-8390-1CD8AE5F2F95}"/>
              </a:ext>
            </a:extLst>
          </p:cNvPr>
          <p:cNvSpPr>
            <a:spLocks noGrp="1"/>
          </p:cNvSpPr>
          <p:nvPr>
            <p:ph type="title"/>
          </p:nvPr>
        </p:nvSpPr>
        <p:spPr>
          <a:xfrm>
            <a:off x="677334" y="609600"/>
            <a:ext cx="6583437" cy="1320800"/>
          </a:xfrm>
        </p:spPr>
        <p:txBody>
          <a:bodyPr/>
          <a:lstStyle/>
          <a:p>
            <a:r>
              <a:rPr lang="es-MX" dirty="0"/>
              <a:t>Facultades y obligaciones</a:t>
            </a:r>
          </a:p>
        </p:txBody>
      </p:sp>
      <p:sp>
        <p:nvSpPr>
          <p:cNvPr id="3" name="Marcador de contenido 2">
            <a:extLst>
              <a:ext uri="{FF2B5EF4-FFF2-40B4-BE49-F238E27FC236}">
                <a16:creationId xmlns:a16="http://schemas.microsoft.com/office/drawing/2014/main" id="{13C8CF7B-90A7-8F40-A604-FFE1AF4108AE}"/>
              </a:ext>
            </a:extLst>
          </p:cNvPr>
          <p:cNvSpPr>
            <a:spLocks noGrp="1"/>
          </p:cNvSpPr>
          <p:nvPr>
            <p:ph idx="1"/>
          </p:nvPr>
        </p:nvSpPr>
        <p:spPr/>
        <p:txBody>
          <a:bodyPr/>
          <a:lstStyle/>
          <a:p>
            <a:pPr marL="514350" indent="-514350">
              <a:buAutoNum type="romanUcPeriod"/>
            </a:pPr>
            <a:r>
              <a:rPr lang="es-ES" dirty="0"/>
              <a:t>Asumir el cargo de parlamentarias (os) (es); </a:t>
            </a:r>
          </a:p>
          <a:p>
            <a:pPr marL="514350" indent="-514350">
              <a:buAutoNum type="romanUcPeriod"/>
            </a:pPr>
            <a:r>
              <a:rPr lang="es-ES" dirty="0"/>
              <a:t> Participar en los trabajos legislativos de inducción, así como, en las Sesiones Plenarias y capacitaciones del mismo; </a:t>
            </a:r>
          </a:p>
          <a:p>
            <a:pPr marL="514350" indent="-514350">
              <a:buAutoNum type="romanUcPeriod"/>
            </a:pPr>
            <a:r>
              <a:rPr lang="es-ES" dirty="0"/>
              <a:t>Agruparse al interior del Parlamento y formar parte de las Comisiones de trabajo; </a:t>
            </a:r>
          </a:p>
          <a:p>
            <a:pPr marL="514350" indent="-514350">
              <a:buAutoNum type="romanUcPeriod"/>
            </a:pPr>
            <a:r>
              <a:rPr lang="es-ES" dirty="0"/>
              <a:t>Elaborar iniciativas con perspectiva de género y enfoque de derechos humanos, y </a:t>
            </a:r>
          </a:p>
          <a:p>
            <a:pPr marL="514350" indent="-514350">
              <a:buAutoNum type="romanUcPeriod"/>
            </a:pPr>
            <a:r>
              <a:rPr lang="es-ES" dirty="0"/>
              <a:t>Apegarse a todo lo establecido por las Comisiones convocantes</a:t>
            </a:r>
          </a:p>
          <a:p>
            <a:pPr marL="914400" lvl="1" indent="-514350">
              <a:buAutoNum type="romanUcPeriod"/>
            </a:pPr>
            <a:r>
              <a:rPr lang="es-ES" dirty="0"/>
              <a:t>Comisión de Igualdad de Género</a:t>
            </a:r>
          </a:p>
          <a:p>
            <a:pPr marL="914400" lvl="1" indent="-514350">
              <a:buAutoNum type="romanUcPeriod"/>
            </a:pPr>
            <a:r>
              <a:rPr lang="es-ES" dirty="0"/>
              <a:t>Comisión de Derechos Humanos</a:t>
            </a:r>
            <a:endParaRPr lang="es-MX" dirty="0"/>
          </a:p>
        </p:txBody>
      </p:sp>
      <p:pic>
        <p:nvPicPr>
          <p:cNvPr id="4" name="Gráfico 3">
            <a:extLst>
              <a:ext uri="{FF2B5EF4-FFF2-40B4-BE49-F238E27FC236}">
                <a16:creationId xmlns:a16="http://schemas.microsoft.com/office/drawing/2014/main" id="{E45EC27A-F580-F94D-97D5-84B7547E93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55304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EDA5F-90D2-C143-9F23-F937E3EA4B79}"/>
              </a:ext>
            </a:extLst>
          </p:cNvPr>
          <p:cNvSpPr>
            <a:spLocks noGrp="1"/>
          </p:cNvSpPr>
          <p:nvPr>
            <p:ph type="title"/>
          </p:nvPr>
        </p:nvSpPr>
        <p:spPr>
          <a:xfrm>
            <a:off x="677334" y="609600"/>
            <a:ext cx="6658887" cy="1320800"/>
          </a:xfrm>
        </p:spPr>
        <p:txBody>
          <a:bodyPr/>
          <a:lstStyle/>
          <a:p>
            <a:pPr algn="ctr"/>
            <a:r>
              <a:rPr lang="es-MX" dirty="0"/>
              <a:t>¿Que es la perspectiva de género?</a:t>
            </a:r>
          </a:p>
        </p:txBody>
      </p:sp>
      <p:sp>
        <p:nvSpPr>
          <p:cNvPr id="3" name="Marcador de contenido 2">
            <a:extLst>
              <a:ext uri="{FF2B5EF4-FFF2-40B4-BE49-F238E27FC236}">
                <a16:creationId xmlns:a16="http://schemas.microsoft.com/office/drawing/2014/main" id="{D71DED83-D871-D14C-9D6C-379C5A513528}"/>
              </a:ext>
            </a:extLst>
          </p:cNvPr>
          <p:cNvSpPr>
            <a:spLocks noGrp="1"/>
          </p:cNvSpPr>
          <p:nvPr>
            <p:ph idx="1"/>
          </p:nvPr>
        </p:nvSpPr>
        <p:spPr>
          <a:xfrm>
            <a:off x="677334" y="1930400"/>
            <a:ext cx="10966705" cy="3880773"/>
          </a:xfrm>
        </p:spPr>
        <p:txBody>
          <a:bodyPr>
            <a:normAutofit/>
          </a:bodyPr>
          <a:lstStyle/>
          <a:p>
            <a:pPr marL="0" indent="0" algn="ctr">
              <a:buNone/>
            </a:pPr>
            <a:r>
              <a:rPr lang="en-US" u="sng" dirty="0">
                <a:hlinkClick r:id="rId2"/>
              </a:rPr>
              <a:t>https://www.youtube.com/watch?v=9mH4I5HUK14</a:t>
            </a:r>
            <a:r>
              <a:rPr lang="en-US" dirty="0"/>
              <a:t> </a:t>
            </a:r>
            <a:endParaRPr lang="es-MX" dirty="0"/>
          </a:p>
          <a:p>
            <a:pPr marL="0" lvl="0" indent="0">
              <a:buNone/>
            </a:pPr>
            <a:endParaRPr lang="es-MX" sz="2400" b="1" dirty="0"/>
          </a:p>
          <a:p>
            <a:pPr lvl="0"/>
            <a:r>
              <a:rPr lang="es-MX" sz="2400" b="1" dirty="0"/>
              <a:t>Sexo</a:t>
            </a:r>
            <a:r>
              <a:rPr lang="es-MX" dirty="0"/>
              <a:t> « “Las diferencias biológicas entre el hombre y la mujer” (Naciones Unidas, 2010, p. 2). </a:t>
            </a:r>
          </a:p>
          <a:p>
            <a:pPr lvl="0"/>
            <a:r>
              <a:rPr lang="es-MX" sz="2400" b="1" dirty="0"/>
              <a:t>Género</a:t>
            </a:r>
            <a:r>
              <a:rPr lang="es-MX" dirty="0"/>
              <a:t> « “Se refiere a las identidades, las funciones y los atributos construidos socialmente de la mujer y el hombre y al significado social y cultural que la sociedad atribuye a esas diferencias biológicas, lo que da lugar a relaciones jerárquicas entre hombres y mujeres y a la distribución de facultades y derechos en favor del hombre y en detrimento de la mujer” (Naciones Unidas, 2010, p. 2).</a:t>
            </a:r>
          </a:p>
          <a:p>
            <a:pPr lvl="0"/>
            <a:endParaRPr lang="es-MX" sz="2400" b="1" dirty="0"/>
          </a:p>
          <a:p>
            <a:endParaRPr lang="es-MX" dirty="0"/>
          </a:p>
        </p:txBody>
      </p:sp>
      <p:pic>
        <p:nvPicPr>
          <p:cNvPr id="4" name="Gráfico 3">
            <a:extLst>
              <a:ext uri="{FF2B5EF4-FFF2-40B4-BE49-F238E27FC236}">
                <a16:creationId xmlns:a16="http://schemas.microsoft.com/office/drawing/2014/main" id="{0B8679C3-8F4C-5144-A5F1-A319D42660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694310097"/>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ción capacitación" id="{91DE6B0E-E392-B542-87E2-5122C876D527}" vid="{871280F3-ECCE-BB40-9E12-B25B84E97E1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Faceta</Template>
  <TotalTime>1042</TotalTime>
  <Words>5166</Words>
  <Application>Microsoft Macintosh PowerPoint</Application>
  <PresentationFormat>Panorámica</PresentationFormat>
  <Paragraphs>322</Paragraphs>
  <Slides>55</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55</vt:i4>
      </vt:variant>
    </vt:vector>
  </HeadingPairs>
  <TitlesOfParts>
    <vt:vector size="65" baseType="lpstr">
      <vt:lpstr>.Hiragino Kaku Gothic Interface W3</vt:lpstr>
      <vt:lpstr>Arial</vt:lpstr>
      <vt:lpstr>Arial Narrow</vt:lpstr>
      <vt:lpstr>Calibri</vt:lpstr>
      <vt:lpstr>Century Gothic</vt:lpstr>
      <vt:lpstr>Times New Roman</vt:lpstr>
      <vt:lpstr>Trebuchet MS</vt:lpstr>
      <vt:lpstr>Wingdings</vt:lpstr>
      <vt:lpstr>Wingdings 3</vt:lpstr>
      <vt:lpstr>Faceta</vt:lpstr>
      <vt:lpstr>Diseño legislativo con perspectiva de género</vt:lpstr>
      <vt:lpstr>Capacitación a parlamentarias (os)(es)</vt:lpstr>
      <vt:lpstr>Encuadre y reglas del juego</vt:lpstr>
      <vt:lpstr>El origen de nuestras causas…</vt:lpstr>
      <vt:lpstr>¿ Qué es el Centro de Estudios Legislativos para la Igualdad de Género CELIG ?</vt:lpstr>
      <vt:lpstr>Origen de los Parlamentos   “Reglamento del Congreso de la Ciudad de México” </vt:lpstr>
      <vt:lpstr>Parlamentos Congreso de la Ciudad de México</vt:lpstr>
      <vt:lpstr>Facultades y obligaciones</vt:lpstr>
      <vt:lpstr>¿Que es la perspectiva de género?</vt:lpstr>
      <vt:lpstr>Presentación de PowerPoint</vt:lpstr>
      <vt:lpstr>Presentación de PowerPoint</vt:lpstr>
      <vt:lpstr>Género</vt:lpstr>
      <vt:lpstr>Igualdad</vt:lpstr>
      <vt:lpstr>Presentación de PowerPoint</vt:lpstr>
      <vt:lpstr>Plataforma de Acción de Beijing (1995) </vt:lpstr>
      <vt:lpstr> Estrategia de Montevideo (2017) para la Implementación de la Agenda Regional de Género en el Marco del Desarrollo Sostenible hacia 2030 </vt:lpstr>
      <vt:lpstr>MARCO LEGAL</vt:lpstr>
      <vt:lpstr>Leyes locales que defiende, protegen y garantizan los derechos de la población LGBTTTIQ+</vt:lpstr>
      <vt:lpstr>Presentación de PowerPoint</vt:lpstr>
      <vt:lpstr>Marco Normativo local de atención Derechos de las mujeres igualdad y grupos de atención prioritaria</vt:lpstr>
      <vt:lpstr>TIEMPO DE RECESO</vt:lpstr>
      <vt:lpstr>Diseño Legislativo</vt:lpstr>
      <vt:lpstr> La perspectiva de género en la labor legislativa puede desarrollarse al menos:  </vt:lpstr>
      <vt:lpstr> Paridad  </vt:lpstr>
      <vt:lpstr>Condiciones estructurales</vt:lpstr>
      <vt:lpstr>Iniciativa </vt:lpstr>
      <vt:lpstr>Iniciativa </vt:lpstr>
      <vt:lpstr>Dictamen </vt:lpstr>
      <vt:lpstr>Dictamen</vt:lpstr>
      <vt:lpstr>Proceso legislativo en el Congreso de la Ciudad de México</vt:lpstr>
      <vt:lpstr>Elaboración de iniciativas de ley buscando la igualdad</vt:lpstr>
      <vt:lpstr>Incorporación de la perspectiva de género</vt:lpstr>
      <vt:lpstr>Herramientas para incorporar la perspectiva de género en el trabajo legislativo</vt:lpstr>
      <vt:lpstr>Lenguaje incluyente</vt:lpstr>
      <vt:lpstr>Herramienta A.  Instrumento para incorporar la perspectiva de género en las fases del proceso legislativo </vt:lpstr>
      <vt:lpstr> Herramienta B.  Lista de preguntas para verificar si la propuesta de iniciativa incluye la perspectiva de género </vt:lpstr>
      <vt:lpstr> Herramienta B.  Lista de preguntas para verificar si la propuesta de iniciativa incluye la perspectiva de género </vt:lpstr>
      <vt:lpstr> Herramienta B.  Lista de preguntas para verificar si la propuesta de iniciativa incluye la perspectiva de género </vt:lpstr>
      <vt:lpstr>Presentación de PowerPoint</vt:lpstr>
      <vt:lpstr>Estudios de caso 1 y 2   https://cutt.ly/9gSfP8g </vt:lpstr>
      <vt:lpstr>Herramienta C.  Tabla de verificación del grado de inclusión de la perspectiva de género en las iniciativas de ley</vt:lpstr>
      <vt:lpstr>Agendas Legislativas 2º año Legislativo</vt:lpstr>
      <vt:lpstr>Ejercicio parlamentario</vt:lpstr>
      <vt:lpstr>Seguimiento legislativo CELIG</vt:lpstr>
      <vt:lpstr>Ejemplos de iniciativas retomadas del Parlamento de mujeres</vt:lpstr>
      <vt:lpstr>Esta propuesta fue presentada en el Primer Parlamento de Mujeres de la Ciudad de México, misma que fue turnada para su dictaminación a la Comisión interna de Igualdad de Género y cuyo dictamen fue aprobado por el pleno de ese ejercicio ciudadano.</vt:lpstr>
      <vt:lpstr>Presentada en el 3er Parlamento de mujeres  en 2022</vt:lpstr>
      <vt:lpstr>Algunas de las agendas emergentes en el movimiento de mujeres</vt:lpstr>
      <vt:lpstr>Agenda para la Igualdad de Género en México</vt:lpstr>
      <vt:lpstr>Ejes de la agenda emanada del Foro Generación Igualdad (2021) Beijing + 25</vt:lpstr>
      <vt:lpstr>Ejes articuladores sobre los que trabajarán las Coaliciones para impulsar y acelerar la agenda por la igualdad </vt:lpstr>
      <vt:lpstr>Beijing +25 </vt:lpstr>
      <vt:lpstr>Ejes articuladores para impulsar y acelerar la agenda por la igualdad</vt:lpstr>
      <vt:lpstr>¿A qué te lleva la experiencia parlamentaria ciudadana?</vt:lpstr>
      <vt:lpstr>¡Muchas gracias por tu participación!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a parlamentarias (os) (es)</dc:title>
  <dc:creator>Microsoft Office User</dc:creator>
  <cp:lastModifiedBy>Microsoft Office User</cp:lastModifiedBy>
  <cp:revision>78</cp:revision>
  <dcterms:created xsi:type="dcterms:W3CDTF">2023-06-01T19:17:01Z</dcterms:created>
  <dcterms:modified xsi:type="dcterms:W3CDTF">2023-06-06T18:40:49Z</dcterms:modified>
</cp:coreProperties>
</file>