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8" r:id="rId2"/>
    <p:sldId id="509" r:id="rId3"/>
    <p:sldId id="531" r:id="rId4"/>
    <p:sldId id="532" r:id="rId5"/>
    <p:sldId id="533" r:id="rId6"/>
    <p:sldId id="613" r:id="rId7"/>
    <p:sldId id="612" r:id="rId8"/>
    <p:sldId id="537" r:id="rId9"/>
    <p:sldId id="673" r:id="rId10"/>
    <p:sldId id="608" r:id="rId11"/>
    <p:sldId id="536" r:id="rId12"/>
    <p:sldId id="614" r:id="rId13"/>
    <p:sldId id="615" r:id="rId14"/>
    <p:sldId id="675" r:id="rId15"/>
    <p:sldId id="593" r:id="rId16"/>
    <p:sldId id="594" r:id="rId17"/>
    <p:sldId id="682" r:id="rId18"/>
    <p:sldId id="550" r:id="rId19"/>
    <p:sldId id="551" r:id="rId20"/>
    <p:sldId id="552" r:id="rId21"/>
    <p:sldId id="553" r:id="rId22"/>
    <p:sldId id="554" r:id="rId23"/>
    <p:sldId id="555" r:id="rId24"/>
    <p:sldId id="556" r:id="rId25"/>
    <p:sldId id="557" r:id="rId26"/>
    <p:sldId id="564" r:id="rId27"/>
    <p:sldId id="683" r:id="rId28"/>
    <p:sldId id="696" r:id="rId29"/>
    <p:sldId id="684" r:id="rId30"/>
    <p:sldId id="685" r:id="rId31"/>
    <p:sldId id="605" r:id="rId32"/>
    <p:sldId id="606" r:id="rId33"/>
    <p:sldId id="601" r:id="rId34"/>
    <p:sldId id="596" r:id="rId35"/>
    <p:sldId id="602" r:id="rId3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43" autoAdjust="0"/>
    <p:restoredTop sz="84521" autoAdjust="0"/>
  </p:normalViewPr>
  <p:slideViewPr>
    <p:cSldViewPr snapToGrid="0">
      <p:cViewPr varScale="1">
        <p:scale>
          <a:sx n="61" d="100"/>
          <a:sy n="61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4E9BB-211A-4520-B85C-E3B58595E870}" type="doc">
      <dgm:prSet loTypeId="urn:microsoft.com/office/officeart/2008/layout/SquareAccent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MX"/>
        </a:p>
      </dgm:t>
    </dgm:pt>
    <dgm:pt modelId="{C7009052-98C0-40C2-AD52-594A93F26532}">
      <dgm:prSet phldrT="[Texto]" custT="1"/>
      <dgm:spPr/>
      <dgm:t>
        <a:bodyPr/>
        <a:lstStyle/>
        <a:p>
          <a:r>
            <a:rPr lang="es-MX" sz="4200" b="1" dirty="0">
              <a:solidFill>
                <a:srgbClr val="7030A0"/>
              </a:solidFill>
            </a:rPr>
            <a:t>Sexo</a:t>
          </a:r>
        </a:p>
      </dgm:t>
    </dgm:pt>
    <dgm:pt modelId="{904936FC-0E30-4974-B1A7-F06BE7E9D0AE}" type="parTrans" cxnId="{869EC969-00AD-406B-9CA3-0A018496ED9E}">
      <dgm:prSet/>
      <dgm:spPr/>
      <dgm:t>
        <a:bodyPr/>
        <a:lstStyle/>
        <a:p>
          <a:endParaRPr lang="es-MX" sz="3200" b="1"/>
        </a:p>
      </dgm:t>
    </dgm:pt>
    <dgm:pt modelId="{CBA8AD1C-DF2D-406D-A4D4-BDF3F384AAB2}" type="sibTrans" cxnId="{869EC969-00AD-406B-9CA3-0A018496ED9E}">
      <dgm:prSet/>
      <dgm:spPr/>
      <dgm:t>
        <a:bodyPr/>
        <a:lstStyle/>
        <a:p>
          <a:endParaRPr lang="es-MX" sz="3200" b="1"/>
        </a:p>
      </dgm:t>
    </dgm:pt>
    <dgm:pt modelId="{A7FEC630-4419-4B7A-9DED-C971E7478F37}">
      <dgm:prSet phldrT="[Texto]" custT="1"/>
      <dgm:spPr/>
      <dgm:t>
        <a:bodyPr/>
        <a:lstStyle/>
        <a:p>
          <a:pPr algn="just"/>
          <a:r>
            <a:rPr lang="es-MX" sz="1800" b="0" dirty="0">
              <a:solidFill>
                <a:srgbClr val="7030A0"/>
              </a:solidFill>
            </a:rPr>
            <a:t>Diferencias físicas y fisiológicas que distinguen a machos de hembras; en la especie humana, a las mujeres de los </a:t>
          </a:r>
          <a:r>
            <a:rPr lang="es-MX" sz="1800" b="0" dirty="0" smtClean="0">
              <a:solidFill>
                <a:srgbClr val="7030A0"/>
              </a:solidFill>
            </a:rPr>
            <a:t>hombres</a:t>
          </a:r>
          <a:endParaRPr lang="es-MX" sz="1800" b="0" dirty="0">
            <a:solidFill>
              <a:srgbClr val="7030A0"/>
            </a:solidFill>
          </a:endParaRPr>
        </a:p>
      </dgm:t>
    </dgm:pt>
    <dgm:pt modelId="{82D804FF-73E0-498C-B06E-986D4DA80BE0}" type="parTrans" cxnId="{0939C54B-27C3-40BA-A999-BAC8BFA06022}">
      <dgm:prSet/>
      <dgm:spPr/>
      <dgm:t>
        <a:bodyPr/>
        <a:lstStyle/>
        <a:p>
          <a:endParaRPr lang="es-MX" sz="3200" b="1"/>
        </a:p>
      </dgm:t>
    </dgm:pt>
    <dgm:pt modelId="{01F8CFD5-9791-4768-A446-36F16329BB29}" type="sibTrans" cxnId="{0939C54B-27C3-40BA-A999-BAC8BFA06022}">
      <dgm:prSet/>
      <dgm:spPr/>
      <dgm:t>
        <a:bodyPr/>
        <a:lstStyle/>
        <a:p>
          <a:endParaRPr lang="es-MX" sz="3200" b="1"/>
        </a:p>
      </dgm:t>
    </dgm:pt>
    <dgm:pt modelId="{B9D5D4C2-876B-400E-9456-40ECF4C212E4}">
      <dgm:prSet phldrT="[Texto]" custT="1"/>
      <dgm:spPr/>
      <dgm:t>
        <a:bodyPr/>
        <a:lstStyle/>
        <a:p>
          <a:pPr algn="l"/>
          <a:endParaRPr lang="es-MX" sz="1600" b="1" dirty="0"/>
        </a:p>
        <a:p>
          <a:pPr algn="just"/>
          <a:r>
            <a:rPr lang="es-MX" sz="1800" b="0" dirty="0">
              <a:solidFill>
                <a:srgbClr val="7030A0"/>
              </a:solidFill>
            </a:rPr>
            <a:t>Está determinado genéticamente, incluyendo aspectos como genes, cromosomas, gónadas, órganos sexuales externos e internos pélvicos, niveles hormonales, y los caracteres sexuales </a:t>
          </a:r>
          <a:r>
            <a:rPr lang="es-MX" sz="1800" b="0" dirty="0" smtClean="0">
              <a:solidFill>
                <a:srgbClr val="7030A0"/>
              </a:solidFill>
            </a:rPr>
            <a:t>secundarios</a:t>
          </a:r>
          <a:endParaRPr lang="es-MX" sz="1800" b="0" dirty="0">
            <a:solidFill>
              <a:srgbClr val="7030A0"/>
            </a:solidFill>
          </a:endParaRPr>
        </a:p>
      </dgm:t>
    </dgm:pt>
    <dgm:pt modelId="{0D084F89-78EE-4B3C-8158-8A93137C2966}" type="parTrans" cxnId="{13F57E27-AC78-417F-B139-D94F9517451E}">
      <dgm:prSet/>
      <dgm:spPr/>
      <dgm:t>
        <a:bodyPr/>
        <a:lstStyle/>
        <a:p>
          <a:endParaRPr lang="es-MX" sz="3200" b="1"/>
        </a:p>
      </dgm:t>
    </dgm:pt>
    <dgm:pt modelId="{B331B4FF-C7FE-42FC-814B-B88F4F0A9452}" type="sibTrans" cxnId="{13F57E27-AC78-417F-B139-D94F9517451E}">
      <dgm:prSet/>
      <dgm:spPr/>
      <dgm:t>
        <a:bodyPr/>
        <a:lstStyle/>
        <a:p>
          <a:endParaRPr lang="es-MX" sz="3200" b="1"/>
        </a:p>
      </dgm:t>
    </dgm:pt>
    <dgm:pt modelId="{2BDD7F1A-66B5-4B65-9B56-50DDD6FBB73B}">
      <dgm:prSet phldrT="[Texto]" custT="1"/>
      <dgm:spPr/>
      <dgm:t>
        <a:bodyPr/>
        <a:lstStyle/>
        <a:p>
          <a:r>
            <a:rPr lang="es-MX" sz="4200" b="1" dirty="0">
              <a:solidFill>
                <a:srgbClr val="7030A0"/>
              </a:solidFill>
            </a:rPr>
            <a:t>Género</a:t>
          </a:r>
        </a:p>
      </dgm:t>
    </dgm:pt>
    <dgm:pt modelId="{6CB3E611-60F0-48AD-9690-884D3BECCBC7}" type="parTrans" cxnId="{7409D50E-F639-4C21-8FA4-181EBDFE243C}">
      <dgm:prSet/>
      <dgm:spPr/>
      <dgm:t>
        <a:bodyPr/>
        <a:lstStyle/>
        <a:p>
          <a:endParaRPr lang="es-MX" sz="3200" b="1"/>
        </a:p>
      </dgm:t>
    </dgm:pt>
    <dgm:pt modelId="{1741880B-7891-4725-93E2-E393DE9906B4}" type="sibTrans" cxnId="{7409D50E-F639-4C21-8FA4-181EBDFE243C}">
      <dgm:prSet/>
      <dgm:spPr/>
      <dgm:t>
        <a:bodyPr/>
        <a:lstStyle/>
        <a:p>
          <a:endParaRPr lang="es-MX" sz="3200" b="1"/>
        </a:p>
      </dgm:t>
    </dgm:pt>
    <dgm:pt modelId="{03462E4F-0647-49D6-93FD-ED64D6DE197D}">
      <dgm:prSet phldrT="[Texto]" custT="1"/>
      <dgm:spPr/>
      <dgm:t>
        <a:bodyPr/>
        <a:lstStyle/>
        <a:p>
          <a:r>
            <a:rPr lang="es-MX" altLang="es-MX" sz="1800" b="0" dirty="0">
              <a:solidFill>
                <a:srgbClr val="7030A0"/>
              </a:solidFill>
            </a:rPr>
            <a:t>Los significados que cada sociedad le atribuye a esta </a:t>
          </a:r>
          <a:r>
            <a:rPr lang="es-MX" altLang="es-MX" sz="1800" b="0" dirty="0" smtClean="0">
              <a:solidFill>
                <a:srgbClr val="7030A0"/>
              </a:solidFill>
            </a:rPr>
            <a:t>diferencia</a:t>
          </a:r>
          <a:endParaRPr lang="es-MX" sz="1800" b="0" dirty="0">
            <a:solidFill>
              <a:srgbClr val="7030A0"/>
            </a:solidFill>
          </a:endParaRPr>
        </a:p>
      </dgm:t>
    </dgm:pt>
    <dgm:pt modelId="{A4A6A35C-D7B4-412A-9CA4-FDEA15F4EB25}" type="parTrans" cxnId="{047F7CD2-5DA9-48B3-8DF0-E98FB8C24C3A}">
      <dgm:prSet/>
      <dgm:spPr/>
      <dgm:t>
        <a:bodyPr/>
        <a:lstStyle/>
        <a:p>
          <a:endParaRPr lang="es-MX" sz="3200" b="1"/>
        </a:p>
      </dgm:t>
    </dgm:pt>
    <dgm:pt modelId="{2CBA5189-FB42-4E41-8FE9-D6D97D013491}" type="sibTrans" cxnId="{047F7CD2-5DA9-48B3-8DF0-E98FB8C24C3A}">
      <dgm:prSet/>
      <dgm:spPr/>
      <dgm:t>
        <a:bodyPr/>
        <a:lstStyle/>
        <a:p>
          <a:endParaRPr lang="es-MX" sz="3200" b="1"/>
        </a:p>
      </dgm:t>
    </dgm:pt>
    <dgm:pt modelId="{C4A635B9-2138-4AEA-9113-CAFF2836A752}">
      <dgm:prSet phldrT="[Texto]" custT="1"/>
      <dgm:spPr/>
      <dgm:t>
        <a:bodyPr/>
        <a:lstStyle/>
        <a:p>
          <a:pPr algn="just"/>
          <a:r>
            <a:rPr lang="es-MX" sz="1800" b="0" dirty="0">
              <a:solidFill>
                <a:srgbClr val="7030A0"/>
              </a:solidFill>
            </a:rPr>
            <a:t>Es una construcción social, cultural e histórica, basada en criterios biológicos socialmente acordados, establecidos como “naturales”</a:t>
          </a:r>
        </a:p>
      </dgm:t>
    </dgm:pt>
    <dgm:pt modelId="{E1D60CE9-75EF-4076-A9A7-A30F050A2A8A}" type="parTrans" cxnId="{C72FB9CC-3DB6-41DE-BE8C-73379DE89EC4}">
      <dgm:prSet/>
      <dgm:spPr/>
      <dgm:t>
        <a:bodyPr/>
        <a:lstStyle/>
        <a:p>
          <a:endParaRPr lang="es-MX" sz="3200" b="1"/>
        </a:p>
      </dgm:t>
    </dgm:pt>
    <dgm:pt modelId="{9DDA13D2-2691-4400-BB87-5D86844B6A11}" type="sibTrans" cxnId="{C72FB9CC-3DB6-41DE-BE8C-73379DE89EC4}">
      <dgm:prSet/>
      <dgm:spPr/>
      <dgm:t>
        <a:bodyPr/>
        <a:lstStyle/>
        <a:p>
          <a:endParaRPr lang="es-MX" sz="3200" b="1"/>
        </a:p>
      </dgm:t>
    </dgm:pt>
    <dgm:pt modelId="{FA2CD81E-2E70-498B-8B52-5027D5209D38}" type="pres">
      <dgm:prSet presAssocID="{25E4E9BB-211A-4520-B85C-E3B58595E870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3CC0DC93-1066-4433-BD25-B0A52B999528}" type="pres">
      <dgm:prSet presAssocID="{C7009052-98C0-40C2-AD52-594A93F26532}" presName="root" presStyleCnt="0">
        <dgm:presLayoutVars>
          <dgm:chMax/>
          <dgm:chPref/>
        </dgm:presLayoutVars>
      </dgm:prSet>
      <dgm:spPr/>
    </dgm:pt>
    <dgm:pt modelId="{F07451B6-6EE6-47AE-8B36-DA9DBEA8044F}" type="pres">
      <dgm:prSet presAssocID="{C7009052-98C0-40C2-AD52-594A93F26532}" presName="rootComposite" presStyleCnt="0">
        <dgm:presLayoutVars/>
      </dgm:prSet>
      <dgm:spPr/>
    </dgm:pt>
    <dgm:pt modelId="{FC2CEDF2-83C6-451C-B64A-BB81055C33BD}" type="pres">
      <dgm:prSet presAssocID="{C7009052-98C0-40C2-AD52-594A93F26532}" presName="ParentAccent" presStyleLbl="alignNode1" presStyleIdx="0" presStyleCnt="2" custFlipVert="0" custScaleY="10218" custLinFactNeighborX="260" custLinFactNeighborY="-64373"/>
      <dgm:spPr/>
    </dgm:pt>
    <dgm:pt modelId="{F5CCA0FF-4733-4D91-B240-BA4A17DCB0F2}" type="pres">
      <dgm:prSet presAssocID="{C7009052-98C0-40C2-AD52-594A93F26532}" presName="ParentSmallAccent" presStyleLbl="fgAcc1" presStyleIdx="0" presStyleCnt="2" custLinFactX="600000" custLinFactY="-100000" custLinFactNeighborX="624135" custLinFactNeighborY="-148878"/>
      <dgm:spPr/>
    </dgm:pt>
    <dgm:pt modelId="{86CC9C72-6141-441A-8C00-9A11D2600D75}" type="pres">
      <dgm:prSet presAssocID="{C7009052-98C0-40C2-AD52-594A93F26532}" presName="Parent" presStyleLbl="revTx" presStyleIdx="0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3F208E-07DF-4412-B09A-15196A0D7C67}" type="pres">
      <dgm:prSet presAssocID="{C7009052-98C0-40C2-AD52-594A93F26532}" presName="childShape" presStyleCnt="0">
        <dgm:presLayoutVars>
          <dgm:chMax val="0"/>
          <dgm:chPref val="0"/>
        </dgm:presLayoutVars>
      </dgm:prSet>
      <dgm:spPr/>
    </dgm:pt>
    <dgm:pt modelId="{4483A871-0B9C-43F0-AC56-19CF079294C7}" type="pres">
      <dgm:prSet presAssocID="{A7FEC630-4419-4B7A-9DED-C971E7478F37}" presName="childComposite" presStyleCnt="0">
        <dgm:presLayoutVars>
          <dgm:chMax val="0"/>
          <dgm:chPref val="0"/>
        </dgm:presLayoutVars>
      </dgm:prSet>
      <dgm:spPr/>
    </dgm:pt>
    <dgm:pt modelId="{D622D415-4D1E-4715-A158-7076939099FA}" type="pres">
      <dgm:prSet presAssocID="{A7FEC630-4419-4B7A-9DED-C971E7478F37}" presName="ChildAccent" presStyleLbl="solidFgAcc1" presStyleIdx="0" presStyleCnt="4" custLinFactNeighborX="3326" custLinFactNeighborY="-76497"/>
      <dgm:spPr/>
    </dgm:pt>
    <dgm:pt modelId="{57CBF830-1D75-43B3-8331-549D27CBEE3A}" type="pres">
      <dgm:prSet presAssocID="{A7FEC630-4419-4B7A-9DED-C971E7478F37}" presName="Child" presStyleLbl="revTx" presStyleIdx="1" presStyleCnt="6" custLinFactNeighborX="263" custLinFactNeighborY="-313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140B71-E827-48BB-920B-9E994220E50D}" type="pres">
      <dgm:prSet presAssocID="{B9D5D4C2-876B-400E-9456-40ECF4C212E4}" presName="childComposite" presStyleCnt="0">
        <dgm:presLayoutVars>
          <dgm:chMax val="0"/>
          <dgm:chPref val="0"/>
        </dgm:presLayoutVars>
      </dgm:prSet>
      <dgm:spPr/>
    </dgm:pt>
    <dgm:pt modelId="{870287CD-521F-4E3E-9402-D320330EBB4C}" type="pres">
      <dgm:prSet presAssocID="{B9D5D4C2-876B-400E-9456-40ECF4C212E4}" presName="ChildAccent" presStyleLbl="solidFgAcc1" presStyleIdx="1" presStyleCnt="4"/>
      <dgm:spPr/>
    </dgm:pt>
    <dgm:pt modelId="{0669C8C7-274B-4FC4-867D-3FF710B1C58F}" type="pres">
      <dgm:prSet presAssocID="{B9D5D4C2-876B-400E-9456-40ECF4C212E4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BA4C6D-8A7B-4BED-84E1-CF247C230136}" type="pres">
      <dgm:prSet presAssocID="{2BDD7F1A-66B5-4B65-9B56-50DDD6FBB73B}" presName="root" presStyleCnt="0">
        <dgm:presLayoutVars>
          <dgm:chMax/>
          <dgm:chPref/>
        </dgm:presLayoutVars>
      </dgm:prSet>
      <dgm:spPr/>
    </dgm:pt>
    <dgm:pt modelId="{F39F2284-BC8B-45B8-972E-D00EB399BAE9}" type="pres">
      <dgm:prSet presAssocID="{2BDD7F1A-66B5-4B65-9B56-50DDD6FBB73B}" presName="rootComposite" presStyleCnt="0">
        <dgm:presLayoutVars/>
      </dgm:prSet>
      <dgm:spPr/>
    </dgm:pt>
    <dgm:pt modelId="{83ED13D9-8608-40D6-AFA5-4EE0D9CAC813}" type="pres">
      <dgm:prSet presAssocID="{2BDD7F1A-66B5-4B65-9B56-50DDD6FBB73B}" presName="ParentAccent" presStyleLbl="alignNode1" presStyleIdx="1" presStyleCnt="2" custFlipVert="1" custScaleY="10218" custLinFactNeighborY="-62829"/>
      <dgm:spPr/>
    </dgm:pt>
    <dgm:pt modelId="{56E66ED2-2D28-4178-9D29-6BB68C787B37}" type="pres">
      <dgm:prSet presAssocID="{2BDD7F1A-66B5-4B65-9B56-50DDD6FBB73B}" presName="ParentSmallAccent" presStyleLbl="fgAcc1" presStyleIdx="1" presStyleCnt="2" custLinFactX="600000" custLinFactY="-100000" custLinFactNeighborX="637102" custLinFactNeighborY="-124433"/>
      <dgm:spPr/>
    </dgm:pt>
    <dgm:pt modelId="{1AE94DEC-862F-4B30-BC5F-FD38E04FD999}" type="pres">
      <dgm:prSet presAssocID="{2BDD7F1A-66B5-4B65-9B56-50DDD6FBB73B}" presName="Parent" presStyleLbl="revTx" presStyleIdx="3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D0524C-ECB3-44AC-8663-B10C88840E46}" type="pres">
      <dgm:prSet presAssocID="{2BDD7F1A-66B5-4B65-9B56-50DDD6FBB73B}" presName="childShape" presStyleCnt="0">
        <dgm:presLayoutVars>
          <dgm:chMax val="0"/>
          <dgm:chPref val="0"/>
        </dgm:presLayoutVars>
      </dgm:prSet>
      <dgm:spPr/>
    </dgm:pt>
    <dgm:pt modelId="{D2C8FB1C-8C2A-41CD-80B2-F2989D54AF95}" type="pres">
      <dgm:prSet presAssocID="{03462E4F-0647-49D6-93FD-ED64D6DE197D}" presName="childComposite" presStyleCnt="0">
        <dgm:presLayoutVars>
          <dgm:chMax val="0"/>
          <dgm:chPref val="0"/>
        </dgm:presLayoutVars>
      </dgm:prSet>
      <dgm:spPr/>
    </dgm:pt>
    <dgm:pt modelId="{7C1FCDEC-50EB-4245-9E96-CAB381556882}" type="pres">
      <dgm:prSet presAssocID="{03462E4F-0647-49D6-93FD-ED64D6DE197D}" presName="ChildAccent" presStyleLbl="solidFgAcc1" presStyleIdx="2" presStyleCnt="4" custLinFactNeighborX="-6652" custLinFactNeighborY="-89801"/>
      <dgm:spPr/>
    </dgm:pt>
    <dgm:pt modelId="{25FDF6DC-F3BC-4013-85FD-27AEEE373002}" type="pres">
      <dgm:prSet presAssocID="{03462E4F-0647-49D6-93FD-ED64D6DE197D}" presName="Child" presStyleLbl="revTx" presStyleIdx="4" presStyleCnt="6" custLinFactNeighborX="1782" custLinFactNeighborY="-370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E0BFC7-9E6A-431F-84EE-27AF5F94400E}" type="pres">
      <dgm:prSet presAssocID="{C4A635B9-2138-4AEA-9113-CAFF2836A752}" presName="childComposite" presStyleCnt="0">
        <dgm:presLayoutVars>
          <dgm:chMax val="0"/>
          <dgm:chPref val="0"/>
        </dgm:presLayoutVars>
      </dgm:prSet>
      <dgm:spPr/>
    </dgm:pt>
    <dgm:pt modelId="{BC5AE599-209E-48BA-ADA2-087EF06FC58E}" type="pres">
      <dgm:prSet presAssocID="{C4A635B9-2138-4AEA-9113-CAFF2836A752}" presName="ChildAccent" presStyleLbl="solidFgAcc1" presStyleIdx="3" presStyleCnt="4"/>
      <dgm:spPr/>
    </dgm:pt>
    <dgm:pt modelId="{426743AB-81A1-4EDB-897B-21AD7602CAE1}" type="pres">
      <dgm:prSet presAssocID="{C4A635B9-2138-4AEA-9113-CAFF2836A752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47F7CD2-5DA9-48B3-8DF0-E98FB8C24C3A}" srcId="{2BDD7F1A-66B5-4B65-9B56-50DDD6FBB73B}" destId="{03462E4F-0647-49D6-93FD-ED64D6DE197D}" srcOrd="0" destOrd="0" parTransId="{A4A6A35C-D7B4-412A-9CA4-FDEA15F4EB25}" sibTransId="{2CBA5189-FB42-4E41-8FE9-D6D97D013491}"/>
    <dgm:cxn modelId="{99118090-990E-4CD0-AB0E-C107F71027E2}" type="presOf" srcId="{03462E4F-0647-49D6-93FD-ED64D6DE197D}" destId="{25FDF6DC-F3BC-4013-85FD-27AEEE373002}" srcOrd="0" destOrd="0" presId="urn:microsoft.com/office/officeart/2008/layout/SquareAccentList"/>
    <dgm:cxn modelId="{0939C54B-27C3-40BA-A999-BAC8BFA06022}" srcId="{C7009052-98C0-40C2-AD52-594A93F26532}" destId="{A7FEC630-4419-4B7A-9DED-C971E7478F37}" srcOrd="0" destOrd="0" parTransId="{82D804FF-73E0-498C-B06E-986D4DA80BE0}" sibTransId="{01F8CFD5-9791-4768-A446-36F16329BB29}"/>
    <dgm:cxn modelId="{32E4AA6D-9993-4720-9528-7040A17D746B}" type="presOf" srcId="{C4A635B9-2138-4AEA-9113-CAFF2836A752}" destId="{426743AB-81A1-4EDB-897B-21AD7602CAE1}" srcOrd="0" destOrd="0" presId="urn:microsoft.com/office/officeart/2008/layout/SquareAccentList"/>
    <dgm:cxn modelId="{CE811477-5A71-49F7-B52A-EC4DF6A7C3D9}" type="presOf" srcId="{25E4E9BB-211A-4520-B85C-E3B58595E870}" destId="{FA2CD81E-2E70-498B-8B52-5027D5209D38}" srcOrd="0" destOrd="0" presId="urn:microsoft.com/office/officeart/2008/layout/SquareAccentList"/>
    <dgm:cxn modelId="{D9F1BE4A-F66A-420F-B862-054570D626DB}" type="presOf" srcId="{C7009052-98C0-40C2-AD52-594A93F26532}" destId="{86CC9C72-6141-441A-8C00-9A11D2600D75}" srcOrd="0" destOrd="0" presId="urn:microsoft.com/office/officeart/2008/layout/SquareAccentList"/>
    <dgm:cxn modelId="{C72FB9CC-3DB6-41DE-BE8C-73379DE89EC4}" srcId="{2BDD7F1A-66B5-4B65-9B56-50DDD6FBB73B}" destId="{C4A635B9-2138-4AEA-9113-CAFF2836A752}" srcOrd="1" destOrd="0" parTransId="{E1D60CE9-75EF-4076-A9A7-A30F050A2A8A}" sibTransId="{9DDA13D2-2691-4400-BB87-5D86844B6A11}"/>
    <dgm:cxn modelId="{5568EB50-BFED-454E-96A5-41C54E76FE8B}" type="presOf" srcId="{2BDD7F1A-66B5-4B65-9B56-50DDD6FBB73B}" destId="{1AE94DEC-862F-4B30-BC5F-FD38E04FD999}" srcOrd="0" destOrd="0" presId="urn:microsoft.com/office/officeart/2008/layout/SquareAccentList"/>
    <dgm:cxn modelId="{A3D7233B-636E-4DC5-B4E3-8305DA95B205}" type="presOf" srcId="{A7FEC630-4419-4B7A-9DED-C971E7478F37}" destId="{57CBF830-1D75-43B3-8331-549D27CBEE3A}" srcOrd="0" destOrd="0" presId="urn:microsoft.com/office/officeart/2008/layout/SquareAccentList"/>
    <dgm:cxn modelId="{869EC969-00AD-406B-9CA3-0A018496ED9E}" srcId="{25E4E9BB-211A-4520-B85C-E3B58595E870}" destId="{C7009052-98C0-40C2-AD52-594A93F26532}" srcOrd="0" destOrd="0" parTransId="{904936FC-0E30-4974-B1A7-F06BE7E9D0AE}" sibTransId="{CBA8AD1C-DF2D-406D-A4D4-BDF3F384AAB2}"/>
    <dgm:cxn modelId="{29233214-4E9C-490B-B6A1-A6A39A7005DF}" type="presOf" srcId="{B9D5D4C2-876B-400E-9456-40ECF4C212E4}" destId="{0669C8C7-274B-4FC4-867D-3FF710B1C58F}" srcOrd="0" destOrd="0" presId="urn:microsoft.com/office/officeart/2008/layout/SquareAccentList"/>
    <dgm:cxn modelId="{7409D50E-F639-4C21-8FA4-181EBDFE243C}" srcId="{25E4E9BB-211A-4520-B85C-E3B58595E870}" destId="{2BDD7F1A-66B5-4B65-9B56-50DDD6FBB73B}" srcOrd="1" destOrd="0" parTransId="{6CB3E611-60F0-48AD-9690-884D3BECCBC7}" sibTransId="{1741880B-7891-4725-93E2-E393DE9906B4}"/>
    <dgm:cxn modelId="{13F57E27-AC78-417F-B139-D94F9517451E}" srcId="{C7009052-98C0-40C2-AD52-594A93F26532}" destId="{B9D5D4C2-876B-400E-9456-40ECF4C212E4}" srcOrd="1" destOrd="0" parTransId="{0D084F89-78EE-4B3C-8158-8A93137C2966}" sibTransId="{B331B4FF-C7FE-42FC-814B-B88F4F0A9452}"/>
    <dgm:cxn modelId="{3376DAEC-2B3F-46F7-8573-BE969959E5A8}" type="presParOf" srcId="{FA2CD81E-2E70-498B-8B52-5027D5209D38}" destId="{3CC0DC93-1066-4433-BD25-B0A52B999528}" srcOrd="0" destOrd="0" presId="urn:microsoft.com/office/officeart/2008/layout/SquareAccentList"/>
    <dgm:cxn modelId="{B48BBDC5-A821-45F9-8831-9F687D935F91}" type="presParOf" srcId="{3CC0DC93-1066-4433-BD25-B0A52B999528}" destId="{F07451B6-6EE6-47AE-8B36-DA9DBEA8044F}" srcOrd="0" destOrd="0" presId="urn:microsoft.com/office/officeart/2008/layout/SquareAccentList"/>
    <dgm:cxn modelId="{03AC65C1-B6B5-417A-A1DF-AFB30870AC12}" type="presParOf" srcId="{F07451B6-6EE6-47AE-8B36-DA9DBEA8044F}" destId="{FC2CEDF2-83C6-451C-B64A-BB81055C33BD}" srcOrd="0" destOrd="0" presId="urn:microsoft.com/office/officeart/2008/layout/SquareAccentList"/>
    <dgm:cxn modelId="{F91F3CBE-D42E-4E96-9C3D-9284BC3EE223}" type="presParOf" srcId="{F07451B6-6EE6-47AE-8B36-DA9DBEA8044F}" destId="{F5CCA0FF-4733-4D91-B240-BA4A17DCB0F2}" srcOrd="1" destOrd="0" presId="urn:microsoft.com/office/officeart/2008/layout/SquareAccentList"/>
    <dgm:cxn modelId="{53DF3474-DD4C-404E-B467-6BAAACAFB9AD}" type="presParOf" srcId="{F07451B6-6EE6-47AE-8B36-DA9DBEA8044F}" destId="{86CC9C72-6141-441A-8C00-9A11D2600D75}" srcOrd="2" destOrd="0" presId="urn:microsoft.com/office/officeart/2008/layout/SquareAccentList"/>
    <dgm:cxn modelId="{84BECF96-BEDC-4CF2-B420-EAF9F3F8166C}" type="presParOf" srcId="{3CC0DC93-1066-4433-BD25-B0A52B999528}" destId="{6C3F208E-07DF-4412-B09A-15196A0D7C67}" srcOrd="1" destOrd="0" presId="urn:microsoft.com/office/officeart/2008/layout/SquareAccentList"/>
    <dgm:cxn modelId="{28401724-85B7-45DC-89EA-CD8081220C36}" type="presParOf" srcId="{6C3F208E-07DF-4412-B09A-15196A0D7C67}" destId="{4483A871-0B9C-43F0-AC56-19CF079294C7}" srcOrd="0" destOrd="0" presId="urn:microsoft.com/office/officeart/2008/layout/SquareAccentList"/>
    <dgm:cxn modelId="{94DD2A83-5543-41B7-82B0-ED14A27BED28}" type="presParOf" srcId="{4483A871-0B9C-43F0-AC56-19CF079294C7}" destId="{D622D415-4D1E-4715-A158-7076939099FA}" srcOrd="0" destOrd="0" presId="urn:microsoft.com/office/officeart/2008/layout/SquareAccentList"/>
    <dgm:cxn modelId="{E239B247-0D0A-4E45-B12B-D282BB2FFF7B}" type="presParOf" srcId="{4483A871-0B9C-43F0-AC56-19CF079294C7}" destId="{57CBF830-1D75-43B3-8331-549D27CBEE3A}" srcOrd="1" destOrd="0" presId="urn:microsoft.com/office/officeart/2008/layout/SquareAccentList"/>
    <dgm:cxn modelId="{68AA47FF-B2C8-45BF-9902-3D9EC0CFE087}" type="presParOf" srcId="{6C3F208E-07DF-4412-B09A-15196A0D7C67}" destId="{AA140B71-E827-48BB-920B-9E994220E50D}" srcOrd="1" destOrd="0" presId="urn:microsoft.com/office/officeart/2008/layout/SquareAccentList"/>
    <dgm:cxn modelId="{BECEE256-BCEF-4B91-9721-A473E4DA29B0}" type="presParOf" srcId="{AA140B71-E827-48BB-920B-9E994220E50D}" destId="{870287CD-521F-4E3E-9402-D320330EBB4C}" srcOrd="0" destOrd="0" presId="urn:microsoft.com/office/officeart/2008/layout/SquareAccentList"/>
    <dgm:cxn modelId="{93FE1D3F-8CD5-43B7-9387-8D24F1244427}" type="presParOf" srcId="{AA140B71-E827-48BB-920B-9E994220E50D}" destId="{0669C8C7-274B-4FC4-867D-3FF710B1C58F}" srcOrd="1" destOrd="0" presId="urn:microsoft.com/office/officeart/2008/layout/SquareAccentList"/>
    <dgm:cxn modelId="{229AA629-0013-4B71-AEAE-D5896709AEE7}" type="presParOf" srcId="{FA2CD81E-2E70-498B-8B52-5027D5209D38}" destId="{1BBA4C6D-8A7B-4BED-84E1-CF247C230136}" srcOrd="1" destOrd="0" presId="urn:microsoft.com/office/officeart/2008/layout/SquareAccentList"/>
    <dgm:cxn modelId="{C834C051-2474-4279-B027-8FF8D6CD987A}" type="presParOf" srcId="{1BBA4C6D-8A7B-4BED-84E1-CF247C230136}" destId="{F39F2284-BC8B-45B8-972E-D00EB399BAE9}" srcOrd="0" destOrd="0" presId="urn:microsoft.com/office/officeart/2008/layout/SquareAccentList"/>
    <dgm:cxn modelId="{8B9BAC25-08A1-4C6B-ADB4-D1EEAD2598B0}" type="presParOf" srcId="{F39F2284-BC8B-45B8-972E-D00EB399BAE9}" destId="{83ED13D9-8608-40D6-AFA5-4EE0D9CAC813}" srcOrd="0" destOrd="0" presId="urn:microsoft.com/office/officeart/2008/layout/SquareAccentList"/>
    <dgm:cxn modelId="{97CB7BBE-78E6-4865-A173-5EF12F361280}" type="presParOf" srcId="{F39F2284-BC8B-45B8-972E-D00EB399BAE9}" destId="{56E66ED2-2D28-4178-9D29-6BB68C787B37}" srcOrd="1" destOrd="0" presId="urn:microsoft.com/office/officeart/2008/layout/SquareAccentList"/>
    <dgm:cxn modelId="{EBA79636-A2C8-4024-8CC1-B1E07E52A907}" type="presParOf" srcId="{F39F2284-BC8B-45B8-972E-D00EB399BAE9}" destId="{1AE94DEC-862F-4B30-BC5F-FD38E04FD999}" srcOrd="2" destOrd="0" presId="urn:microsoft.com/office/officeart/2008/layout/SquareAccentList"/>
    <dgm:cxn modelId="{B4A9459A-EDB6-4DE2-962F-A04F87941E9B}" type="presParOf" srcId="{1BBA4C6D-8A7B-4BED-84E1-CF247C230136}" destId="{03D0524C-ECB3-44AC-8663-B10C88840E46}" srcOrd="1" destOrd="0" presId="urn:microsoft.com/office/officeart/2008/layout/SquareAccentList"/>
    <dgm:cxn modelId="{3B7F8BE9-29B4-4DC8-A48E-288EAB8851F3}" type="presParOf" srcId="{03D0524C-ECB3-44AC-8663-B10C88840E46}" destId="{D2C8FB1C-8C2A-41CD-80B2-F2989D54AF95}" srcOrd="0" destOrd="0" presId="urn:microsoft.com/office/officeart/2008/layout/SquareAccentList"/>
    <dgm:cxn modelId="{B0307F1A-CE0C-4C10-BB19-6079CCC3B744}" type="presParOf" srcId="{D2C8FB1C-8C2A-41CD-80B2-F2989D54AF95}" destId="{7C1FCDEC-50EB-4245-9E96-CAB381556882}" srcOrd="0" destOrd="0" presId="urn:microsoft.com/office/officeart/2008/layout/SquareAccentList"/>
    <dgm:cxn modelId="{35715B77-1C81-4644-AA7B-9D9FE56A2A9D}" type="presParOf" srcId="{D2C8FB1C-8C2A-41CD-80B2-F2989D54AF95}" destId="{25FDF6DC-F3BC-4013-85FD-27AEEE373002}" srcOrd="1" destOrd="0" presId="urn:microsoft.com/office/officeart/2008/layout/SquareAccentList"/>
    <dgm:cxn modelId="{40DF0FCA-F201-47A1-8C72-F5F00D1821F4}" type="presParOf" srcId="{03D0524C-ECB3-44AC-8663-B10C88840E46}" destId="{64E0BFC7-9E6A-431F-84EE-27AF5F94400E}" srcOrd="1" destOrd="0" presId="urn:microsoft.com/office/officeart/2008/layout/SquareAccentList"/>
    <dgm:cxn modelId="{94DC1BA0-ED64-4EA4-8753-B64A0085057E}" type="presParOf" srcId="{64E0BFC7-9E6A-431F-84EE-27AF5F94400E}" destId="{BC5AE599-209E-48BA-ADA2-087EF06FC58E}" srcOrd="0" destOrd="0" presId="urn:microsoft.com/office/officeart/2008/layout/SquareAccentList"/>
    <dgm:cxn modelId="{3191603A-47EC-48AC-AA08-AB1128095704}" type="presParOf" srcId="{64E0BFC7-9E6A-431F-84EE-27AF5F94400E}" destId="{426743AB-81A1-4EDB-897B-21AD7602CAE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7E5692-10AE-425D-841E-2687A450CC6A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D9D16FA9-F53B-4B34-AFD0-C668EA5F61D5}">
      <dgm:prSet custT="1"/>
      <dgm:spPr/>
      <dgm:t>
        <a:bodyPr/>
        <a:lstStyle/>
        <a:p>
          <a:pPr algn="ctr" rtl="0"/>
          <a:r>
            <a:rPr lang="es-MX" sz="2000" b="1" dirty="0" smtClean="0"/>
            <a:t>La masculinidad es el conjunto de todos los significados, las conductas y los códigos que se construyen socialmente y que se atribuyen a lo que un hombre «debe ser» </a:t>
          </a:r>
        </a:p>
        <a:p>
          <a:pPr algn="ctr" rtl="0"/>
          <a:r>
            <a:rPr lang="es-MX" sz="2000" b="1" dirty="0" smtClean="0"/>
            <a:t>(Connell, 1995; Kaufman, 1998).</a:t>
          </a:r>
          <a:endParaRPr lang="es-MX" sz="2000" b="1" dirty="0"/>
        </a:p>
      </dgm:t>
    </dgm:pt>
    <dgm:pt modelId="{C0926F8F-3F56-4ABE-ACCF-1AF433FE683A}" type="parTrans" cxnId="{6982624B-6DBB-47CF-B83A-AF368735483D}">
      <dgm:prSet/>
      <dgm:spPr/>
      <dgm:t>
        <a:bodyPr/>
        <a:lstStyle/>
        <a:p>
          <a:pPr algn="ctr"/>
          <a:endParaRPr lang="es-MX" b="1"/>
        </a:p>
      </dgm:t>
    </dgm:pt>
    <dgm:pt modelId="{D9EB8183-2BDE-4726-BD9F-2A9E75B3AF81}" type="sibTrans" cxnId="{6982624B-6DBB-47CF-B83A-AF368735483D}">
      <dgm:prSet/>
      <dgm:spPr/>
      <dgm:t>
        <a:bodyPr/>
        <a:lstStyle/>
        <a:p>
          <a:pPr algn="ctr"/>
          <a:endParaRPr lang="es-MX" b="1"/>
        </a:p>
      </dgm:t>
    </dgm:pt>
    <dgm:pt modelId="{66F87124-82AA-44F6-BEB6-76663D889507}">
      <dgm:prSet custT="1"/>
      <dgm:spPr/>
      <dgm:t>
        <a:bodyPr/>
        <a:lstStyle/>
        <a:p>
          <a:pPr algn="ctr" rtl="0"/>
          <a:r>
            <a:rPr lang="es-MX" sz="2000" b="1" dirty="0" smtClean="0"/>
            <a:t>Los ideales  de masculinidad (masculinidad tradicional o machista) son modelos a los que los hombres aspiran y buscan acercarse y están basados en el abuso de </a:t>
          </a:r>
          <a:r>
            <a:rPr lang="es-MX" sz="2000" b="1" u="sng" dirty="0" smtClean="0"/>
            <a:t>poder, el estatus y  el dominio  </a:t>
          </a:r>
          <a:r>
            <a:rPr lang="es-MX" sz="2000" b="1" dirty="0" smtClean="0"/>
            <a:t>como mecanismos de control sobre otros hombres y sobre las mujeres (Hoekman, 2008) por tanto, es un lugar en las relaciones de género (Connell, 2003).</a:t>
          </a:r>
          <a:endParaRPr lang="es-MX" sz="2000" b="1" dirty="0"/>
        </a:p>
      </dgm:t>
    </dgm:pt>
    <dgm:pt modelId="{0B90F9A1-0D03-4437-A249-B33E27BA59B1}" type="sibTrans" cxnId="{9A9C3822-4CE5-45C6-A73B-412F9D8AA4D8}">
      <dgm:prSet/>
      <dgm:spPr/>
      <dgm:t>
        <a:bodyPr/>
        <a:lstStyle/>
        <a:p>
          <a:pPr algn="ctr"/>
          <a:endParaRPr lang="es-MX" b="1"/>
        </a:p>
      </dgm:t>
    </dgm:pt>
    <dgm:pt modelId="{D9E00438-54CA-4CB6-A76C-FF030D84B63B}" type="parTrans" cxnId="{9A9C3822-4CE5-45C6-A73B-412F9D8AA4D8}">
      <dgm:prSet/>
      <dgm:spPr/>
      <dgm:t>
        <a:bodyPr/>
        <a:lstStyle/>
        <a:p>
          <a:pPr algn="ctr"/>
          <a:endParaRPr lang="es-MX" b="1"/>
        </a:p>
      </dgm:t>
    </dgm:pt>
    <dgm:pt modelId="{D132CCB0-C773-4286-8900-6260D6B37CAD}" type="pres">
      <dgm:prSet presAssocID="{A07E5692-10AE-425D-841E-2687A450CC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33983C1-4993-4612-A1AB-648D2F23CDEA}" type="pres">
      <dgm:prSet presAssocID="{D9D16FA9-F53B-4B34-AFD0-C668EA5F61D5}" presName="parentText" presStyleLbl="node1" presStyleIdx="0" presStyleCnt="2" custLinFactY="-9654" custLinFactNeighborX="-89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5EB1DB-D2D1-4A07-B35E-27A1EDF88602}" type="pres">
      <dgm:prSet presAssocID="{D9EB8183-2BDE-4726-BD9F-2A9E75B3AF81}" presName="spacer" presStyleCnt="0"/>
      <dgm:spPr/>
      <dgm:t>
        <a:bodyPr/>
        <a:lstStyle/>
        <a:p>
          <a:endParaRPr lang="es-MX"/>
        </a:p>
      </dgm:t>
    </dgm:pt>
    <dgm:pt modelId="{FEEE5C06-4B95-4330-A5E9-BB72B28E2451}" type="pres">
      <dgm:prSet presAssocID="{66F87124-82AA-44F6-BEB6-76663D889507}" presName="parentText" presStyleLbl="node1" presStyleIdx="1" presStyleCnt="2" custLinFactNeighborY="4454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EF0E14B-3A72-4E67-BA4D-6AE550B5DDD3}" type="presOf" srcId="{D9D16FA9-F53B-4B34-AFD0-C668EA5F61D5}" destId="{633983C1-4993-4612-A1AB-648D2F23CDEA}" srcOrd="0" destOrd="0" presId="urn:microsoft.com/office/officeart/2005/8/layout/vList2"/>
    <dgm:cxn modelId="{9A9C3822-4CE5-45C6-A73B-412F9D8AA4D8}" srcId="{A07E5692-10AE-425D-841E-2687A450CC6A}" destId="{66F87124-82AA-44F6-BEB6-76663D889507}" srcOrd="1" destOrd="0" parTransId="{D9E00438-54CA-4CB6-A76C-FF030D84B63B}" sibTransId="{0B90F9A1-0D03-4437-A249-B33E27BA59B1}"/>
    <dgm:cxn modelId="{1CA027BA-E415-4D23-A8D5-0EF3604C0C94}" type="presOf" srcId="{66F87124-82AA-44F6-BEB6-76663D889507}" destId="{FEEE5C06-4B95-4330-A5E9-BB72B28E2451}" srcOrd="0" destOrd="0" presId="urn:microsoft.com/office/officeart/2005/8/layout/vList2"/>
    <dgm:cxn modelId="{785BBD49-2242-4CA0-A7BA-EC52B41DD3A9}" type="presOf" srcId="{A07E5692-10AE-425D-841E-2687A450CC6A}" destId="{D132CCB0-C773-4286-8900-6260D6B37CAD}" srcOrd="0" destOrd="0" presId="urn:microsoft.com/office/officeart/2005/8/layout/vList2"/>
    <dgm:cxn modelId="{6982624B-6DBB-47CF-B83A-AF368735483D}" srcId="{A07E5692-10AE-425D-841E-2687A450CC6A}" destId="{D9D16FA9-F53B-4B34-AFD0-C668EA5F61D5}" srcOrd="0" destOrd="0" parTransId="{C0926F8F-3F56-4ABE-ACCF-1AF433FE683A}" sibTransId="{D9EB8183-2BDE-4726-BD9F-2A9E75B3AF81}"/>
    <dgm:cxn modelId="{3FF02577-04B7-40DC-A0B6-B2DEEF396B73}" type="presParOf" srcId="{D132CCB0-C773-4286-8900-6260D6B37CAD}" destId="{633983C1-4993-4612-A1AB-648D2F23CDEA}" srcOrd="0" destOrd="0" presId="urn:microsoft.com/office/officeart/2005/8/layout/vList2"/>
    <dgm:cxn modelId="{B767CEDF-43C9-4DF9-A0BF-751988F8F050}" type="presParOf" srcId="{D132CCB0-C773-4286-8900-6260D6B37CAD}" destId="{FA5EB1DB-D2D1-4A07-B35E-27A1EDF88602}" srcOrd="1" destOrd="0" presId="urn:microsoft.com/office/officeart/2005/8/layout/vList2"/>
    <dgm:cxn modelId="{58E52309-E461-4393-AFE9-33D6F5180CD2}" type="presParOf" srcId="{D132CCB0-C773-4286-8900-6260D6B37CAD}" destId="{FEEE5C06-4B95-4330-A5E9-BB72B28E245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E1DCBA-5EA1-45B0-A4A2-1934DD4B402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s-MX"/>
        </a:p>
      </dgm:t>
    </dgm:pt>
    <dgm:pt modelId="{01973839-10A3-4D9C-99BD-030C2107D50E}">
      <dgm:prSet/>
      <dgm:spPr/>
      <dgm:t>
        <a:bodyPr/>
        <a:lstStyle/>
        <a:p>
          <a:pPr rtl="0"/>
          <a:r>
            <a:rPr lang="es-MX" dirty="0" smtClean="0"/>
            <a:t>Muertes violentas</a:t>
          </a:r>
          <a:endParaRPr lang="es-MX" dirty="0"/>
        </a:p>
      </dgm:t>
    </dgm:pt>
    <dgm:pt modelId="{8F6DDB48-CD29-4F80-92A5-F7C902CBE233}" type="parTrans" cxnId="{F20BD49B-F9F9-4C09-B3EB-724F29FAEEAF}">
      <dgm:prSet/>
      <dgm:spPr/>
      <dgm:t>
        <a:bodyPr/>
        <a:lstStyle/>
        <a:p>
          <a:endParaRPr lang="es-MX"/>
        </a:p>
      </dgm:t>
    </dgm:pt>
    <dgm:pt modelId="{D4ED3609-F376-4080-973B-B75E330350D7}" type="sibTrans" cxnId="{F20BD49B-F9F9-4C09-B3EB-724F29FAEEAF}">
      <dgm:prSet/>
      <dgm:spPr/>
      <dgm:t>
        <a:bodyPr/>
        <a:lstStyle/>
        <a:p>
          <a:endParaRPr lang="es-MX"/>
        </a:p>
      </dgm:t>
    </dgm:pt>
    <dgm:pt modelId="{02FD6617-A68A-4791-A95D-1664BF620735}">
      <dgm:prSet/>
      <dgm:spPr/>
      <dgm:t>
        <a:bodyPr/>
        <a:lstStyle/>
        <a:p>
          <a:pPr rtl="0"/>
          <a:r>
            <a:rPr lang="es-MX" dirty="0" smtClean="0"/>
            <a:t>Accidentes</a:t>
          </a:r>
          <a:endParaRPr lang="es-MX" dirty="0"/>
        </a:p>
      </dgm:t>
    </dgm:pt>
    <dgm:pt modelId="{99783161-574A-4544-B048-72257CC39FB5}" type="parTrans" cxnId="{76E29B50-8C8A-4012-9FCA-A04B617DA689}">
      <dgm:prSet/>
      <dgm:spPr/>
      <dgm:t>
        <a:bodyPr/>
        <a:lstStyle/>
        <a:p>
          <a:endParaRPr lang="es-MX"/>
        </a:p>
      </dgm:t>
    </dgm:pt>
    <dgm:pt modelId="{AA4913DE-C153-45AF-82E2-6E32644E7D2A}" type="sibTrans" cxnId="{76E29B50-8C8A-4012-9FCA-A04B617DA689}">
      <dgm:prSet/>
      <dgm:spPr/>
      <dgm:t>
        <a:bodyPr/>
        <a:lstStyle/>
        <a:p>
          <a:endParaRPr lang="es-MX"/>
        </a:p>
      </dgm:t>
    </dgm:pt>
    <dgm:pt modelId="{AFBDE022-3D03-4B08-B1BA-4723BDDB9C30}">
      <dgm:prSet/>
      <dgm:spPr/>
      <dgm:t>
        <a:bodyPr/>
        <a:lstStyle/>
        <a:p>
          <a:pPr rtl="0"/>
          <a:r>
            <a:rPr lang="es-MX" dirty="0" smtClean="0"/>
            <a:t>Suicidios </a:t>
          </a:r>
          <a:endParaRPr lang="es-MX" dirty="0"/>
        </a:p>
      </dgm:t>
    </dgm:pt>
    <dgm:pt modelId="{617609CB-674F-4896-B53A-49F101250A15}" type="parTrans" cxnId="{145305F3-171D-4645-9E15-C935C048BCC1}">
      <dgm:prSet/>
      <dgm:spPr/>
      <dgm:t>
        <a:bodyPr/>
        <a:lstStyle/>
        <a:p>
          <a:endParaRPr lang="es-MX"/>
        </a:p>
      </dgm:t>
    </dgm:pt>
    <dgm:pt modelId="{C721E980-9CB6-47B2-AD7D-71E158706907}" type="sibTrans" cxnId="{145305F3-171D-4645-9E15-C935C048BCC1}">
      <dgm:prSet/>
      <dgm:spPr/>
      <dgm:t>
        <a:bodyPr/>
        <a:lstStyle/>
        <a:p>
          <a:endParaRPr lang="es-MX"/>
        </a:p>
      </dgm:t>
    </dgm:pt>
    <dgm:pt modelId="{4EBFC47E-62F2-4C9A-9C81-FF8B51784D73}" type="pres">
      <dgm:prSet presAssocID="{30E1DCBA-5EA1-45B0-A4A2-1934DD4B40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906BF9B-422A-4E74-8C90-8F4325E34ABB}" type="pres">
      <dgm:prSet presAssocID="{01973839-10A3-4D9C-99BD-030C2107D50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A9D975-2736-4755-B243-F2208D15128B}" type="pres">
      <dgm:prSet presAssocID="{D4ED3609-F376-4080-973B-B75E330350D7}" presName="spacer" presStyleCnt="0"/>
      <dgm:spPr/>
    </dgm:pt>
    <dgm:pt modelId="{F050348B-2599-4120-98AA-F1948B95FF74}" type="pres">
      <dgm:prSet presAssocID="{02FD6617-A68A-4791-A95D-1664BF62073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4493C2-0C5E-4262-A751-CD584AA84FCD}" type="pres">
      <dgm:prSet presAssocID="{AA4913DE-C153-45AF-82E2-6E32644E7D2A}" presName="spacer" presStyleCnt="0"/>
      <dgm:spPr/>
    </dgm:pt>
    <dgm:pt modelId="{2055D550-BF03-43D1-8DF7-A1C3C8962931}" type="pres">
      <dgm:prSet presAssocID="{AFBDE022-3D03-4B08-B1BA-4723BDDB9C3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20BD49B-F9F9-4C09-B3EB-724F29FAEEAF}" srcId="{30E1DCBA-5EA1-45B0-A4A2-1934DD4B402A}" destId="{01973839-10A3-4D9C-99BD-030C2107D50E}" srcOrd="0" destOrd="0" parTransId="{8F6DDB48-CD29-4F80-92A5-F7C902CBE233}" sibTransId="{D4ED3609-F376-4080-973B-B75E330350D7}"/>
    <dgm:cxn modelId="{686285CC-26DE-4D88-8D0C-05854030AF61}" type="presOf" srcId="{AFBDE022-3D03-4B08-B1BA-4723BDDB9C30}" destId="{2055D550-BF03-43D1-8DF7-A1C3C8962931}" srcOrd="0" destOrd="0" presId="urn:microsoft.com/office/officeart/2005/8/layout/vList2"/>
    <dgm:cxn modelId="{145305F3-171D-4645-9E15-C935C048BCC1}" srcId="{30E1DCBA-5EA1-45B0-A4A2-1934DD4B402A}" destId="{AFBDE022-3D03-4B08-B1BA-4723BDDB9C30}" srcOrd="2" destOrd="0" parTransId="{617609CB-674F-4896-B53A-49F101250A15}" sibTransId="{C721E980-9CB6-47B2-AD7D-71E158706907}"/>
    <dgm:cxn modelId="{CB12DAA4-B354-4DEC-A5DF-C3D57FF55FCA}" type="presOf" srcId="{02FD6617-A68A-4791-A95D-1664BF620735}" destId="{F050348B-2599-4120-98AA-F1948B95FF74}" srcOrd="0" destOrd="0" presId="urn:microsoft.com/office/officeart/2005/8/layout/vList2"/>
    <dgm:cxn modelId="{76E29B50-8C8A-4012-9FCA-A04B617DA689}" srcId="{30E1DCBA-5EA1-45B0-A4A2-1934DD4B402A}" destId="{02FD6617-A68A-4791-A95D-1664BF620735}" srcOrd="1" destOrd="0" parTransId="{99783161-574A-4544-B048-72257CC39FB5}" sibTransId="{AA4913DE-C153-45AF-82E2-6E32644E7D2A}"/>
    <dgm:cxn modelId="{2904F216-6671-47DF-834C-A16C58051B29}" type="presOf" srcId="{30E1DCBA-5EA1-45B0-A4A2-1934DD4B402A}" destId="{4EBFC47E-62F2-4C9A-9C81-FF8B51784D73}" srcOrd="0" destOrd="0" presId="urn:microsoft.com/office/officeart/2005/8/layout/vList2"/>
    <dgm:cxn modelId="{184903C3-E31B-4C04-88C7-B9AB73B975E6}" type="presOf" srcId="{01973839-10A3-4D9C-99BD-030C2107D50E}" destId="{B906BF9B-422A-4E74-8C90-8F4325E34ABB}" srcOrd="0" destOrd="0" presId="urn:microsoft.com/office/officeart/2005/8/layout/vList2"/>
    <dgm:cxn modelId="{9C67A861-0853-4F5D-B62F-39AFEA4F143E}" type="presParOf" srcId="{4EBFC47E-62F2-4C9A-9C81-FF8B51784D73}" destId="{B906BF9B-422A-4E74-8C90-8F4325E34ABB}" srcOrd="0" destOrd="0" presId="urn:microsoft.com/office/officeart/2005/8/layout/vList2"/>
    <dgm:cxn modelId="{A96F56B1-140B-47C6-882F-E03BC7A2F562}" type="presParOf" srcId="{4EBFC47E-62F2-4C9A-9C81-FF8B51784D73}" destId="{AEA9D975-2736-4755-B243-F2208D15128B}" srcOrd="1" destOrd="0" presId="urn:microsoft.com/office/officeart/2005/8/layout/vList2"/>
    <dgm:cxn modelId="{8BFF3C16-F429-4EB5-B9A4-1C5A85598C49}" type="presParOf" srcId="{4EBFC47E-62F2-4C9A-9C81-FF8B51784D73}" destId="{F050348B-2599-4120-98AA-F1948B95FF74}" srcOrd="2" destOrd="0" presId="urn:microsoft.com/office/officeart/2005/8/layout/vList2"/>
    <dgm:cxn modelId="{C522D764-6DB7-47AE-9196-08BCAE5C4F01}" type="presParOf" srcId="{4EBFC47E-62F2-4C9A-9C81-FF8B51784D73}" destId="{CE4493C2-0C5E-4262-A751-CD584AA84FCD}" srcOrd="3" destOrd="0" presId="urn:microsoft.com/office/officeart/2005/8/layout/vList2"/>
    <dgm:cxn modelId="{BDF8C3D5-DB5C-47ED-A9B1-F9A3925F41C9}" type="presParOf" srcId="{4EBFC47E-62F2-4C9A-9C81-FF8B51784D73}" destId="{2055D550-BF03-43D1-8DF7-A1C3C896293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CEDF2-83C6-451C-B64A-BB81055C33BD}">
      <dsp:nvSpPr>
        <dsp:cNvPr id="0" name=""/>
        <dsp:cNvSpPr/>
      </dsp:nvSpPr>
      <dsp:spPr>
        <a:xfrm>
          <a:off x="20262" y="1007383"/>
          <a:ext cx="5346378" cy="64269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CA0FF-4733-4D91-B240-BA4A17DCB0F2}">
      <dsp:nvSpPr>
        <dsp:cNvPr id="0" name=""/>
        <dsp:cNvSpPr/>
      </dsp:nvSpPr>
      <dsp:spPr>
        <a:xfrm>
          <a:off x="4814327" y="388640"/>
          <a:ext cx="392764" cy="392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C9C72-6141-441A-8C00-9A11D2600D75}">
      <dsp:nvSpPr>
        <dsp:cNvPr id="0" name=""/>
        <dsp:cNvSpPr/>
      </dsp:nvSpPr>
      <dsp:spPr>
        <a:xfrm>
          <a:off x="6362" y="0"/>
          <a:ext cx="5346378" cy="1129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200" b="1" kern="1200" dirty="0">
              <a:solidFill>
                <a:srgbClr val="7030A0"/>
              </a:solidFill>
            </a:rPr>
            <a:t>Sexo</a:t>
          </a:r>
        </a:p>
      </dsp:txBody>
      <dsp:txXfrm>
        <a:off x="6362" y="0"/>
        <a:ext cx="5346378" cy="1129922"/>
      </dsp:txXfrm>
    </dsp:sp>
    <dsp:sp modelId="{D622D415-4D1E-4715-A158-7076939099FA}">
      <dsp:nvSpPr>
        <dsp:cNvPr id="0" name=""/>
        <dsp:cNvSpPr/>
      </dsp:nvSpPr>
      <dsp:spPr>
        <a:xfrm>
          <a:off x="19425" y="1981220"/>
          <a:ext cx="392754" cy="392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BF830-1D75-43B3-8331-549D27CBEE3A}">
      <dsp:nvSpPr>
        <dsp:cNvPr id="0" name=""/>
        <dsp:cNvSpPr/>
      </dsp:nvSpPr>
      <dsp:spPr>
        <a:xfrm>
          <a:off x="393685" y="1732907"/>
          <a:ext cx="4972131" cy="9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kern="1200" dirty="0">
              <a:solidFill>
                <a:srgbClr val="7030A0"/>
              </a:solidFill>
            </a:rPr>
            <a:t>Diferencias físicas y fisiológicas que distinguen a machos de hembras; en la especie humana, a las mujeres de los </a:t>
          </a:r>
          <a:r>
            <a:rPr lang="es-MX" sz="1800" b="0" kern="1200" dirty="0" smtClean="0">
              <a:solidFill>
                <a:srgbClr val="7030A0"/>
              </a:solidFill>
            </a:rPr>
            <a:t>hombres</a:t>
          </a:r>
          <a:endParaRPr lang="es-MX" sz="1800" b="0" kern="1200" dirty="0">
            <a:solidFill>
              <a:srgbClr val="7030A0"/>
            </a:solidFill>
          </a:endParaRPr>
        </a:p>
      </dsp:txBody>
      <dsp:txXfrm>
        <a:off x="393685" y="1732907"/>
        <a:ext cx="4972131" cy="915511"/>
      </dsp:txXfrm>
    </dsp:sp>
    <dsp:sp modelId="{870287CD-521F-4E3E-9402-D320330EBB4C}">
      <dsp:nvSpPr>
        <dsp:cNvPr id="0" name=""/>
        <dsp:cNvSpPr/>
      </dsp:nvSpPr>
      <dsp:spPr>
        <a:xfrm>
          <a:off x="6362" y="3197177"/>
          <a:ext cx="392754" cy="392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50000"/>
              <a:hueOff val="104191"/>
              <a:satOff val="-4739"/>
              <a:lumOff val="214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9C8C7-274B-4FC4-867D-3FF710B1C58F}">
      <dsp:nvSpPr>
        <dsp:cNvPr id="0" name=""/>
        <dsp:cNvSpPr/>
      </dsp:nvSpPr>
      <dsp:spPr>
        <a:xfrm>
          <a:off x="380608" y="2935799"/>
          <a:ext cx="4972131" cy="9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1" kern="1200" dirty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kern="1200" dirty="0">
              <a:solidFill>
                <a:srgbClr val="7030A0"/>
              </a:solidFill>
            </a:rPr>
            <a:t>Está determinado genéticamente, incluyendo aspectos como genes, cromosomas, gónadas, órganos sexuales externos e internos pélvicos, niveles hormonales, y los caracteres sexuales </a:t>
          </a:r>
          <a:r>
            <a:rPr lang="es-MX" sz="1800" b="0" kern="1200" dirty="0" smtClean="0">
              <a:solidFill>
                <a:srgbClr val="7030A0"/>
              </a:solidFill>
            </a:rPr>
            <a:t>secundarios</a:t>
          </a:r>
          <a:endParaRPr lang="es-MX" sz="1800" b="0" kern="1200" dirty="0">
            <a:solidFill>
              <a:srgbClr val="7030A0"/>
            </a:solidFill>
          </a:endParaRPr>
        </a:p>
      </dsp:txBody>
      <dsp:txXfrm>
        <a:off x="380608" y="2935799"/>
        <a:ext cx="4972131" cy="915511"/>
      </dsp:txXfrm>
    </dsp:sp>
    <dsp:sp modelId="{83ED13D9-8608-40D6-AFA5-4EE0D9CAC813}">
      <dsp:nvSpPr>
        <dsp:cNvPr id="0" name=""/>
        <dsp:cNvSpPr/>
      </dsp:nvSpPr>
      <dsp:spPr>
        <a:xfrm flipV="1">
          <a:off x="5620059" y="1017095"/>
          <a:ext cx="5346378" cy="64269"/>
        </a:xfrm>
        <a:prstGeom prst="rect">
          <a:avLst/>
        </a:prstGeom>
        <a:solidFill>
          <a:schemeClr val="accent3">
            <a:shade val="50000"/>
            <a:hueOff val="208382"/>
            <a:satOff val="-9478"/>
            <a:lumOff val="42896"/>
            <a:alphaOff val="0"/>
          </a:schemeClr>
        </a:solidFill>
        <a:ln w="19050" cap="rnd" cmpd="sng" algn="ctr">
          <a:solidFill>
            <a:schemeClr val="accent3">
              <a:shade val="50000"/>
              <a:hueOff val="208382"/>
              <a:satOff val="-9478"/>
              <a:lumOff val="428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66ED2-2D28-4178-9D29-6BB68C787B37}">
      <dsp:nvSpPr>
        <dsp:cNvPr id="0" name=""/>
        <dsp:cNvSpPr/>
      </dsp:nvSpPr>
      <dsp:spPr>
        <a:xfrm>
          <a:off x="10478954" y="484651"/>
          <a:ext cx="392764" cy="392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50000"/>
              <a:hueOff val="208382"/>
              <a:satOff val="-9478"/>
              <a:lumOff val="428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94DEC-862F-4B30-BC5F-FD38E04FD999}">
      <dsp:nvSpPr>
        <dsp:cNvPr id="0" name=""/>
        <dsp:cNvSpPr/>
      </dsp:nvSpPr>
      <dsp:spPr>
        <a:xfrm>
          <a:off x="5620059" y="0"/>
          <a:ext cx="5346378" cy="1129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200" b="1" kern="1200" dirty="0">
              <a:solidFill>
                <a:srgbClr val="7030A0"/>
              </a:solidFill>
            </a:rPr>
            <a:t>Género</a:t>
          </a:r>
        </a:p>
      </dsp:txBody>
      <dsp:txXfrm>
        <a:off x="5620059" y="0"/>
        <a:ext cx="5346378" cy="1129922"/>
      </dsp:txXfrm>
    </dsp:sp>
    <dsp:sp modelId="{7C1FCDEC-50EB-4245-9E96-CAB381556882}">
      <dsp:nvSpPr>
        <dsp:cNvPr id="0" name=""/>
        <dsp:cNvSpPr/>
      </dsp:nvSpPr>
      <dsp:spPr>
        <a:xfrm>
          <a:off x="5593933" y="1928968"/>
          <a:ext cx="392754" cy="392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50000"/>
              <a:hueOff val="208382"/>
              <a:satOff val="-9478"/>
              <a:lumOff val="428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DF6DC-F3BC-4013-85FD-27AEEE373002}">
      <dsp:nvSpPr>
        <dsp:cNvPr id="0" name=""/>
        <dsp:cNvSpPr/>
      </dsp:nvSpPr>
      <dsp:spPr>
        <a:xfrm>
          <a:off x="6000668" y="1680650"/>
          <a:ext cx="4972131" cy="9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800" b="0" kern="1200" dirty="0">
              <a:solidFill>
                <a:srgbClr val="7030A0"/>
              </a:solidFill>
            </a:rPr>
            <a:t>Los significados que cada sociedad le atribuye a esta </a:t>
          </a:r>
          <a:r>
            <a:rPr lang="es-MX" altLang="es-MX" sz="1800" b="0" kern="1200" dirty="0" smtClean="0">
              <a:solidFill>
                <a:srgbClr val="7030A0"/>
              </a:solidFill>
            </a:rPr>
            <a:t>diferencia</a:t>
          </a:r>
          <a:endParaRPr lang="es-MX" sz="1800" b="0" kern="1200" dirty="0">
            <a:solidFill>
              <a:srgbClr val="7030A0"/>
            </a:solidFill>
          </a:endParaRPr>
        </a:p>
      </dsp:txBody>
      <dsp:txXfrm>
        <a:off x="6000668" y="1680650"/>
        <a:ext cx="4972131" cy="915511"/>
      </dsp:txXfrm>
    </dsp:sp>
    <dsp:sp modelId="{BC5AE599-209E-48BA-ADA2-087EF06FC58E}">
      <dsp:nvSpPr>
        <dsp:cNvPr id="0" name=""/>
        <dsp:cNvSpPr/>
      </dsp:nvSpPr>
      <dsp:spPr>
        <a:xfrm>
          <a:off x="5620059" y="3197177"/>
          <a:ext cx="392754" cy="392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50000"/>
              <a:hueOff val="104191"/>
              <a:satOff val="-4739"/>
              <a:lumOff val="214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743AB-81A1-4EDB-897B-21AD7602CAE1}">
      <dsp:nvSpPr>
        <dsp:cNvPr id="0" name=""/>
        <dsp:cNvSpPr/>
      </dsp:nvSpPr>
      <dsp:spPr>
        <a:xfrm>
          <a:off x="5994305" y="2935799"/>
          <a:ext cx="4972131" cy="9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kern="1200" dirty="0">
              <a:solidFill>
                <a:srgbClr val="7030A0"/>
              </a:solidFill>
            </a:rPr>
            <a:t>Es una construcción social, cultural e histórica, basada en criterios biológicos socialmente acordados, establecidos como “naturales”</a:t>
          </a:r>
        </a:p>
      </dsp:txBody>
      <dsp:txXfrm>
        <a:off x="5994305" y="2935799"/>
        <a:ext cx="4972131" cy="915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983C1-4993-4612-A1AB-648D2F23CDEA}">
      <dsp:nvSpPr>
        <dsp:cNvPr id="0" name=""/>
        <dsp:cNvSpPr/>
      </dsp:nvSpPr>
      <dsp:spPr>
        <a:xfrm>
          <a:off x="0" y="0"/>
          <a:ext cx="8640960" cy="19464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La masculinidad es el conjunto de todos los significados, las conductas y los códigos que se construyen socialmente y que se atribuyen a lo que un hombre «debe ser»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(Connell, 1995; Kaufman, 1998).</a:t>
          </a:r>
          <a:endParaRPr lang="es-MX" sz="2000" b="1" kern="1200" dirty="0"/>
        </a:p>
      </dsp:txBody>
      <dsp:txXfrm>
        <a:off x="95016" y="95016"/>
        <a:ext cx="8450928" cy="1756372"/>
      </dsp:txXfrm>
    </dsp:sp>
    <dsp:sp modelId="{FEEE5C06-4B95-4330-A5E9-BB72B28E2451}">
      <dsp:nvSpPr>
        <dsp:cNvPr id="0" name=""/>
        <dsp:cNvSpPr/>
      </dsp:nvSpPr>
      <dsp:spPr>
        <a:xfrm>
          <a:off x="0" y="2553242"/>
          <a:ext cx="8640960" cy="19464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Los ideales  de masculinidad (masculinidad tradicional o machista) son modelos a los que los hombres aspiran y buscan acercarse y están basados en el abuso de </a:t>
          </a:r>
          <a:r>
            <a:rPr lang="es-MX" sz="2000" b="1" u="sng" kern="1200" dirty="0" smtClean="0"/>
            <a:t>poder, el estatus y  el dominio  </a:t>
          </a:r>
          <a:r>
            <a:rPr lang="es-MX" sz="2000" b="1" kern="1200" dirty="0" smtClean="0"/>
            <a:t>como mecanismos de control sobre otros hombres y sobre las mujeres (Hoekman, 2008) por tanto, es un lugar en las relaciones de género (Connell, 2003).</a:t>
          </a:r>
          <a:endParaRPr lang="es-MX" sz="2000" b="1" kern="1200" dirty="0"/>
        </a:p>
      </dsp:txBody>
      <dsp:txXfrm>
        <a:off x="95016" y="2648258"/>
        <a:ext cx="8450928" cy="1756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6BF9B-422A-4E74-8C90-8F4325E34ABB}">
      <dsp:nvSpPr>
        <dsp:cNvPr id="0" name=""/>
        <dsp:cNvSpPr/>
      </dsp:nvSpPr>
      <dsp:spPr>
        <a:xfrm>
          <a:off x="0" y="17741"/>
          <a:ext cx="6120680" cy="1263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400" kern="1200" dirty="0" smtClean="0"/>
            <a:t>Muertes violentas</a:t>
          </a:r>
          <a:endParaRPr lang="es-MX" sz="5400" kern="1200" dirty="0"/>
        </a:p>
      </dsp:txBody>
      <dsp:txXfrm>
        <a:off x="61684" y="79425"/>
        <a:ext cx="5997312" cy="1140232"/>
      </dsp:txXfrm>
    </dsp:sp>
    <dsp:sp modelId="{F050348B-2599-4120-98AA-F1948B95FF74}">
      <dsp:nvSpPr>
        <dsp:cNvPr id="0" name=""/>
        <dsp:cNvSpPr/>
      </dsp:nvSpPr>
      <dsp:spPr>
        <a:xfrm>
          <a:off x="0" y="1436861"/>
          <a:ext cx="6120680" cy="1263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400" kern="1200" dirty="0" smtClean="0"/>
            <a:t>Accidentes</a:t>
          </a:r>
          <a:endParaRPr lang="es-MX" sz="5400" kern="1200" dirty="0"/>
        </a:p>
      </dsp:txBody>
      <dsp:txXfrm>
        <a:off x="61684" y="1498545"/>
        <a:ext cx="5997312" cy="1140232"/>
      </dsp:txXfrm>
    </dsp:sp>
    <dsp:sp modelId="{2055D550-BF03-43D1-8DF7-A1C3C8962931}">
      <dsp:nvSpPr>
        <dsp:cNvPr id="0" name=""/>
        <dsp:cNvSpPr/>
      </dsp:nvSpPr>
      <dsp:spPr>
        <a:xfrm>
          <a:off x="0" y="2855981"/>
          <a:ext cx="6120680" cy="1263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400" kern="1200" dirty="0" smtClean="0"/>
            <a:t>Suicidios </a:t>
          </a:r>
          <a:endParaRPr lang="es-MX" sz="5400" kern="1200" dirty="0"/>
        </a:p>
      </dsp:txBody>
      <dsp:txXfrm>
        <a:off x="61684" y="2917665"/>
        <a:ext cx="5997312" cy="1140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37CF7-DB1C-4332-A2D6-58D6AA35E0FC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A77E7-37DC-4180-BF54-FE5D7772CA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668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C70910F0-1C5A-43ED-B2FD-03EF3C0B8EB0}" type="slidenum">
              <a:rPr lang="es-ES" altLang="es-MX" smtClean="0"/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es-ES" altLang="es-MX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1118778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1E628C-D598-4C4E-99F1-07DC9C8092D5}" type="slidenum">
              <a:rPr lang="es-ES" altLang="es-MX" smtClean="0"/>
              <a:pPr>
                <a:spcBef>
                  <a:spcPct val="0"/>
                </a:spcBef>
              </a:pPr>
              <a:t>17</a:t>
            </a:fld>
            <a:endParaRPr lang="es-ES" altLang="es-MX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61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522443-B564-4E80-BB8B-4F1214A1A03D}" type="slidenum">
              <a:rPr lang="es-MX" altLang="es-MX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s-MX" altLang="es-MX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5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100BCBC0-0E20-4642-893A-C21D6D4DFDA3}" type="slidenum">
              <a:rPr lang="es-ES" altLang="es-MX" smtClean="0"/>
              <a:pPr algn="r" eaLnBrk="1" hangingPunct="1">
                <a:spcBef>
                  <a:spcPct val="0"/>
                </a:spcBef>
                <a:defRPr/>
              </a:pPr>
              <a:t>4</a:t>
            </a:fld>
            <a:endParaRPr lang="es-ES" altLang="es-MX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336430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BC62A2D-577D-4124-9B4D-A0AD442CC4BE}" type="slidenum">
              <a:rPr lang="es-ES" altLang="es-MX" smtClean="0"/>
              <a:pPr eaLnBrk="1" hangingPunct="1">
                <a:spcBef>
                  <a:spcPct val="0"/>
                </a:spcBef>
                <a:defRPr/>
              </a:pPr>
              <a:t>5</a:t>
            </a:fld>
            <a:endParaRPr lang="es-ES" altLang="es-MX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altLang="es-MX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50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EE666F-DF31-4136-97E9-998554B86489}" type="slidenum">
              <a:rPr lang="es-ES" altLang="es-MX">
                <a:solidFill>
                  <a:prstClr val="black"/>
                </a:solidFill>
                <a:latin typeface="Calibri" pitchFamily="34" charset="0"/>
              </a:rPr>
              <a:pPr eaLnBrk="1" hangingPunct="1"/>
              <a:t>6</a:t>
            </a:fld>
            <a:endParaRPr lang="es-ES" altLang="es-MX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341" name="4 Marcador de pie de página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4342" name="5 Marcador de encabezado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>
                <a:solidFill>
                  <a:prstClr val="black"/>
                </a:solidFill>
              </a:rPr>
              <a:t>GENDES AC</a:t>
            </a:r>
          </a:p>
        </p:txBody>
      </p:sp>
    </p:spTree>
    <p:extLst>
      <p:ext uri="{BB962C8B-B14F-4D97-AF65-F5344CB8AC3E}">
        <p14:creationId xmlns:p14="http://schemas.microsoft.com/office/powerpoint/2010/main" val="99334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FD82D5-BDA3-4907-A73D-30AB4D0BBB89}" type="slidenum">
              <a:rPr lang="es-ES" altLang="es-MX"/>
              <a:pPr eaLnBrk="1" hangingPunct="1">
                <a:spcBef>
                  <a:spcPct val="0"/>
                </a:spcBef>
              </a:pPr>
              <a:t>10</a:t>
            </a:fld>
            <a:endParaRPr lang="es-ES" altLang="es-MX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MX" smtClean="0">
                <a:latin typeface="Arial" panose="020B0604020202020204" pitchFamily="34" charset="0"/>
              </a:rPr>
              <a:t>idea</a:t>
            </a:r>
          </a:p>
        </p:txBody>
      </p:sp>
    </p:spTree>
    <p:extLst>
      <p:ext uri="{BB962C8B-B14F-4D97-AF65-F5344CB8AC3E}">
        <p14:creationId xmlns:p14="http://schemas.microsoft.com/office/powerpoint/2010/main" val="414885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1EC35A4-3ABB-4D31-B05A-CF9CF6E047D2}" type="slidenum">
              <a:rPr lang="es-ES" altLang="es-MX" smtClean="0"/>
              <a:pPr eaLnBrk="1" hangingPunct="1">
                <a:spcBef>
                  <a:spcPct val="0"/>
                </a:spcBef>
                <a:defRPr/>
              </a:pPr>
              <a:t>11</a:t>
            </a:fld>
            <a:endParaRPr lang="es-ES" altLang="es-MX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altLang="es-MX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64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758457fa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758457fa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8766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758457fa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758457fa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8214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880BC8-C1D2-4126-BE4B-724953CDCC53}" type="slidenum">
              <a:rPr lang="es-ES" altLang="es-MX" smtClean="0"/>
              <a:pPr>
                <a:spcBef>
                  <a:spcPct val="0"/>
                </a:spcBef>
              </a:pPr>
              <a:t>14</a:t>
            </a:fld>
            <a:endParaRPr lang="es-ES" altLang="es-MX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>
            <a:solidFill>
              <a:schemeClr val="tx1"/>
            </a:solidFill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MX" smtClean="0">
                <a:latin typeface="Arial" panose="020B0604020202020204" pitchFamily="34" charset="0"/>
              </a:rPr>
              <a:t>barbie</a:t>
            </a:r>
          </a:p>
        </p:txBody>
      </p:sp>
    </p:spTree>
    <p:extLst>
      <p:ext uri="{BB962C8B-B14F-4D97-AF65-F5344CB8AC3E}">
        <p14:creationId xmlns:p14="http://schemas.microsoft.com/office/powerpoint/2010/main" val="286147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1CD6-8D08-4507-9741-8BBB61866678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FBD-30C5-4B90-9358-3CD8B14882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728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1CD6-8D08-4507-9741-8BBB61866678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FBD-30C5-4B90-9358-3CD8B14882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08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1CD6-8D08-4507-9741-8BBB61866678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FBD-30C5-4B90-9358-3CD8B1488247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961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1CD6-8D08-4507-9741-8BBB61866678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FBD-30C5-4B90-9358-3CD8B14882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2540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1CD6-8D08-4507-9741-8BBB61866678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FBD-30C5-4B90-9358-3CD8B1488247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942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1CD6-8D08-4507-9741-8BBB61866678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FBD-30C5-4B90-9358-3CD8B14882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204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1CD6-8D08-4507-9741-8BBB61866678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FBD-30C5-4B90-9358-3CD8B14882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588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1CD6-8D08-4507-9741-8BBB61866678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FBD-30C5-4B90-9358-3CD8B14882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4422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9298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609600" y="548683"/>
            <a:ext cx="10382944" cy="5577483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s-ES_tradnl" dirty="0"/>
              <a:t>	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9EBF-2E95-4243-9DD3-D3686EA5A6E2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25/04/2023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625C-9DB6-AF4F-AEE5-06244A0E853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762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1CD6-8D08-4507-9741-8BBB61866678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FBD-30C5-4B90-9358-3CD8B14882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209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1CD6-8D08-4507-9741-8BBB61866678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FBD-30C5-4B90-9358-3CD8B14882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140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1CD6-8D08-4507-9741-8BBB61866678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FBD-30C5-4B90-9358-3CD8B14882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1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1CD6-8D08-4507-9741-8BBB61866678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FBD-30C5-4B90-9358-3CD8B14882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332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1CD6-8D08-4507-9741-8BBB61866678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FBD-30C5-4B90-9358-3CD8B14882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38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1CD6-8D08-4507-9741-8BBB61866678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FBD-30C5-4B90-9358-3CD8B14882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16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1CD6-8D08-4507-9741-8BBB61866678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FBD-30C5-4B90-9358-3CD8B14882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157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1CD6-8D08-4507-9741-8BBB61866678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FBD-30C5-4B90-9358-3CD8B14882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47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4851C-6980-4498-8C4F-391054494DBB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D8A16F-9EC3-4566-9443-B315E76F3B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641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4095" y="1202088"/>
            <a:ext cx="8062912" cy="2719672"/>
          </a:xfrm>
        </p:spPr>
        <p:txBody>
          <a:bodyPr>
            <a:normAutofit fontScale="90000"/>
          </a:bodyPr>
          <a:lstStyle/>
          <a:p>
            <a:pPr algn="ctr"/>
            <a:r>
              <a:rPr lang="es-MX" sz="9600" b="1" dirty="0" smtClean="0"/>
              <a:t>Género y Masculinidades</a:t>
            </a:r>
            <a:r>
              <a:rPr lang="es-MX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s-MX" sz="27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99B5FC2-1169-B78A-7EAC-594392F1C0D2}"/>
              </a:ext>
            </a:extLst>
          </p:cNvPr>
          <p:cNvSpPr txBox="1"/>
          <p:nvPr/>
        </p:nvSpPr>
        <p:spPr>
          <a:xfrm>
            <a:off x="2531444" y="4326556"/>
            <a:ext cx="8868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400" dirty="0">
              <a:solidFill>
                <a:prstClr val="black"/>
              </a:solidFill>
              <a:latin typeface="Trebuchet MS" panose="020B0603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Roberto </a:t>
            </a:r>
            <a:r>
              <a:rPr lang="es-ES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Andrés Guadarrama </a:t>
            </a:r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Barretero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FB5574D-C929-1C56-C9DD-F9B34B12E0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6556"/>
            <a:ext cx="2531444" cy="2531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0385" y="2833687"/>
            <a:ext cx="5041900" cy="3889375"/>
          </a:xfrm>
          <a:solidFill>
            <a:schemeClr val="bg1">
              <a:lumMod val="75000"/>
            </a:schemeClr>
          </a:solidFill>
          <a:ln w="12700" cap="flat">
            <a:solidFill>
              <a:srgbClr val="CCCC00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rgbClr val="7030A0"/>
                </a:solidFill>
              </a:rPr>
              <a:t>aprox</a:t>
            </a:r>
            <a:r>
              <a:rPr lang="es-ES" dirty="0" smtClean="0">
                <a:solidFill>
                  <a:srgbClr val="7030A0"/>
                </a:solidFill>
              </a:rPr>
              <a:t>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los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30 meses de vida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en general,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es-ES" sz="36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hemos </a:t>
            </a:r>
          </a:p>
          <a:p>
            <a:pPr algn="ctr" eaLnBrk="1" hangingPunct="1">
              <a:buFontTx/>
              <a:buNone/>
              <a:defRPr/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empezado </a:t>
            </a:r>
          </a:p>
          <a:p>
            <a:pPr algn="ctr" eaLnBrk="1" hangingPunct="1">
              <a:buFontTx/>
              <a:buNone/>
              <a:defRPr/>
            </a:pPr>
            <a:r>
              <a:rPr lang="es-ES" sz="4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 construir una idea…</a:t>
            </a:r>
          </a:p>
        </p:txBody>
      </p:sp>
      <p:pic>
        <p:nvPicPr>
          <p:cNvPr id="12291" name="Picture 3" descr="bebe r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921" y="0"/>
            <a:ext cx="2922619" cy="2833687"/>
          </a:xfrm>
          <a:prstGeom prst="rect">
            <a:avLst/>
          </a:prstGeom>
          <a:noFill/>
          <a:ln w="9525">
            <a:solidFill>
              <a:srgbClr val="CC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MASC_PENE_bb_mion3gli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40" y="2490152"/>
            <a:ext cx="2722092" cy="3895407"/>
          </a:xfrm>
          <a:prstGeom prst="rect">
            <a:avLst/>
          </a:prstGeom>
          <a:noFill/>
          <a:ln w="9525">
            <a:solidFill>
              <a:srgbClr val="CC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481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24280" y="1559560"/>
            <a:ext cx="7670800" cy="3058160"/>
          </a:xfrm>
          <a:solidFill>
            <a:schemeClr val="bg1">
              <a:lumMod val="75000"/>
            </a:schemeClr>
          </a:solidFill>
          <a:ln w="3175" cap="flat">
            <a:solidFill>
              <a:srgbClr val="CCCC00"/>
            </a:solidFill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ES" sz="5400" dirty="0">
                <a:solidFill>
                  <a:srgbClr val="7030A0"/>
                </a:solidFill>
                <a:latin typeface="Comic Sans MS" pitchFamily="66" charset="0"/>
              </a:rPr>
              <a:t>Identidad de Género</a:t>
            </a:r>
            <a:r>
              <a:rPr lang="es-ES" dirty="0" smtClean="0">
                <a:solidFill>
                  <a:srgbClr val="7030A0"/>
                </a:solidFill>
                <a:latin typeface="Comic Sans MS" pitchFamily="66" charset="0"/>
              </a:rPr>
              <a:t>:</a:t>
            </a:r>
            <a:br>
              <a:rPr lang="es-ES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s-ES" u="sng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s-ES" u="sng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s-ES" sz="4000" dirty="0" smtClean="0">
                <a:solidFill>
                  <a:srgbClr val="7030A0"/>
                </a:solidFill>
                <a:latin typeface="Comic Sans MS" pitchFamily="66" charset="0"/>
              </a:rPr>
              <a:t>convicción personal </a:t>
            </a:r>
            <a:br>
              <a:rPr lang="es-ES" sz="40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s-ES" sz="4000" dirty="0" smtClean="0">
                <a:solidFill>
                  <a:srgbClr val="7030A0"/>
                </a:solidFill>
                <a:latin typeface="Comic Sans MS" pitchFamily="66" charset="0"/>
              </a:rPr>
              <a:t>de ser hombre o ser mujer</a:t>
            </a:r>
            <a:r>
              <a:rPr lang="es-ES" sz="4000" dirty="0">
                <a:latin typeface="Comic Sans MS" pitchFamily="66" charset="0"/>
              </a:rPr>
              <a:t/>
            </a:r>
            <a:br>
              <a:rPr lang="es-ES" sz="4000" dirty="0">
                <a:latin typeface="Comic Sans MS" pitchFamily="66" charset="0"/>
              </a:rPr>
            </a:br>
            <a:r>
              <a:rPr lang="es-ES" sz="4000" dirty="0">
                <a:latin typeface="Comic Sans MS" pitchFamily="66" charset="0"/>
              </a:rPr>
              <a:t/>
            </a:r>
            <a:br>
              <a:rPr lang="es-ES" sz="4000" dirty="0">
                <a:latin typeface="Comic Sans MS" pitchFamily="66" charset="0"/>
              </a:rPr>
            </a:br>
            <a:endParaRPr lang="es-ES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19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1981200" y="828417"/>
            <a:ext cx="6882506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r"/>
            <a:r>
              <a:rPr lang="es" sz="6000" dirty="0">
                <a:solidFill>
                  <a:srgbClr val="7030A0"/>
                </a:solidFill>
                <a:latin typeface="Oswald"/>
                <a:ea typeface="Oswald"/>
                <a:cs typeface="Oswald"/>
                <a:sym typeface="Oswald"/>
              </a:rPr>
              <a:t>Identidad Género</a:t>
            </a:r>
            <a:endParaRPr sz="6000" dirty="0">
              <a:solidFill>
                <a:srgbClr val="7030A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r="96821"/>
          <a:stretch/>
        </p:blipFill>
        <p:spPr>
          <a:xfrm rot="5400000">
            <a:off x="5900301" y="922933"/>
            <a:ext cx="248400" cy="10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004DFDED-CABD-4BA3-8220-9263A60DE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045" y="2940419"/>
            <a:ext cx="51212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s-MX" altLang="es-MX" sz="300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624C0BF5-4976-43D0-B12A-E9592015CA07}"/>
              </a:ext>
            </a:extLst>
          </p:cNvPr>
          <p:cNvSpPr txBox="1"/>
          <p:nvPr/>
        </p:nvSpPr>
        <p:spPr>
          <a:xfrm>
            <a:off x="1287299" y="2783713"/>
            <a:ext cx="62717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rgbClr val="7030A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Muchas conceptualizaciones básicas en el estudio de la sexualidad son ‘binarias’. La realidad no lo es…</a:t>
            </a:r>
            <a:endParaRPr lang="es-MX" sz="3600" dirty="0">
              <a:solidFill>
                <a:srgbClr val="7030A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-2106355" y="355055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r"/>
            <a:r>
              <a:rPr lang="es" sz="6000" dirty="0">
                <a:solidFill>
                  <a:srgbClr val="7030A0"/>
                </a:solidFill>
                <a:latin typeface="Oswald"/>
                <a:ea typeface="Oswald"/>
                <a:cs typeface="Oswald"/>
                <a:sym typeface="Oswald"/>
              </a:rPr>
              <a:t>Identidad Género</a:t>
            </a:r>
            <a:endParaRPr sz="6000" dirty="0">
              <a:solidFill>
                <a:srgbClr val="7030A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r="96821"/>
          <a:stretch/>
        </p:blipFill>
        <p:spPr>
          <a:xfrm rot="5400000">
            <a:off x="5900301" y="922933"/>
            <a:ext cx="248400" cy="10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004DFDED-CABD-4BA3-8220-9263A60DE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045" y="2940419"/>
            <a:ext cx="51212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s-MX" altLang="es-MX" sz="300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624C0BF5-4976-43D0-B12A-E9592015CA07}"/>
              </a:ext>
            </a:extLst>
          </p:cNvPr>
          <p:cNvSpPr txBox="1"/>
          <p:nvPr/>
        </p:nvSpPr>
        <p:spPr>
          <a:xfrm>
            <a:off x="415601" y="1601494"/>
            <a:ext cx="9185600" cy="3785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es-ES" sz="2667" dirty="0">
                <a:solidFill>
                  <a:srgbClr val="7030A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La ‘identidad de género’ suele coincidir con el sexo, </a:t>
            </a:r>
            <a:endParaRPr lang="es-ES" sz="2667" dirty="0" smtClean="0">
              <a:solidFill>
                <a:srgbClr val="7030A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eaLnBrk="1" hangingPunct="1">
              <a:buFontTx/>
              <a:buNone/>
              <a:defRPr/>
            </a:pPr>
            <a:r>
              <a:rPr lang="es-ES" sz="2667" dirty="0" smtClean="0">
                <a:solidFill>
                  <a:srgbClr val="7030A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 </a:t>
            </a:r>
            <a:r>
              <a:rPr lang="es-ES" sz="2667" dirty="0">
                <a:solidFill>
                  <a:srgbClr val="7030A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esta condición le llamamos ‘concordancia sexo-genérica’.</a:t>
            </a:r>
          </a:p>
          <a:p>
            <a:pPr eaLnBrk="1" hangingPunct="1">
              <a:buFontTx/>
              <a:buNone/>
              <a:defRPr/>
            </a:pPr>
            <a:endParaRPr lang="es-ES" sz="2667" dirty="0">
              <a:solidFill>
                <a:srgbClr val="7030A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r" eaLnBrk="1" hangingPunct="1">
              <a:buFontTx/>
              <a:buNone/>
              <a:defRPr/>
            </a:pPr>
            <a:r>
              <a:rPr lang="es-ES" sz="4800" dirty="0">
                <a:solidFill>
                  <a:srgbClr val="7030A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Cuando la identidad de género</a:t>
            </a:r>
          </a:p>
          <a:p>
            <a:pPr algn="r" eaLnBrk="1" hangingPunct="1">
              <a:buFontTx/>
              <a:buNone/>
              <a:defRPr/>
            </a:pPr>
            <a:r>
              <a:rPr lang="es-ES" sz="3200" dirty="0">
                <a:solidFill>
                  <a:srgbClr val="7030A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es diferente al sexo</a:t>
            </a:r>
          </a:p>
          <a:p>
            <a:pPr algn="r" eaLnBrk="1" hangingPunct="1">
              <a:buFontTx/>
              <a:buNone/>
              <a:defRPr/>
            </a:pPr>
            <a:r>
              <a:rPr lang="es-ES" sz="3733" dirty="0">
                <a:solidFill>
                  <a:srgbClr val="7030A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(‘discordancia sexo-genérica’)</a:t>
            </a:r>
          </a:p>
          <a:p>
            <a:pPr algn="r" eaLnBrk="1" hangingPunct="1">
              <a:buFontTx/>
              <a:buNone/>
              <a:defRPr/>
            </a:pPr>
            <a:r>
              <a:rPr lang="es-ES" sz="4267" dirty="0">
                <a:solidFill>
                  <a:srgbClr val="7030A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la persona es TRANSEXUAL</a:t>
            </a:r>
            <a:endParaRPr lang="es-ES" sz="4267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4331" y="0"/>
            <a:ext cx="4476749" cy="6858000"/>
          </a:xfrm>
          <a:solidFill>
            <a:schemeClr val="bg1">
              <a:lumMod val="75000"/>
            </a:schemeClr>
          </a:solidFill>
          <a:ln w="38100" cap="flat" cmpd="dbl">
            <a:solidFill>
              <a:srgbClr val="808000"/>
            </a:solidFill>
          </a:ln>
        </p:spPr>
        <p:txBody>
          <a:bodyPr/>
          <a:lstStyle/>
          <a:p>
            <a:pPr marL="342900" indent="-342900" algn="l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r>
              <a:rPr lang="es-ES" altLang="es-MX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TRANSGÉNERO:</a:t>
            </a:r>
          </a:p>
          <a:p>
            <a:pPr marL="342900" indent="-342900" algn="l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endParaRPr lang="es-ES" altLang="es-MX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r>
              <a:rPr lang="es-MX" altLang="es-MX" sz="2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 palabra </a:t>
            </a:r>
            <a:r>
              <a:rPr lang="es-MX" altLang="es-MX" sz="2000" i="1" dirty="0" err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transgénero</a:t>
            </a:r>
            <a:r>
              <a:rPr lang="es-MX" altLang="es-MX" sz="2000" i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nueva, es de una categoría diferente. Cuando empezó a usarse no se refería a un tipo de personas sino a una actitud; tenía un contenido político referido al rechazo a los estereotipos de género. Era un término „paraguas‟ que incluyó a distintos tipos de activistas (movimiento </a:t>
            </a:r>
            <a:r>
              <a:rPr lang="es-MX" altLang="es-MX" sz="2000" i="1" dirty="0" err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transgénero</a:t>
            </a:r>
            <a:r>
              <a:rPr lang="es-MX" altLang="es-MX" sz="2000" i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) que tenían en común realizar acciones contra el sometimiento que implica la clasificación de personas en dos clases.</a:t>
            </a:r>
            <a:endParaRPr lang="es-ES" altLang="es-MX" sz="20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7651" name="Picture 4" descr="D:\Imágenes\Pictures\coolphotography14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09" y="0"/>
            <a:ext cx="3538226" cy="323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E:\2019\51395654_392175324945326_187826540844050022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60" y="3230879"/>
            <a:ext cx="3637280" cy="364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021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El ABC de la transexualidad - Transbo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0" y="134537"/>
            <a:ext cx="8648640" cy="648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0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Terminología Trans | Algarabía. Asociación LGBTI de Canar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" y="259081"/>
            <a:ext cx="9130051" cy="512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7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4658519" y="774700"/>
            <a:ext cx="3849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_tradnl" sz="4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Sexo-género</a:t>
            </a:r>
            <a:endParaRPr lang="es-ES" sz="40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2220914" y="1786732"/>
            <a:ext cx="69230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_tradnl" sz="3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Sistema que asigna a mujeres y a hombres papeles de forma diferente a partir del sexo, siendo éste inseparable a la </a:t>
            </a:r>
            <a:r>
              <a:rPr lang="es-ES_tradnl" sz="3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sexualidad</a:t>
            </a:r>
            <a:endParaRPr lang="es-ES" sz="3000" dirty="0">
              <a:latin typeface="Comic Sans MS" pitchFamily="66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022726" y="3394076"/>
            <a:ext cx="5121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MX" sz="3000"/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2068514" y="4291966"/>
            <a:ext cx="70754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_tradnl" sz="3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Se usa para calificar los papeles, estereotipos, prejuicios o afirmaciones de sexo y de </a:t>
            </a:r>
            <a:r>
              <a:rPr lang="es-ES_tradnl" sz="3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género</a:t>
            </a:r>
            <a:endParaRPr lang="es-ES" sz="3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83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304800" y="258128"/>
            <a:ext cx="4754564" cy="792162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0" i="0" kern="120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es-MX" sz="4000" b="1" dirty="0">
                <a:solidFill>
                  <a:prstClr val="black"/>
                </a:solidFill>
                <a:latin typeface="Calibri"/>
              </a:rPr>
              <a:t>¿Qué es ser hombre?</a:t>
            </a:r>
            <a:endParaRPr lang="es-MX" altLang="es-MX" sz="4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4 Imagen" descr="campesi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4" y="1397001"/>
            <a:ext cx="16732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etnia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1" y="1250950"/>
            <a:ext cx="214312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gays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4157664"/>
            <a:ext cx="22225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rabajo_domestic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6" y="3757614"/>
            <a:ext cx="2365375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African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6" y="2433638"/>
            <a:ext cx="24034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h_ejecutivo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6" y="4797426"/>
            <a:ext cx="20605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 descr="soldado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1" y="1035050"/>
            <a:ext cx="24352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5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African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8" y="2908936"/>
            <a:ext cx="398621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15 Imagen" descr="Obao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983" y="1261428"/>
            <a:ext cx="318135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81978" y="152083"/>
            <a:ext cx="7732712" cy="792162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0" i="0" kern="120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es-MX" sz="4000" b="1" dirty="0">
                <a:solidFill>
                  <a:prstClr val="black"/>
                </a:solidFill>
                <a:latin typeface="Calibri"/>
              </a:rPr>
              <a:t>¿Qué es ser hombre?</a:t>
            </a:r>
            <a:endParaRPr lang="es-MX" altLang="es-MX" sz="4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57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8FD916-904E-37F8-3B0E-93D9DEF3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854" y="156238"/>
            <a:ext cx="7765626" cy="115386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Lato"/>
                <a:cs typeface="Lato"/>
                <a:sym typeface="Lato"/>
              </a:rPr>
              <a:t>¿</a:t>
            </a:r>
            <a:r>
              <a:rPr lang="es-MX" sz="4000" b="1" dirty="0">
                <a:solidFill>
                  <a:schemeClr val="accent1">
                    <a:lumMod val="75000"/>
                  </a:schemeClr>
                </a:solidFill>
                <a:ea typeface="Lato"/>
                <a:cs typeface="Lato"/>
                <a:sym typeface="Lato"/>
              </a:rPr>
              <a:t>Quiénes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Lato"/>
                <a:cs typeface="Lato"/>
                <a:sym typeface="Lato"/>
              </a:rPr>
              <a:t> </a:t>
            </a:r>
            <a:r>
              <a:rPr lang="es-MX" sz="4000" b="1" dirty="0">
                <a:solidFill>
                  <a:schemeClr val="accent1">
                    <a:lumMod val="75000"/>
                  </a:schemeClr>
                </a:solidFill>
                <a:ea typeface="Lato"/>
                <a:cs typeface="Lato"/>
                <a:sym typeface="Lato"/>
              </a:rPr>
              <a:t>somos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Lato"/>
                <a:cs typeface="Lato"/>
                <a:sym typeface="Lato"/>
              </a:rPr>
              <a:t>?</a:t>
            </a:r>
            <a:endParaRPr lang="es-MX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578C2BA-6D54-A8CD-1A7F-040ABB9C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14" y="1652589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s-MX" sz="2400" dirty="0">
                <a:solidFill>
                  <a:schemeClr val="accent1">
                    <a:lumMod val="75000"/>
                  </a:schemeClr>
                </a:solidFill>
              </a:rPr>
              <a:t>MISIÓN</a:t>
            </a:r>
          </a:p>
          <a:p>
            <a:pPr marL="0" indent="0" algn="just">
              <a:buNone/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</a:rPr>
              <a:t>Es una organización de la sociedad civil mexicana especializada en el trabajo con hombres que impulsa procesos de reflexión, intervención, investigación e incidencia desde la perspectiva de género con énfasis en las masculinidades y DDHH, para promover y fortalecer relaciones igualitarias que contribuyan al desarrollo </a:t>
            </a:r>
            <a:r>
              <a:rPr lang="es-MX" sz="2400" dirty="0" smtClean="0">
                <a:solidFill>
                  <a:schemeClr val="accent1">
                    <a:lumMod val="75000"/>
                  </a:schemeClr>
                </a:solidFill>
              </a:rPr>
              <a:t>social</a:t>
            </a:r>
            <a:endParaRPr lang="es-MX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MX" sz="2400" dirty="0">
                <a:solidFill>
                  <a:schemeClr val="accent1">
                    <a:lumMod val="75000"/>
                  </a:schemeClr>
                </a:solidFill>
              </a:rPr>
              <a:t>VISIÓN</a:t>
            </a:r>
          </a:p>
          <a:p>
            <a:pPr marL="0" indent="0" algn="just">
              <a:buNone/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</a:rPr>
              <a:t>Buscamos un entorno global donde todos los hombres participen activamente en la construcción de la igualdad de género y la no violencia, creando sociedades justas para todas las </a:t>
            </a:r>
            <a:r>
              <a:rPr lang="es-MX" sz="2400" dirty="0" smtClean="0">
                <a:solidFill>
                  <a:schemeClr val="accent1">
                    <a:lumMod val="75000"/>
                  </a:schemeClr>
                </a:solidFill>
              </a:rPr>
              <a:t>personas</a:t>
            </a:r>
            <a:endParaRPr lang="es-MX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AE89462-BF36-2AC3-B55D-876712496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" y="21632"/>
            <a:ext cx="1288473" cy="128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4 Imagen" descr="Naranj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692151"/>
            <a:ext cx="6408738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0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y iPhone SE - 11-10-18\101APPLE\IMG_1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692697"/>
            <a:ext cx="5760640" cy="567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Título"/>
          <p:cNvSpPr>
            <a:spLocks noGrp="1"/>
          </p:cNvSpPr>
          <p:nvPr>
            <p:ph type="title"/>
          </p:nvPr>
        </p:nvSpPr>
        <p:spPr>
          <a:xfrm>
            <a:off x="3216276" y="1484313"/>
            <a:ext cx="6551613" cy="1295400"/>
          </a:xfrm>
        </p:spPr>
        <p:txBody>
          <a:bodyPr/>
          <a:lstStyle/>
          <a:p>
            <a:pPr eaLnBrk="1" hangingPunct="1"/>
            <a:r>
              <a:rPr lang="es-MX" altLang="es-MX" sz="5400" dirty="0">
                <a:latin typeface="Bebas Neue Bold" charset="0"/>
              </a:rPr>
              <a:t>MASCULINIDADES</a:t>
            </a:r>
          </a:p>
        </p:txBody>
      </p:sp>
    </p:spTree>
    <p:extLst>
      <p:ext uri="{BB962C8B-B14F-4D97-AF65-F5344CB8AC3E}">
        <p14:creationId xmlns:p14="http://schemas.microsoft.com/office/powerpoint/2010/main" val="28424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2652714" y="325438"/>
            <a:ext cx="6886575" cy="792162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0" i="0" kern="120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es-ES_tradnl" altLang="es-MX" sz="4000" b="1" dirty="0">
                <a:solidFill>
                  <a:prstClr val="black"/>
                </a:solidFill>
                <a:latin typeface="Calibri"/>
              </a:rPr>
              <a:t>MASCULINIDADES</a:t>
            </a:r>
            <a:endParaRPr lang="es-MX" altLang="es-MX" sz="4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31" name="3 Marcador de contenido"/>
          <p:cNvSpPr txBox="1">
            <a:spLocks/>
          </p:cNvSpPr>
          <p:nvPr/>
        </p:nvSpPr>
        <p:spPr bwMode="auto">
          <a:xfrm>
            <a:off x="2632076" y="1585914"/>
            <a:ext cx="3965575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s-MX" altLang="es-MX" sz="3200" b="1">
                <a:solidFill>
                  <a:prstClr val="black"/>
                </a:solidFill>
                <a:latin typeface="Ebrima" pitchFamily="2" charset="0"/>
              </a:rPr>
              <a:t>Construcción social referida a valores culturalmente aceptados de las prácticas y representaciones de ser hombre.</a:t>
            </a:r>
          </a:p>
        </p:txBody>
      </p:sp>
      <p:sp>
        <p:nvSpPr>
          <p:cNvPr id="22532" name="3 Marcador de contenido"/>
          <p:cNvSpPr txBox="1">
            <a:spLocks/>
          </p:cNvSpPr>
          <p:nvPr/>
        </p:nvSpPr>
        <p:spPr bwMode="auto">
          <a:xfrm>
            <a:off x="2633664" y="5295901"/>
            <a:ext cx="39655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s-MX" altLang="es-MX" sz="3200" b="1">
                <a:solidFill>
                  <a:prstClr val="black"/>
                </a:solidFill>
                <a:latin typeface="Ebrima" pitchFamily="2" charset="0"/>
              </a:rPr>
              <a:t>Se aprende a ser hombre.</a:t>
            </a:r>
          </a:p>
        </p:txBody>
      </p:sp>
      <p:pic>
        <p:nvPicPr>
          <p:cNvPr id="22533" name="3 Imagen" descr="Naranj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1" y="1117601"/>
            <a:ext cx="3967163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8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079804383"/>
              </p:ext>
            </p:extLst>
          </p:nvPr>
        </p:nvGraphicFramePr>
        <p:xfrm>
          <a:off x="795968" y="893480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30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1798470" y="332657"/>
            <a:ext cx="3073721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altLang="es-MX" sz="4000" dirty="0" err="1">
                <a:latin typeface="Bebas Neue Bold" charset="0"/>
              </a:rPr>
              <a:t>DanielCazés</a:t>
            </a:r>
            <a:r>
              <a:rPr lang="es-MX" altLang="es-MX" dirty="0" smtClean="0">
                <a:latin typeface="Bebas Neue Bold" charset="0"/>
              </a:rPr>
              <a:t>  </a:t>
            </a:r>
          </a:p>
        </p:txBody>
      </p:sp>
      <p:sp>
        <p:nvSpPr>
          <p:cNvPr id="24579" name="2 Marcador de contenido"/>
          <p:cNvSpPr>
            <a:spLocks noGrp="1"/>
          </p:cNvSpPr>
          <p:nvPr>
            <p:ph sz="quarter" idx="1"/>
          </p:nvPr>
        </p:nvSpPr>
        <p:spPr>
          <a:xfrm>
            <a:off x="3792538" y="981075"/>
            <a:ext cx="6767512" cy="51117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s-MX" altLang="es-MX" sz="2800"/>
              <a:t>La masculinidad se construye como una oposición  al mundo de las mujeres.</a:t>
            </a:r>
          </a:p>
          <a:p>
            <a:pPr eaLnBrk="1" hangingPunct="1"/>
            <a:r>
              <a:rPr lang="es-MX" altLang="es-MX" sz="2800"/>
              <a:t>El valor de la masculinidad se evalúa según el grado de poder, riqueza y éxito de cada hombre.</a:t>
            </a:r>
          </a:p>
          <a:p>
            <a:pPr eaLnBrk="1" hangingPunct="1"/>
            <a:r>
              <a:rPr lang="es-MX" altLang="es-MX" sz="2800"/>
              <a:t>El ejercicio de la masculinidad exige el control de las emociones y el silencio de los sentimientos porque “los hombres no lloran”.</a:t>
            </a:r>
          </a:p>
          <a:p>
            <a:pPr eaLnBrk="1" hangingPunct="1"/>
            <a:r>
              <a:rPr lang="es-MX" altLang="es-MX" sz="2800"/>
              <a:t>La masculinidad es ambición, violencia y riesgo.</a:t>
            </a:r>
          </a:p>
          <a:p>
            <a:pPr eaLnBrk="1" hangingPunct="1"/>
            <a:endParaRPr lang="es-MX" altLang="es-MX" sz="2800"/>
          </a:p>
        </p:txBody>
      </p:sp>
      <p:pic>
        <p:nvPicPr>
          <p:cNvPr id="24580" name="3 Marcador de contenido" descr="danie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2522538"/>
            <a:ext cx="17081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8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6888088" y="188640"/>
            <a:ext cx="3323382" cy="1301750"/>
          </a:xfrm>
        </p:spPr>
        <p:txBody>
          <a:bodyPr/>
          <a:lstStyle/>
          <a:p>
            <a:r>
              <a:rPr lang="es-MX" altLang="es-MX" dirty="0" smtClean="0">
                <a:latin typeface="Bebas Neue Bold" charset="0"/>
              </a:rPr>
              <a:t>Impactos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3287688" y="1556793"/>
          <a:ext cx="612068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14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ROBERTOANDRES\Mis documentos\MAYO2010\PRESENTACIONES\TALLER EQUIDADYGÉNERO PDHEG\Napoli-a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75000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C:\Documents and Settings\ROBERTOANDRES\Mis documentos\MAYO2010\Mis imágenes\61_pics_65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66" y="1276033"/>
            <a:ext cx="4392612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948691" y="4838384"/>
            <a:ext cx="3889375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 sz="48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Cultura Falo-</a:t>
            </a:r>
          </a:p>
          <a:p>
            <a:pPr eaLnBrk="1" hangingPunct="1">
              <a:defRPr/>
            </a:pPr>
            <a:r>
              <a:rPr lang="es-ES" sz="48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céntrica</a:t>
            </a:r>
            <a:endParaRPr lang="es-MX" sz="4800" dirty="0">
              <a:solidFill>
                <a:schemeClr val="bg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47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" y="402274"/>
            <a:ext cx="7178588" cy="538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8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E:\Nueva carpeta (8)\TALLER EQUIDADYGÉNERO PDHEG\Imágenes\3 D-80willendo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2" y="1356520"/>
            <a:ext cx="2338387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" descr="E:\Nueva carpeta (8)\TALLER EQUIDADYGÉNERO PDHEG\Imágenes\4 Venus de Lausell - 20,000 A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3812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 descr="E:\Nueva carpeta (8)\TALLER EQUIDADYGÉNERO PDHEG\Imágenes\5 Venus de Lespugue - 15,000 A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99" y="0"/>
            <a:ext cx="1901825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068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265114"/>
            <a:ext cx="7772400" cy="1152525"/>
          </a:xfrm>
        </p:spPr>
        <p:txBody>
          <a:bodyPr/>
          <a:lstStyle/>
          <a:p>
            <a:pPr eaLnBrk="1" hangingPunct="1"/>
            <a:r>
              <a:rPr lang="es-MX" altLang="es-MX" dirty="0" smtClean="0">
                <a:solidFill>
                  <a:srgbClr val="6699FF"/>
                </a:solidFill>
                <a:latin typeface="Bebas Neue Bold" charset="0"/>
              </a:rPr>
              <a:t>MODELO HOLÓNICO</a:t>
            </a:r>
            <a:endParaRPr lang="es-ES" altLang="es-MX" dirty="0" smtClean="0">
              <a:solidFill>
                <a:srgbClr val="6699FF"/>
              </a:solidFill>
              <a:latin typeface="Bebas Neue Bold" charset="0"/>
            </a:endParaRPr>
          </a:p>
        </p:txBody>
      </p:sp>
      <p:sp>
        <p:nvSpPr>
          <p:cNvPr id="7476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90905" y="1417958"/>
            <a:ext cx="8642350" cy="4537075"/>
          </a:xfrm>
        </p:spPr>
        <p:txBody>
          <a:bodyPr/>
          <a:lstStyle/>
          <a:p>
            <a:pPr algn="r" eaLnBrk="1" hangingPunct="1">
              <a:defRPr/>
            </a:pPr>
            <a:r>
              <a:rPr lang="es-MX" sz="3600" dirty="0">
                <a:solidFill>
                  <a:srgbClr val="CC00CC"/>
                </a:solidFill>
                <a:latin typeface="Comic Sans MS" pitchFamily="66" charset="0"/>
              </a:rPr>
              <a:t>La sexualidad humana es el resultado de la integración de cuatro potencialidades humanas que dan origen a los cuatro </a:t>
            </a:r>
            <a:r>
              <a:rPr lang="es-MX" sz="3600" dirty="0" err="1">
                <a:solidFill>
                  <a:srgbClr val="CC00CC"/>
                </a:solidFill>
                <a:latin typeface="Comic Sans MS" pitchFamily="66" charset="0"/>
              </a:rPr>
              <a:t>holones</a:t>
            </a:r>
            <a:r>
              <a:rPr lang="es-MX" sz="3600" dirty="0">
                <a:solidFill>
                  <a:srgbClr val="CC00CC"/>
                </a:solidFill>
                <a:latin typeface="Comic Sans MS" pitchFamily="66" charset="0"/>
              </a:rPr>
              <a:t> (o subsistemas) sexuales, a saber: el género, </a:t>
            </a:r>
            <a:br>
              <a:rPr lang="es-MX" sz="3600" dirty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es-MX" sz="3600" dirty="0">
                <a:solidFill>
                  <a:srgbClr val="CC00CC"/>
                </a:solidFill>
                <a:latin typeface="Comic Sans MS" pitchFamily="66" charset="0"/>
              </a:rPr>
              <a:t>la vinculación afectiva  interpersonal</a:t>
            </a:r>
            <a:r>
              <a:rPr lang="es-ES" sz="3600" dirty="0">
                <a:solidFill>
                  <a:srgbClr val="CC00CC"/>
                </a:solidFill>
              </a:rPr>
              <a:t>,</a:t>
            </a:r>
            <a:r>
              <a:rPr lang="es-ES" sz="3600" dirty="0"/>
              <a:t> </a:t>
            </a:r>
            <a:r>
              <a:rPr lang="es-MX" sz="3600" dirty="0">
                <a:solidFill>
                  <a:srgbClr val="CC00CC"/>
                </a:solidFill>
                <a:latin typeface="Comic Sans MS" pitchFamily="66" charset="0"/>
              </a:rPr>
              <a:t>el erotismo y la reproductividad</a:t>
            </a:r>
            <a:r>
              <a:rPr lang="es-MX" dirty="0" smtClean="0">
                <a:solidFill>
                  <a:srgbClr val="CC00CC"/>
                </a:solidFill>
                <a:latin typeface="Comic Sans MS" pitchFamily="66" charset="0"/>
              </a:rPr>
              <a:t/>
            </a:r>
            <a:br>
              <a:rPr lang="es-MX" dirty="0" smtClean="0">
                <a:solidFill>
                  <a:srgbClr val="CC00CC"/>
                </a:solidFill>
                <a:latin typeface="Comic Sans MS" pitchFamily="66" charset="0"/>
              </a:rPr>
            </a:br>
            <a:r>
              <a:rPr lang="es-MX" sz="1600" dirty="0">
                <a:solidFill>
                  <a:srgbClr val="CC00CC"/>
                </a:solidFill>
                <a:latin typeface="Comic Sans MS" pitchFamily="66" charset="0"/>
              </a:rPr>
              <a:t>Eusebio Rubio</a:t>
            </a:r>
            <a:endParaRPr lang="es-ES" sz="1600" dirty="0">
              <a:solidFill>
                <a:srgbClr val="CC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5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350"/>
            <a:ext cx="3801225" cy="252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45" y="2781300"/>
            <a:ext cx="2563812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32" y="830581"/>
            <a:ext cx="2335213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3" y="2781300"/>
            <a:ext cx="3856699" cy="407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69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222250" y="650081"/>
            <a:ext cx="6635750" cy="941388"/>
          </a:xfrm>
        </p:spPr>
        <p:txBody>
          <a:bodyPr/>
          <a:lstStyle/>
          <a:p>
            <a:r>
              <a:rPr lang="es-MX" altLang="es-MX" sz="4000" dirty="0">
                <a:solidFill>
                  <a:srgbClr val="7030A0"/>
                </a:solidFill>
                <a:latin typeface="Lato Black" charset="0"/>
              </a:rPr>
              <a:t>Socialización de género </a:t>
            </a:r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1517968" y="2078435"/>
            <a:ext cx="7777162" cy="1655762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2400"/>
              </a:spcBef>
            </a:pPr>
            <a:r>
              <a:rPr lang="es-MX" altLang="es-MX" sz="2800" dirty="0">
                <a:solidFill>
                  <a:srgbClr val="7030A0"/>
                </a:solidFill>
                <a:latin typeface="Lato Black" charset="0"/>
              </a:rPr>
              <a:t>Aprendemos a ser hombres y mujeres de acuerdo con el espacio físico, social y cultural en el que nos desarrollamos y </a:t>
            </a:r>
            <a:r>
              <a:rPr lang="es-MX" altLang="es-MX" sz="2800" dirty="0" smtClean="0">
                <a:solidFill>
                  <a:srgbClr val="7030A0"/>
                </a:solidFill>
                <a:latin typeface="Lato Black" charset="0"/>
              </a:rPr>
              <a:t>convivimos</a:t>
            </a:r>
            <a:endParaRPr lang="es-MX" altLang="es-MX" sz="2800" dirty="0">
              <a:latin typeface="Lato Black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445736" y="4236086"/>
            <a:ext cx="7921625" cy="15843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 eaLnBrk="0" hangingPunct="0">
              <a:lnSpc>
                <a:spcPct val="120000"/>
              </a:lnSpc>
              <a:spcBef>
                <a:spcPts val="2400"/>
              </a:spcBef>
              <a:defRPr/>
            </a:pPr>
            <a:r>
              <a:rPr lang="es-MX" altLang="es-MX" sz="2800" dirty="0">
                <a:solidFill>
                  <a:srgbClr val="7030A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Es un proceso de aprendizaje complejo y dinámico que se refuerza y cambia constantemente a lo largo de todo el ciclo de vida </a:t>
            </a:r>
          </a:p>
        </p:txBody>
      </p:sp>
    </p:spTree>
    <p:extLst>
      <p:ext uri="{BB962C8B-B14F-4D97-AF65-F5344CB8AC3E}">
        <p14:creationId xmlns:p14="http://schemas.microsoft.com/office/powerpoint/2010/main" val="4105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461824" y="689610"/>
            <a:ext cx="8102104" cy="1143000"/>
          </a:xfrm>
        </p:spPr>
        <p:txBody>
          <a:bodyPr/>
          <a:lstStyle/>
          <a:p>
            <a:pPr eaLnBrk="1" hangingPunct="1"/>
            <a:r>
              <a:rPr lang="es-ES" altLang="es-MX" dirty="0" smtClean="0">
                <a:solidFill>
                  <a:srgbClr val="7030A0"/>
                </a:solidFill>
                <a:latin typeface="Bebas Neue Bold" charset="0"/>
              </a:rPr>
              <a:t>Componentes del género </a:t>
            </a:r>
          </a:p>
        </p:txBody>
      </p:sp>
      <p:sp>
        <p:nvSpPr>
          <p:cNvPr id="15364" name="2 Marcador de contenido"/>
          <p:cNvSpPr>
            <a:spLocks noGrp="1"/>
          </p:cNvSpPr>
          <p:nvPr>
            <p:ph idx="1"/>
          </p:nvPr>
        </p:nvSpPr>
        <p:spPr>
          <a:xfrm>
            <a:off x="1294131" y="1832610"/>
            <a:ext cx="7777163" cy="4608512"/>
          </a:xfrm>
        </p:spPr>
        <p:txBody>
          <a:bodyPr>
            <a:noAutofit/>
          </a:bodyPr>
          <a:lstStyle/>
          <a:p>
            <a:pPr marL="355600" indent="-355600">
              <a:buClr>
                <a:schemeClr val="accent3"/>
              </a:buClr>
              <a:buFont typeface="Georgia"/>
              <a:buChar char="•"/>
              <a:defRPr/>
            </a:pPr>
            <a:r>
              <a:rPr lang="es-MX" sz="2800" dirty="0">
                <a:solidFill>
                  <a:srgbClr val="7030A0"/>
                </a:solidFill>
              </a:rPr>
              <a:t>Atribución, asignación o rotulación  de  género –  criterio de identificación.</a:t>
            </a:r>
            <a:endParaRPr lang="es-ES" sz="2800" dirty="0">
              <a:solidFill>
                <a:srgbClr val="7030A0"/>
              </a:solidFill>
            </a:endParaRP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s-MX" sz="2800" dirty="0">
                <a:solidFill>
                  <a:srgbClr val="7030A0"/>
                </a:solidFill>
              </a:rPr>
              <a:t> Identidad de género – la subjetividad, el sentir y la pertenencia</a:t>
            </a:r>
            <a:endParaRPr lang="es-ES" sz="2800" dirty="0">
              <a:solidFill>
                <a:srgbClr val="7030A0"/>
              </a:solidFill>
            </a:endParaRP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s-MX" sz="2800" dirty="0">
                <a:solidFill>
                  <a:srgbClr val="7030A0"/>
                </a:solidFill>
              </a:rPr>
              <a:t> Rol – Estereotipo de género – Lo que hago, el afuera</a:t>
            </a:r>
            <a:endParaRPr lang="es-ES" sz="2800" dirty="0">
              <a:solidFill>
                <a:srgbClr val="7030A0"/>
              </a:solidFill>
            </a:endParaRPr>
          </a:p>
          <a:p>
            <a:pPr marL="365760" indent="-256032" algn="r">
              <a:buClr>
                <a:schemeClr val="accent3"/>
              </a:buClr>
              <a:buNone/>
              <a:defRPr/>
            </a:pPr>
            <a:r>
              <a:rPr lang="es-MX" sz="2800" dirty="0" err="1">
                <a:solidFill>
                  <a:srgbClr val="7030A0"/>
                </a:solidFill>
              </a:rPr>
              <a:t>Bleichmar</a:t>
            </a:r>
            <a:r>
              <a:rPr lang="es-MX" sz="2800" dirty="0">
                <a:solidFill>
                  <a:srgbClr val="7030A0"/>
                </a:solidFill>
              </a:rPr>
              <a:t> (1997)</a:t>
            </a:r>
          </a:p>
          <a:p>
            <a:pPr marL="365760" indent="-256032" algn="just">
              <a:buClr>
                <a:schemeClr val="accent3"/>
              </a:buClr>
              <a:buNone/>
              <a:defRPr/>
            </a:pPr>
            <a:endParaRPr lang="es-E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500698" y="546735"/>
            <a:ext cx="6635750" cy="1301750"/>
          </a:xfrm>
        </p:spPr>
        <p:txBody>
          <a:bodyPr/>
          <a:lstStyle/>
          <a:p>
            <a:r>
              <a:rPr lang="es-MX" altLang="es-MX" dirty="0" smtClean="0">
                <a:solidFill>
                  <a:srgbClr val="7030A0"/>
                </a:solidFill>
                <a:latin typeface="Lato Black" charset="0"/>
              </a:rPr>
              <a:t>Perspectiva de Género</a:t>
            </a:r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2136775" y="1624330"/>
            <a:ext cx="7775575" cy="417671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s-MX" altLang="es-MX" sz="4000" dirty="0">
                <a:solidFill>
                  <a:srgbClr val="7030A0"/>
                </a:solidFill>
                <a:latin typeface="Lato Black" charset="0"/>
              </a:rPr>
              <a:t>Tomar consciencia de la subordinación de las mujeres (y lo femenino) en nuestra vida personal, familiar, laboral…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206240" y="4159885"/>
            <a:ext cx="51117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s-MX" altLang="es-MX" sz="4800" dirty="0">
                <a:solidFill>
                  <a:srgbClr val="7030A0"/>
                </a:solidFill>
                <a:latin typeface="Lato Black" charset="0"/>
                <a:cs typeface="Arial" charset="0"/>
              </a:rPr>
              <a:t>… y hacer algo al respecto</a:t>
            </a:r>
          </a:p>
        </p:txBody>
      </p:sp>
    </p:spTree>
    <p:extLst>
      <p:ext uri="{BB962C8B-B14F-4D97-AF65-F5344CB8AC3E}">
        <p14:creationId xmlns:p14="http://schemas.microsoft.com/office/powerpoint/2010/main" val="22221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442595" y="471488"/>
            <a:ext cx="5543550" cy="1301750"/>
          </a:xfrm>
        </p:spPr>
        <p:txBody>
          <a:bodyPr/>
          <a:lstStyle/>
          <a:p>
            <a:pPr algn="l" eaLnBrk="1" hangingPunct="1"/>
            <a:r>
              <a:rPr lang="es-MX" altLang="es-MX" dirty="0" smtClean="0">
                <a:solidFill>
                  <a:srgbClr val="7030A0"/>
                </a:solidFill>
                <a:latin typeface="Bebas Neue Bold" charset="0"/>
              </a:rPr>
              <a:t>¿Qué es</a:t>
            </a:r>
            <a:br>
              <a:rPr lang="es-MX" altLang="es-MX" dirty="0" smtClean="0">
                <a:solidFill>
                  <a:srgbClr val="7030A0"/>
                </a:solidFill>
                <a:latin typeface="Bebas Neue Bold" charset="0"/>
              </a:rPr>
            </a:br>
            <a:r>
              <a:rPr lang="es-MX" altLang="es-MX" dirty="0" smtClean="0">
                <a:solidFill>
                  <a:srgbClr val="7030A0"/>
                </a:solidFill>
                <a:latin typeface="Bebas Neue Bold" charset="0"/>
              </a:rPr>
              <a:t>la perspectiva de género?</a:t>
            </a:r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2538889" y="4825656"/>
            <a:ext cx="7326312" cy="1935481"/>
          </a:xfrm>
        </p:spPr>
        <p:txBody>
          <a:bodyPr/>
          <a:lstStyle/>
          <a:p>
            <a:pPr marL="0" indent="0">
              <a:spcBef>
                <a:spcPct val="0"/>
              </a:spcBef>
              <a:defRPr/>
            </a:pPr>
            <a:r>
              <a:rPr lang="es-MX" sz="2800" dirty="0" smtClean="0">
                <a:solidFill>
                  <a:srgbClr val="7030A0"/>
                </a:solidFill>
                <a:latin typeface="+mj-lt"/>
                <a:ea typeface="Calibri" pitchFamily="34" charset="0"/>
                <a:cs typeface="Arial" pitchFamily="34" charset="0"/>
              </a:rPr>
              <a:t>Representa </a:t>
            </a:r>
            <a:r>
              <a:rPr lang="es-MX" sz="2800" b="1" dirty="0" smtClean="0">
                <a:solidFill>
                  <a:srgbClr val="7030A0"/>
                </a:solidFill>
                <a:latin typeface="+mj-lt"/>
                <a:ea typeface="Calibri" pitchFamily="34" charset="0"/>
                <a:cs typeface="Arial" pitchFamily="34" charset="0"/>
              </a:rPr>
              <a:t>una forma de ver y  actuar </a:t>
            </a:r>
            <a:r>
              <a:rPr lang="es-MX" sz="2800" dirty="0" smtClean="0">
                <a:solidFill>
                  <a:srgbClr val="7030A0"/>
                </a:solidFill>
                <a:latin typeface="+mj-lt"/>
                <a:ea typeface="Calibri" pitchFamily="34" charset="0"/>
                <a:cs typeface="Arial" pitchFamily="34" charset="0"/>
              </a:rPr>
              <a:t>para cambiar los términos</a:t>
            </a:r>
            <a:r>
              <a:rPr lang="es-MX" sz="2800" dirty="0" smtClean="0">
                <a:solidFill>
                  <a:srgbClr val="7030A0"/>
                </a:solidFill>
                <a:latin typeface="+mj-lt"/>
                <a:cs typeface="Arial" pitchFamily="34" charset="0"/>
              </a:rPr>
              <a:t> </a:t>
            </a:r>
            <a:r>
              <a:rPr lang="es-MX" sz="2800" dirty="0" smtClean="0">
                <a:solidFill>
                  <a:srgbClr val="7030A0"/>
                </a:solidFill>
                <a:latin typeface="+mj-lt"/>
                <a:ea typeface="Calibri" pitchFamily="34" charset="0"/>
                <a:cs typeface="Arial" pitchFamily="34" charset="0"/>
              </a:rPr>
              <a:t>de las relaciones jerárquicas existentes, para democratizarlas.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s-MX" sz="2000" dirty="0">
              <a:latin typeface="+mj-lt"/>
              <a:ea typeface="Calibri" pitchFamily="34" charset="0"/>
              <a:cs typeface="Arial" pitchFamily="34" charset="0"/>
            </a:endParaRPr>
          </a:p>
        </p:txBody>
      </p:sp>
      <p:pic>
        <p:nvPicPr>
          <p:cNvPr id="15364" name="Picture 3" descr="C:\Users\Melissa\Desktop\Documentos Melissa_\GENDES_Melissa\IPN_taller\Género y Pol Pub\lentes de gén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56" y="1773237"/>
            <a:ext cx="4103284" cy="3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4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ttp://www.critic-on.com/wp-content/uploads/2013/01/Perspectiva-de-g%C3%A9ner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449" y="595312"/>
            <a:ext cx="8933771" cy="5058727"/>
          </a:xfrm>
        </p:spPr>
      </p:pic>
    </p:spTree>
    <p:extLst>
      <p:ext uri="{BB962C8B-B14F-4D97-AF65-F5344CB8AC3E}">
        <p14:creationId xmlns:p14="http://schemas.microsoft.com/office/powerpoint/2010/main" val="38574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2135188" y="1"/>
            <a:ext cx="4032250" cy="352742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89" lon="20099989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3000" b="1">
                <a:latin typeface="Comic Sans MS" pitchFamily="66" charset="0"/>
                <a:cs typeface="Arial" charset="0"/>
              </a:rPr>
              <a:t>GÉNERO</a:t>
            </a:r>
            <a:endParaRPr lang="es-ES" altLang="es-MX" sz="3000" b="1">
              <a:latin typeface="Comic Sans MS" pitchFamily="66" charset="0"/>
              <a:cs typeface="Arial" charset="0"/>
            </a:endParaRPr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4943476" y="333375"/>
            <a:ext cx="3960813" cy="3384550"/>
          </a:xfrm>
          <a:prstGeom prst="ellipse">
            <a:avLst/>
          </a:prstGeom>
          <a:solidFill>
            <a:srgbClr val="CC00FF"/>
          </a:solidFill>
          <a:ln w="9525">
            <a:round/>
            <a:headEnd/>
            <a:tailEnd/>
          </a:ln>
          <a:effectLst/>
          <a:scene3d>
            <a:camera prst="legacyPerspectiveFront">
              <a:rot lat="2009998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C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3000" b="1">
                <a:latin typeface="Comic Sans MS" pitchFamily="66" charset="0"/>
                <a:cs typeface="Arial" charset="0"/>
              </a:rPr>
              <a:t>EROTISMO</a:t>
            </a:r>
            <a:endParaRPr lang="es-ES" altLang="es-MX" sz="3000" b="1">
              <a:latin typeface="Comic Sans MS" pitchFamily="66" charset="0"/>
              <a:cs typeface="Arial" charset="0"/>
            </a:endParaRP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2351089" y="2997201"/>
            <a:ext cx="3889375" cy="3527425"/>
          </a:xfrm>
          <a:prstGeom prst="ellipse">
            <a:avLst/>
          </a:prstGeom>
          <a:solidFill>
            <a:srgbClr val="00FF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89" lon="20099989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3000" b="1">
                <a:latin typeface="Comic Sans MS" pitchFamily="66" charset="0"/>
                <a:cs typeface="Arial" charset="0"/>
              </a:rPr>
              <a:t>VÍNCULO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3000" b="1">
                <a:latin typeface="Comic Sans MS" pitchFamily="66" charset="0"/>
                <a:cs typeface="Arial" charset="0"/>
              </a:rPr>
              <a:t>AFECTIVO</a:t>
            </a:r>
            <a:endParaRPr lang="es-ES" altLang="es-MX" sz="3000" b="1">
              <a:latin typeface="Comic Sans MS" pitchFamily="66" charset="0"/>
              <a:cs typeface="Arial" charset="0"/>
            </a:endParaRPr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 rot="784218">
            <a:off x="5303839" y="2708276"/>
            <a:ext cx="4105275" cy="3241675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89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Comic Sans MS" pitchFamily="66" charset="0"/>
                <a:cs typeface="Arial" charset="0"/>
              </a:rPr>
              <a:t>REPRODUCTIVIDAD</a:t>
            </a:r>
            <a:endParaRPr lang="es-ES" altLang="es-MX" sz="2400" b="1"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59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198596" y="347505"/>
            <a:ext cx="7832407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MX" sz="6000" b="1" dirty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>Sexo</a:t>
            </a:r>
          </a:p>
          <a:p>
            <a:pPr algn="ctr" eaLnBrk="1" hangingPunct="1">
              <a:spcBef>
                <a:spcPct val="50000"/>
              </a:spcBef>
              <a:buNone/>
            </a:pPr>
            <a:r>
              <a:rPr lang="es-ES_tradnl" altLang="es-MX" sz="3600" dirty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>Atributos anatómicos y fisiológicos que identifican a una persona como mujer o como hombre</a:t>
            </a:r>
            <a:endParaRPr lang="es-ES" altLang="es-MX" sz="36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114800" y="19050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MX" altLang="es-MX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1330485" y="3920827"/>
            <a:ext cx="32766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MX" sz="2800" dirty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>Sexo cromosómico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MX" sz="2800" dirty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>Sexo gonadal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MX" sz="2800" dirty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>Sexo pélvico</a:t>
            </a:r>
            <a:endParaRPr lang="es-ES" altLang="es-MX" sz="2800" dirty="0">
              <a:solidFill>
                <a:srgbClr val="7030A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4615656" y="4180205"/>
            <a:ext cx="1371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4607085" y="4798873"/>
            <a:ext cx="1371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4615656" y="5460365"/>
            <a:ext cx="1371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6193949" y="3920827"/>
            <a:ext cx="38290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MX" sz="2800" dirty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>XX  –  XY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MX" sz="2800" dirty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>Ovarios – Testículos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MX" sz="2800" dirty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>Pene – Vulva</a:t>
            </a:r>
            <a:r>
              <a:rPr lang="es-ES_tradnl" altLang="es-MX" sz="2400" dirty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> </a:t>
            </a:r>
            <a:endParaRPr lang="es-ES" altLang="es-MX" sz="2400" dirty="0">
              <a:solidFill>
                <a:srgbClr val="7030A0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03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2791" y="414655"/>
            <a:ext cx="8193089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/>
              <a:t>         </a:t>
            </a:r>
            <a:r>
              <a:rPr lang="es-ES" sz="6700" dirty="0" smtClean="0">
                <a:solidFill>
                  <a:srgbClr val="7030A0"/>
                </a:solidFill>
              </a:rPr>
              <a:t>Definiendo al  sexo: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7171" name="5 Marcador de contenido"/>
          <p:cNvSpPr>
            <a:spLocks noGrp="1"/>
          </p:cNvSpPr>
          <p:nvPr>
            <p:ph idx="1"/>
          </p:nvPr>
        </p:nvSpPr>
        <p:spPr>
          <a:xfrm>
            <a:off x="0" y="1892619"/>
            <a:ext cx="9031287" cy="3095625"/>
          </a:xfrm>
        </p:spPr>
        <p:txBody>
          <a:bodyPr>
            <a:normAutofit/>
          </a:bodyPr>
          <a:lstStyle/>
          <a:p>
            <a:pPr marL="365760" indent="-256032" algn="r">
              <a:buClr>
                <a:schemeClr val="accent3"/>
              </a:buClr>
              <a:buFont typeface="Georgia"/>
              <a:buChar char="•"/>
              <a:defRPr/>
            </a:pPr>
            <a:r>
              <a:rPr lang="es-MX" sz="3600" dirty="0" smtClean="0">
                <a:solidFill>
                  <a:srgbClr val="7030A0"/>
                </a:solidFill>
              </a:rPr>
              <a:t>David Barrios (2003), define al </a:t>
            </a:r>
            <a:r>
              <a:rPr lang="es-MX" sz="3600" b="1" i="1" dirty="0" smtClean="0">
                <a:solidFill>
                  <a:srgbClr val="7030A0"/>
                </a:solidFill>
              </a:rPr>
              <a:t>sexo</a:t>
            </a:r>
            <a:r>
              <a:rPr lang="es-MX" sz="3600" dirty="0" smtClean="0">
                <a:solidFill>
                  <a:srgbClr val="7030A0"/>
                </a:solidFill>
              </a:rPr>
              <a:t> como “el conjunto de diferencias físicas y fisiológicas que distinguen a las hembras de los machos,  en la especie humana, a las mujeres de los hombres”  </a:t>
            </a:r>
          </a:p>
          <a:p>
            <a:pPr marL="365760" indent="-256032" algn="r">
              <a:buClr>
                <a:schemeClr val="accent3"/>
              </a:buClr>
              <a:buNone/>
              <a:defRPr/>
            </a:pPr>
            <a:endParaRPr lang="es-MX" sz="1200" dirty="0"/>
          </a:p>
          <a:p>
            <a:pPr marL="365760" indent="-256032" algn="r">
              <a:buClr>
                <a:schemeClr val="accent3"/>
              </a:buClr>
              <a:buFont typeface="Georgia"/>
              <a:buChar char="•"/>
              <a:defRPr/>
            </a:pPr>
            <a:endParaRPr lang="es-ES" dirty="0" smtClean="0"/>
          </a:p>
          <a:p>
            <a:pPr marL="365760" indent="-256032" algn="r">
              <a:buClr>
                <a:schemeClr val="accent3"/>
              </a:buClr>
              <a:buFont typeface="Georgia"/>
              <a:buChar char="•"/>
              <a:defRPr/>
            </a:pPr>
            <a:endParaRPr lang="es-ES" dirty="0" smtClean="0"/>
          </a:p>
          <a:p>
            <a:pPr marL="365760" indent="-256032" algn="r">
              <a:buClr>
                <a:schemeClr val="accent3"/>
              </a:buClr>
              <a:buFont typeface="Georgia"/>
              <a:buChar char="•"/>
              <a:defRPr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9311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3590" y="274637"/>
            <a:ext cx="11151029" cy="1143000"/>
          </a:xfrm>
        </p:spPr>
        <p:txBody>
          <a:bodyPr>
            <a:normAutofit/>
          </a:bodyPr>
          <a:lstStyle/>
          <a:p>
            <a:r>
              <a:rPr lang="es-MX" dirty="0"/>
              <a:t>¿A qué llamamos sistema sexo/género?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61404"/>
              </p:ext>
            </p:extLst>
          </p:nvPr>
        </p:nvGraphicFramePr>
        <p:xfrm>
          <a:off x="609600" y="1600201"/>
          <a:ext cx="109728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52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urrelo\GENDES\GENDES - 2018\Guadalajara\Imágenes para la reflexión\12036685_10153624734704694_50606906806681677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69" y="150901"/>
            <a:ext cx="8527111" cy="648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3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Pictures\SEXUALIDAD\Género, Diversidad y algo más\DIVERSIDAD\12728975_10153926465892354_788978571122456814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371975" cy="46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2528887"/>
            <a:ext cx="456565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7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15278</TotalTime>
  <Words>881</Words>
  <Application>Microsoft Office PowerPoint</Application>
  <PresentationFormat>Panorámica</PresentationFormat>
  <Paragraphs>101</Paragraphs>
  <Slides>35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9" baseType="lpstr">
      <vt:lpstr>Arial</vt:lpstr>
      <vt:lpstr>Bebas Neue Bold</vt:lpstr>
      <vt:lpstr>Calibri</vt:lpstr>
      <vt:lpstr>Comic Sans MS</vt:lpstr>
      <vt:lpstr>Ebrima</vt:lpstr>
      <vt:lpstr>Garamond</vt:lpstr>
      <vt:lpstr>Georgia</vt:lpstr>
      <vt:lpstr>Lato</vt:lpstr>
      <vt:lpstr>Lato Black</vt:lpstr>
      <vt:lpstr>Oswald</vt:lpstr>
      <vt:lpstr>Times New Roman</vt:lpstr>
      <vt:lpstr>Trebuchet MS</vt:lpstr>
      <vt:lpstr>Wingdings 3</vt:lpstr>
      <vt:lpstr>Faceta</vt:lpstr>
      <vt:lpstr>Género y Masculinidades </vt:lpstr>
      <vt:lpstr>¿Quiénes somos?</vt:lpstr>
      <vt:lpstr>MODELO HOLÓNICO</vt:lpstr>
      <vt:lpstr>Presentación de PowerPoint</vt:lpstr>
      <vt:lpstr>Presentación de PowerPoint</vt:lpstr>
      <vt:lpstr>         Definiendo al  sexo:  </vt:lpstr>
      <vt:lpstr>¿A qué llamamos sistema sexo/género?</vt:lpstr>
      <vt:lpstr>Presentación de PowerPoint</vt:lpstr>
      <vt:lpstr>Presentación de PowerPoint</vt:lpstr>
      <vt:lpstr>Presentación de PowerPoint</vt:lpstr>
      <vt:lpstr>Identidad de Género:  convicción personal  de ser hombre o ser mujer  </vt:lpstr>
      <vt:lpstr>Identidad Género</vt:lpstr>
      <vt:lpstr>Identidad Género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MASCULINIDADES</vt:lpstr>
      <vt:lpstr>Presentación de PowerPoint</vt:lpstr>
      <vt:lpstr>Presentación de PowerPoint</vt:lpstr>
      <vt:lpstr>DanielCazés  </vt:lpstr>
      <vt:lpstr>Impactos </vt:lpstr>
      <vt:lpstr>Presentación de PowerPoint</vt:lpstr>
      <vt:lpstr>Presentación de PowerPoint</vt:lpstr>
      <vt:lpstr>Presentación de PowerPoint</vt:lpstr>
      <vt:lpstr>Presentación de PowerPoint</vt:lpstr>
      <vt:lpstr>Socialización de género </vt:lpstr>
      <vt:lpstr>Componentes del género </vt:lpstr>
      <vt:lpstr>Perspectiva de Género</vt:lpstr>
      <vt:lpstr>¿Qué es la perspectiva de género?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sobre Género y Masculinidades</dc:title>
  <dc:creator>GENDES 1</dc:creator>
  <cp:lastModifiedBy>omar resendiz</cp:lastModifiedBy>
  <cp:revision>57</cp:revision>
  <dcterms:created xsi:type="dcterms:W3CDTF">2022-04-29T19:54:41Z</dcterms:created>
  <dcterms:modified xsi:type="dcterms:W3CDTF">2023-04-25T16:42:01Z</dcterms:modified>
</cp:coreProperties>
</file>