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28"/>
  </p:notesMasterIdLst>
  <p:sldIdLst>
    <p:sldId id="257" r:id="rId2"/>
    <p:sldId id="263" r:id="rId3"/>
    <p:sldId id="539" r:id="rId4"/>
    <p:sldId id="579" r:id="rId5"/>
    <p:sldId id="260" r:id="rId6"/>
    <p:sldId id="281" r:id="rId7"/>
    <p:sldId id="264" r:id="rId8"/>
    <p:sldId id="265" r:id="rId9"/>
    <p:sldId id="588" r:id="rId10"/>
    <p:sldId id="591" r:id="rId11"/>
    <p:sldId id="578" r:id="rId12"/>
    <p:sldId id="583" r:id="rId13"/>
    <p:sldId id="582" r:id="rId14"/>
    <p:sldId id="580" r:id="rId15"/>
    <p:sldId id="584" r:id="rId16"/>
    <p:sldId id="585" r:id="rId17"/>
    <p:sldId id="592" r:id="rId18"/>
    <p:sldId id="268" r:id="rId19"/>
    <p:sldId id="576" r:id="rId20"/>
    <p:sldId id="586" r:id="rId21"/>
    <p:sldId id="556" r:id="rId22"/>
    <p:sldId id="587" r:id="rId23"/>
    <p:sldId id="590" r:id="rId24"/>
    <p:sldId id="276" r:id="rId25"/>
    <p:sldId id="593" r:id="rId26"/>
    <p:sldId id="566"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988C037-5538-47E7-9BF8-2C59BAA38996}">
          <p14:sldIdLst>
            <p14:sldId id="257"/>
            <p14:sldId id="263"/>
            <p14:sldId id="539"/>
            <p14:sldId id="579"/>
            <p14:sldId id="260"/>
            <p14:sldId id="281"/>
            <p14:sldId id="264"/>
            <p14:sldId id="265"/>
            <p14:sldId id="588"/>
            <p14:sldId id="591"/>
            <p14:sldId id="578"/>
            <p14:sldId id="583"/>
            <p14:sldId id="582"/>
            <p14:sldId id="580"/>
            <p14:sldId id="584"/>
            <p14:sldId id="585"/>
          </p14:sldIdLst>
        </p14:section>
        <p14:section name="AVANCES" id="{6DA90352-412B-4171-BABD-7DB86F44A06A}">
          <p14:sldIdLst>
            <p14:sldId id="592"/>
            <p14:sldId id="268"/>
            <p14:sldId id="576"/>
            <p14:sldId id="586"/>
            <p14:sldId id="556"/>
            <p14:sldId id="587"/>
            <p14:sldId id="590"/>
            <p14:sldId id="276"/>
            <p14:sldId id="593"/>
            <p14:sldId id="5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D60093"/>
    <a:srgbClr val="6600FF"/>
    <a:srgbClr val="C84071"/>
    <a:srgbClr val="3333CC"/>
    <a:srgbClr val="943C8C"/>
    <a:srgbClr val="00CC99"/>
    <a:srgbClr val="333399"/>
    <a:srgbClr val="666699"/>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autoAdjust="0"/>
    <p:restoredTop sz="66190" autoAdjust="0"/>
  </p:normalViewPr>
  <p:slideViewPr>
    <p:cSldViewPr snapToGrid="0">
      <p:cViewPr varScale="1">
        <p:scale>
          <a:sx n="105" d="100"/>
          <a:sy n="105" d="100"/>
        </p:scale>
        <p:origin x="1312"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EF71E-FCC1-452E-813B-080A17910071}" type="datetimeFigureOut">
              <a:rPr lang="es-MX" smtClean="0"/>
              <a:t>26/04/22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6E292-8982-45EB-AF0C-86B89A256FAE}" type="slidenum">
              <a:rPr lang="es-MX" smtClean="0"/>
              <a:t>‹Nº›</a:t>
            </a:fld>
            <a:endParaRPr lang="es-MX"/>
          </a:p>
        </p:txBody>
      </p:sp>
    </p:spTree>
    <p:extLst>
      <p:ext uri="{BB962C8B-B14F-4D97-AF65-F5344CB8AC3E}">
        <p14:creationId xmlns:p14="http://schemas.microsoft.com/office/powerpoint/2010/main" val="72422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FE6E292-8982-45EB-AF0C-86B89A256FAE}" type="slidenum">
              <a:rPr lang="es-MX" smtClean="0"/>
              <a:t>1</a:t>
            </a:fld>
            <a:endParaRPr lang="es-MX"/>
          </a:p>
        </p:txBody>
      </p:sp>
    </p:spTree>
    <p:extLst>
      <p:ext uri="{BB962C8B-B14F-4D97-AF65-F5344CB8AC3E}">
        <p14:creationId xmlns:p14="http://schemas.microsoft.com/office/powerpoint/2010/main" val="3268689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81AD0365-DB3E-C94A-9305-E7DB86505774}" type="datetimeFigureOut">
              <a:rPr lang="es-MX" smtClean="0"/>
              <a:t>26/04/22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D27EC4E-286B-E24C-8364-31F683E97101}" type="slidenum">
              <a:rPr lang="es-MX" smtClean="0"/>
              <a:t>‹Nº›</a:t>
            </a:fld>
            <a:endParaRPr lang="es-MX"/>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2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AD0365-DB3E-C94A-9305-E7DB86505774}" type="datetimeFigureOut">
              <a:rPr lang="es-MX" smtClean="0"/>
              <a:t>26/04/22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214274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AD0365-DB3E-C94A-9305-E7DB86505774}" type="datetimeFigureOut">
              <a:rPr lang="es-MX" smtClean="0"/>
              <a:t>26/04/22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D27EC4E-286B-E24C-8364-31F683E97101}"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99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AD0365-DB3E-C94A-9305-E7DB86505774}" type="datetimeFigureOut">
              <a:rPr lang="es-MX" smtClean="0"/>
              <a:t>26/04/22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331685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1AD0365-DB3E-C94A-9305-E7DB86505774}" type="datetimeFigureOut">
              <a:rPr lang="es-MX" smtClean="0"/>
              <a:t>26/04/22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D27EC4E-286B-E24C-8364-31F683E97101}" type="slidenum">
              <a:rPr lang="es-MX" smtClean="0"/>
              <a:t>‹Nº›</a:t>
            </a:fld>
            <a:endParaRPr lang="es-MX"/>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85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1AD0365-DB3E-C94A-9305-E7DB86505774}" type="datetimeFigureOut">
              <a:rPr lang="es-MX" smtClean="0"/>
              <a:t>26/04/22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14366270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4/26/22</a:t>
            </a:fld>
            <a:endParaRPr lang="en-U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6F15528-21DE-4FAA-801E-634DDDAF4B2B}" type="slidenum">
              <a:rPr lang="es-ES" smtClean="0"/>
              <a:t>‹Nº›</a:t>
            </a:fld>
            <a:endParaRPr lang="es-ES"/>
          </a:p>
        </p:txBody>
      </p:sp>
    </p:spTree>
    <p:extLst>
      <p:ext uri="{BB962C8B-B14F-4D97-AF65-F5344CB8AC3E}">
        <p14:creationId xmlns:p14="http://schemas.microsoft.com/office/powerpoint/2010/main" val="173589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1AD0365-DB3E-C94A-9305-E7DB86505774}" type="datetimeFigureOut">
              <a:rPr lang="es-MX" smtClean="0"/>
              <a:t>26/04/22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100932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D0365-DB3E-C94A-9305-E7DB86505774}" type="datetimeFigureOut">
              <a:rPr lang="es-MX" smtClean="0"/>
              <a:t>26/04/22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236521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1AD0365-DB3E-C94A-9305-E7DB86505774}" type="datetimeFigureOut">
              <a:rPr lang="es-MX" smtClean="0"/>
              <a:t>26/04/22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D27EC4E-286B-E24C-8364-31F683E97101}" type="slidenum">
              <a:rPr lang="es-MX" smtClean="0"/>
              <a:t>‹Nº›</a:t>
            </a:fld>
            <a:endParaRPr lang="es-MX"/>
          </a:p>
        </p:txBody>
      </p:sp>
    </p:spTree>
    <p:extLst>
      <p:ext uri="{BB962C8B-B14F-4D97-AF65-F5344CB8AC3E}">
        <p14:creationId xmlns:p14="http://schemas.microsoft.com/office/powerpoint/2010/main" val="27671984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t>4/26/22</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6F15528-21DE-4FAA-801E-634DDDAF4B2B}" type="slidenum">
              <a:rPr lang="es-ES" smtClean="0"/>
              <a:t>‹Nº›</a:t>
            </a:fld>
            <a:endParaRPr lang="es-E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28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1D8BD707-D9CF-40AE-B4C6-C98DA3205C09}" type="datetimeFigureOut">
              <a:rPr lang="en-US" smtClean="0"/>
              <a:t>4/26/22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s-E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F15528-21DE-4FAA-801E-634DDDAF4B2B}" type="slidenum">
              <a:rPr lang="es-ES" smtClean="0"/>
              <a:t>‹Nº›</a:t>
            </a:fld>
            <a:endParaRPr lang="es-E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59048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le.salud.cdmx.gob.mx/wp-content/uploads/WEB_11042022.pd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CB071-973D-B94D-AE68-CCCDED9B03A0}"/>
              </a:ext>
            </a:extLst>
          </p:cNvPr>
          <p:cNvSpPr>
            <a:spLocks noGrp="1"/>
          </p:cNvSpPr>
          <p:nvPr>
            <p:ph type="title"/>
          </p:nvPr>
        </p:nvSpPr>
        <p:spPr>
          <a:xfrm>
            <a:off x="2407640" y="841925"/>
            <a:ext cx="7574560" cy="2425065"/>
          </a:xfrm>
        </p:spPr>
        <p:txBody>
          <a:bodyPr>
            <a:normAutofit fontScale="90000"/>
          </a:bodyPr>
          <a:lstStyle/>
          <a:p>
            <a:pPr algn="ctr"/>
            <a:r>
              <a:rPr lang="es-ES" sz="4800" dirty="0">
                <a:solidFill>
                  <a:schemeClr val="bg1"/>
                </a:solidFill>
              </a:rPr>
              <a:t>“Reflexiones respecto al 15 Aniversario del reconocimiento del derecho de las mujeres a interrumpir legalmente su embarazo en la CDMX.”</a:t>
            </a:r>
            <a:br>
              <a:rPr lang="es-MX" sz="4800" dirty="0">
                <a:solidFill>
                  <a:srgbClr val="333399"/>
                </a:solidFill>
                <a:latin typeface="Source Sans Pro Black" panose="020B0604020202020204" pitchFamily="34" charset="0"/>
                <a:ea typeface="+mn-ea"/>
                <a:cs typeface="+mn-cs"/>
              </a:rPr>
            </a:br>
            <a:endParaRPr lang="es-MX" sz="4800" dirty="0">
              <a:solidFill>
                <a:srgbClr val="333399"/>
              </a:solidFill>
              <a:latin typeface="Source Sans Pro Black" panose="020B0604020202020204" pitchFamily="34" charset="0"/>
              <a:ea typeface="+mn-ea"/>
              <a:cs typeface="+mn-cs"/>
            </a:endParaRPr>
          </a:p>
        </p:txBody>
      </p:sp>
      <p:sp>
        <p:nvSpPr>
          <p:cNvPr id="6" name="Marcador de texto 5">
            <a:extLst>
              <a:ext uri="{FF2B5EF4-FFF2-40B4-BE49-F238E27FC236}">
                <a16:creationId xmlns:a16="http://schemas.microsoft.com/office/drawing/2014/main" id="{944B8050-122F-4DCA-AC7C-965DE1A13490}"/>
              </a:ext>
            </a:extLst>
          </p:cNvPr>
          <p:cNvSpPr>
            <a:spLocks noGrp="1"/>
          </p:cNvSpPr>
          <p:nvPr>
            <p:ph type="body" idx="1"/>
          </p:nvPr>
        </p:nvSpPr>
        <p:spPr>
          <a:xfrm>
            <a:off x="476795" y="5015888"/>
            <a:ext cx="3200400" cy="1463040"/>
          </a:xfrm>
        </p:spPr>
        <p:txBody>
          <a:bodyPr/>
          <a:lstStyle/>
          <a:p>
            <a:r>
              <a:rPr lang="es-ES" b="1" dirty="0">
                <a:solidFill>
                  <a:schemeClr val="accent2">
                    <a:lumMod val="50000"/>
                  </a:schemeClr>
                </a:solidFill>
                <a:latin typeface="Source Sans Pro" panose="020B0503030403020204" pitchFamily="34" charset="0"/>
                <a:ea typeface="Source Sans Pro" panose="020B0503030403020204" pitchFamily="34" charset="0"/>
              </a:rPr>
              <a:t>Foro Escuela Nacional de Trabajo Social.</a:t>
            </a:r>
          </a:p>
          <a:p>
            <a:r>
              <a:rPr lang="es-ES" b="1" dirty="0">
                <a:solidFill>
                  <a:schemeClr val="accent2">
                    <a:lumMod val="50000"/>
                  </a:schemeClr>
                </a:solidFill>
                <a:latin typeface="Source Sans Pro" panose="020B0503030403020204" pitchFamily="34" charset="0"/>
                <a:ea typeface="Source Sans Pro" panose="020B0503030403020204" pitchFamily="34" charset="0"/>
              </a:rPr>
              <a:t>Martha Juárez / CELIG</a:t>
            </a:r>
          </a:p>
          <a:p>
            <a:r>
              <a:rPr lang="es-ES" b="1" dirty="0">
                <a:solidFill>
                  <a:schemeClr val="accent2">
                    <a:lumMod val="50000"/>
                  </a:schemeClr>
                </a:solidFill>
                <a:latin typeface="Source Sans Pro" panose="020B0503030403020204" pitchFamily="34" charset="0"/>
                <a:ea typeface="Source Sans Pro" panose="020B0503030403020204" pitchFamily="34" charset="0"/>
              </a:rPr>
              <a:t>26 de abril de 2022</a:t>
            </a:r>
          </a:p>
        </p:txBody>
      </p:sp>
      <p:pic>
        <p:nvPicPr>
          <p:cNvPr id="18" name="Imagen 17">
            <a:extLst>
              <a:ext uri="{FF2B5EF4-FFF2-40B4-BE49-F238E27FC236}">
                <a16:creationId xmlns:a16="http://schemas.microsoft.com/office/drawing/2014/main" id="{BC22C22B-83E6-B54B-857D-DE8155EDC69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43110" y="5141736"/>
            <a:ext cx="2455815" cy="771384"/>
          </a:xfrm>
          <a:prstGeom prst="rect">
            <a:avLst/>
          </a:prstGeom>
          <a:noFill/>
        </p:spPr>
      </p:pic>
      <p:pic>
        <p:nvPicPr>
          <p:cNvPr id="7" name="Imagen 6">
            <a:extLst>
              <a:ext uri="{FF2B5EF4-FFF2-40B4-BE49-F238E27FC236}">
                <a16:creationId xmlns:a16="http://schemas.microsoft.com/office/drawing/2014/main" id="{8815B9C3-3D2C-47CB-8212-5A99910C2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416" y="5015888"/>
            <a:ext cx="1586566" cy="1125437"/>
          </a:xfrm>
          <a:prstGeom prst="rect">
            <a:avLst/>
          </a:prstGeom>
        </p:spPr>
      </p:pic>
      <p:pic>
        <p:nvPicPr>
          <p:cNvPr id="9" name="Imagen 8">
            <a:extLst>
              <a:ext uri="{FF2B5EF4-FFF2-40B4-BE49-F238E27FC236}">
                <a16:creationId xmlns:a16="http://schemas.microsoft.com/office/drawing/2014/main" id="{6C9051BC-690B-49A3-8109-C14FEF952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6927" y="5054050"/>
            <a:ext cx="809625" cy="962025"/>
          </a:xfrm>
          <a:prstGeom prst="rect">
            <a:avLst/>
          </a:prstGeom>
        </p:spPr>
      </p:pic>
    </p:spTree>
    <p:extLst>
      <p:ext uri="{BB962C8B-B14F-4D97-AF65-F5344CB8AC3E}">
        <p14:creationId xmlns:p14="http://schemas.microsoft.com/office/powerpoint/2010/main" val="297450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9ABB9-1D06-4E10-8183-D740466A1C0A}"/>
              </a:ext>
            </a:extLst>
          </p:cNvPr>
          <p:cNvSpPr>
            <a:spLocks noGrp="1"/>
          </p:cNvSpPr>
          <p:nvPr>
            <p:ph type="title"/>
          </p:nvPr>
        </p:nvSpPr>
        <p:spPr/>
        <p:txBody>
          <a:bodyPr/>
          <a:lstStyle/>
          <a:p>
            <a:r>
              <a:rPr lang="es-MX" dirty="0"/>
              <a:t>Ley de salud </a:t>
            </a:r>
            <a:r>
              <a:rPr lang="es-MX" dirty="0" err="1"/>
              <a:t>cdmx</a:t>
            </a:r>
            <a:r>
              <a:rPr lang="es-MX" dirty="0"/>
              <a:t> (2021) </a:t>
            </a:r>
          </a:p>
        </p:txBody>
      </p:sp>
      <p:sp>
        <p:nvSpPr>
          <p:cNvPr id="3" name="Marcador de contenido 2">
            <a:extLst>
              <a:ext uri="{FF2B5EF4-FFF2-40B4-BE49-F238E27FC236}">
                <a16:creationId xmlns:a16="http://schemas.microsoft.com/office/drawing/2014/main" id="{3D28CE21-AE35-4C0A-A599-BBC7330F915C}"/>
              </a:ext>
            </a:extLst>
          </p:cNvPr>
          <p:cNvSpPr>
            <a:spLocks noGrp="1"/>
          </p:cNvSpPr>
          <p:nvPr>
            <p:ph idx="1"/>
          </p:nvPr>
        </p:nvSpPr>
        <p:spPr>
          <a:xfrm>
            <a:off x="637761" y="1938271"/>
            <a:ext cx="9720071" cy="4023360"/>
          </a:xfrm>
        </p:spPr>
        <p:txBody>
          <a:bodyPr>
            <a:noAutofit/>
          </a:bodyPr>
          <a:lstStyle/>
          <a:p>
            <a:pPr marL="0" indent="0">
              <a:buNone/>
            </a:pPr>
            <a:r>
              <a:rPr lang="es-MX" sz="2400" b="1" dirty="0">
                <a:latin typeface="Arial" panose="020B0604020202020204" pitchFamily="34" charset="0"/>
                <a:cs typeface="Arial" panose="020B0604020202020204" pitchFamily="34" charset="0"/>
              </a:rPr>
              <a:t>Interrupción Legal del Embarazo</a:t>
            </a:r>
            <a:r>
              <a:rPr lang="es-MX" sz="2400" dirty="0">
                <a:latin typeface="Arial" panose="020B0604020202020204" pitchFamily="34" charset="0"/>
                <a:cs typeface="Arial" panose="020B0604020202020204" pitchFamily="34" charset="0"/>
              </a:rPr>
              <a:t>: procedimiento médico que se realiza a solicitud de la mujer embarazada </a:t>
            </a:r>
            <a:r>
              <a:rPr lang="es-MX" sz="2400" b="1" dirty="0">
                <a:latin typeface="Arial" panose="020B0604020202020204" pitchFamily="34" charset="0"/>
                <a:cs typeface="Arial" panose="020B0604020202020204" pitchFamily="34" charset="0"/>
              </a:rPr>
              <a:t>hasta la semana 12 </a:t>
            </a:r>
            <a:r>
              <a:rPr lang="es-MX" sz="2400" dirty="0">
                <a:latin typeface="Arial" panose="020B0604020202020204" pitchFamily="34" charset="0"/>
                <a:cs typeface="Arial" panose="020B0604020202020204" pitchFamily="34" charset="0"/>
              </a:rPr>
              <a:t>completa de gestación, como parte de una atención integral basada en el derecho de las mujeres a decidir sobre su vida reproductiva en condiciones de atención médica segura; </a:t>
            </a:r>
          </a:p>
          <a:p>
            <a:pPr marL="0" indent="0">
              <a:buNone/>
            </a:pPr>
            <a:r>
              <a:rPr lang="es-MX" sz="2400" b="1" dirty="0">
                <a:latin typeface="Arial" panose="020B0604020202020204" pitchFamily="34" charset="0"/>
                <a:cs typeface="Arial" panose="020B0604020202020204" pitchFamily="34" charset="0"/>
              </a:rPr>
              <a:t>Interrupción Voluntaria del Embarazo</a:t>
            </a:r>
            <a:r>
              <a:rPr lang="es-MX" sz="2400" dirty="0">
                <a:latin typeface="Arial" panose="020B0604020202020204" pitchFamily="34" charset="0"/>
                <a:cs typeface="Arial" panose="020B0604020202020204" pitchFamily="34" charset="0"/>
              </a:rPr>
              <a:t>: procedimiento médico que a solicitud de la mujer embarazada realizan los integrantes del Sistema de Salud de la Ciudad de México como consecuencia de una </a:t>
            </a:r>
            <a:r>
              <a:rPr lang="es-MX" sz="2400" b="1" dirty="0">
                <a:latin typeface="Arial" panose="020B0604020202020204" pitchFamily="34" charset="0"/>
                <a:cs typeface="Arial" panose="020B0604020202020204" pitchFamily="34" charset="0"/>
              </a:rPr>
              <a:t>violación sexual, </a:t>
            </a:r>
            <a:r>
              <a:rPr lang="es-MX" sz="2400" dirty="0">
                <a:latin typeface="Arial" panose="020B0604020202020204" pitchFamily="34" charset="0"/>
                <a:cs typeface="Arial" panose="020B0604020202020204" pitchFamily="34" charset="0"/>
              </a:rPr>
              <a:t>sin que la usuaria lo haya denunciado ante las autoridades competentes, lo anterior en términos de lo previsto en la NOM-046-SSA2-2005 y normatividad aplicable </a:t>
            </a:r>
          </a:p>
        </p:txBody>
      </p:sp>
    </p:spTree>
    <p:extLst>
      <p:ext uri="{BB962C8B-B14F-4D97-AF65-F5344CB8AC3E}">
        <p14:creationId xmlns:p14="http://schemas.microsoft.com/office/powerpoint/2010/main" val="146564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249960" y="1293973"/>
            <a:ext cx="8573548" cy="1077218"/>
          </a:xfrm>
          <a:prstGeom prst="rect">
            <a:avLst/>
          </a:prstGeom>
          <a:noFill/>
        </p:spPr>
        <p:txBody>
          <a:bodyPr wrap="square" rtlCol="0">
            <a:spAutoFit/>
          </a:bodyPr>
          <a:lstStyle/>
          <a:p>
            <a:pPr marL="342900" indent="-342900">
              <a:buClr>
                <a:srgbClr val="800080"/>
              </a:buClr>
              <a:buFont typeface="Arial" panose="020B0604020202020204" pitchFamily="34" charset="0"/>
              <a:buChar char="•"/>
            </a:pPr>
            <a:r>
              <a:rPr lang="es-MX" sz="2000" dirty="0">
                <a:latin typeface="Arial" panose="020B0604020202020204" pitchFamily="34" charset="0"/>
                <a:cs typeface="Arial" panose="020B0604020202020204" pitchFamily="34" charset="0"/>
                <a:hlinkClick r:id="rId3"/>
              </a:rPr>
              <a:t>http://ile.salud.cdmx.gob.mx/wp-content/uploads/WEB_11042022.pdf</a:t>
            </a:r>
            <a:endParaRPr lang="es-MX" sz="2000" dirty="0">
              <a:latin typeface="Arial" panose="020B0604020202020204" pitchFamily="34" charset="0"/>
              <a:cs typeface="Arial" panose="020B0604020202020204" pitchFamily="34" charset="0"/>
            </a:endParaRPr>
          </a:p>
          <a:p>
            <a:pPr>
              <a:buClr>
                <a:srgbClr val="800080"/>
              </a:buCl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1563071" y="433292"/>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Los datos de la política pública</a:t>
            </a:r>
          </a:p>
        </p:txBody>
      </p:sp>
      <p:pic>
        <p:nvPicPr>
          <p:cNvPr id="3" name="Imagen 2">
            <a:extLst>
              <a:ext uri="{FF2B5EF4-FFF2-40B4-BE49-F238E27FC236}">
                <a16:creationId xmlns:a16="http://schemas.microsoft.com/office/drawing/2014/main" id="{2D3012F9-3E16-46F2-AF76-702FE1F397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242" y="1771650"/>
            <a:ext cx="7086600" cy="5086350"/>
          </a:xfrm>
          <a:prstGeom prst="rect">
            <a:avLst/>
          </a:prstGeom>
        </p:spPr>
      </p:pic>
    </p:spTree>
    <p:extLst>
      <p:ext uri="{BB962C8B-B14F-4D97-AF65-F5344CB8AC3E}">
        <p14:creationId xmlns:p14="http://schemas.microsoft.com/office/powerpoint/2010/main" val="137160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93973"/>
            <a:ext cx="7560664" cy="769441"/>
          </a:xfrm>
          <a:prstGeom prst="rect">
            <a:avLst/>
          </a:prstGeom>
          <a:noFill/>
        </p:spPr>
        <p:txBody>
          <a:bodyPr wrap="square" rtlCol="0">
            <a:spAutoFit/>
          </a:bodyPr>
          <a:lstStyle/>
          <a:p>
            <a:pPr>
              <a:buClr>
                <a:srgbClr val="800080"/>
              </a:buCl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Procedencia</a:t>
            </a:r>
          </a:p>
        </p:txBody>
      </p:sp>
      <p:pic>
        <p:nvPicPr>
          <p:cNvPr id="2" name="Imagen 1">
            <a:extLst>
              <a:ext uri="{FF2B5EF4-FFF2-40B4-BE49-F238E27FC236}">
                <a16:creationId xmlns:a16="http://schemas.microsoft.com/office/drawing/2014/main" id="{6394A55B-0ECF-40D2-90CB-E8536388C53A}"/>
              </a:ext>
            </a:extLst>
          </p:cNvPr>
          <p:cNvPicPr>
            <a:picLocks noChangeAspect="1"/>
          </p:cNvPicPr>
          <p:nvPr/>
        </p:nvPicPr>
        <p:blipFill>
          <a:blip r:embed="rId5"/>
          <a:stretch>
            <a:fillRect/>
          </a:stretch>
        </p:blipFill>
        <p:spPr>
          <a:xfrm>
            <a:off x="1425165" y="1465478"/>
            <a:ext cx="7710445" cy="5162550"/>
          </a:xfrm>
          <a:prstGeom prst="rect">
            <a:avLst/>
          </a:prstGeom>
        </p:spPr>
      </p:pic>
    </p:spTree>
    <p:extLst>
      <p:ext uri="{BB962C8B-B14F-4D97-AF65-F5344CB8AC3E}">
        <p14:creationId xmlns:p14="http://schemas.microsoft.com/office/powerpoint/2010/main" val="3545456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93973"/>
            <a:ext cx="7560664" cy="1077218"/>
          </a:xfrm>
          <a:prstGeom prst="rect">
            <a:avLst/>
          </a:prstGeom>
          <a:noFill/>
        </p:spPr>
        <p:txBody>
          <a:bodyPr wrap="square" rtlCol="0">
            <a:spAutoFit/>
          </a:bodyPr>
          <a:lstStyle/>
          <a:p>
            <a:pPr algn="ctr">
              <a:buClr>
                <a:srgbClr val="800080"/>
              </a:buClr>
            </a:pPr>
            <a:endParaRPr lang="es-MX" sz="2000" dirty="0">
              <a:latin typeface="Arial" panose="020B0604020202020204" pitchFamily="34" charset="0"/>
              <a:cs typeface="Arial" panose="020B0604020202020204" pitchFamily="34" charset="0"/>
            </a:endParaRPr>
          </a:p>
          <a:p>
            <a:pPr marL="342900" indent="-342900">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Grupos de edad</a:t>
            </a:r>
          </a:p>
        </p:txBody>
      </p:sp>
      <p:pic>
        <p:nvPicPr>
          <p:cNvPr id="2" name="Imagen 1">
            <a:extLst>
              <a:ext uri="{FF2B5EF4-FFF2-40B4-BE49-F238E27FC236}">
                <a16:creationId xmlns:a16="http://schemas.microsoft.com/office/drawing/2014/main" id="{D1DADDB6-2762-4A87-9A69-8E0669E8E65D}"/>
              </a:ext>
            </a:extLst>
          </p:cNvPr>
          <p:cNvPicPr>
            <a:picLocks noChangeAspect="1"/>
          </p:cNvPicPr>
          <p:nvPr/>
        </p:nvPicPr>
        <p:blipFill>
          <a:blip r:embed="rId5"/>
          <a:stretch>
            <a:fillRect/>
          </a:stretch>
        </p:blipFill>
        <p:spPr>
          <a:xfrm>
            <a:off x="1625191" y="1156567"/>
            <a:ext cx="7000875" cy="5229225"/>
          </a:xfrm>
          <a:prstGeom prst="rect">
            <a:avLst/>
          </a:prstGeom>
        </p:spPr>
      </p:pic>
    </p:spTree>
    <p:extLst>
      <p:ext uri="{BB962C8B-B14F-4D97-AF65-F5344CB8AC3E}">
        <p14:creationId xmlns:p14="http://schemas.microsoft.com/office/powerpoint/2010/main" val="61081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93973"/>
            <a:ext cx="7560664" cy="1077218"/>
          </a:xfrm>
          <a:prstGeom prst="rect">
            <a:avLst/>
          </a:prstGeom>
          <a:noFill/>
        </p:spPr>
        <p:txBody>
          <a:bodyPr wrap="square" rtlCol="0">
            <a:spAutoFit/>
          </a:bodyPr>
          <a:lstStyle/>
          <a:p>
            <a:pPr algn="ctr">
              <a:buClr>
                <a:srgbClr val="800080"/>
              </a:buClr>
            </a:pPr>
            <a:endParaRPr lang="es-MX" sz="2000" dirty="0">
              <a:latin typeface="Arial" panose="020B0604020202020204" pitchFamily="34" charset="0"/>
              <a:cs typeface="Arial" panose="020B0604020202020204" pitchFamily="34" charset="0"/>
            </a:endParaRPr>
          </a:p>
          <a:p>
            <a:pPr marL="342900" indent="-342900">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Ocupación</a:t>
            </a:r>
          </a:p>
        </p:txBody>
      </p:sp>
      <p:pic>
        <p:nvPicPr>
          <p:cNvPr id="4" name="Imagen 3">
            <a:extLst>
              <a:ext uri="{FF2B5EF4-FFF2-40B4-BE49-F238E27FC236}">
                <a16:creationId xmlns:a16="http://schemas.microsoft.com/office/drawing/2014/main" id="{32C8F7B3-1E19-4A57-8002-3A382872C364}"/>
              </a:ext>
            </a:extLst>
          </p:cNvPr>
          <p:cNvPicPr>
            <a:picLocks noChangeAspect="1"/>
          </p:cNvPicPr>
          <p:nvPr/>
        </p:nvPicPr>
        <p:blipFill>
          <a:blip r:embed="rId5"/>
          <a:stretch>
            <a:fillRect/>
          </a:stretch>
        </p:blipFill>
        <p:spPr>
          <a:xfrm>
            <a:off x="589948" y="1416821"/>
            <a:ext cx="8896243" cy="5114925"/>
          </a:xfrm>
          <a:prstGeom prst="rect">
            <a:avLst/>
          </a:prstGeom>
        </p:spPr>
      </p:pic>
    </p:spTree>
    <p:extLst>
      <p:ext uri="{BB962C8B-B14F-4D97-AF65-F5344CB8AC3E}">
        <p14:creationId xmlns:p14="http://schemas.microsoft.com/office/powerpoint/2010/main" val="22376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93973"/>
            <a:ext cx="7560664" cy="769441"/>
          </a:xfrm>
          <a:prstGeom prst="rect">
            <a:avLst/>
          </a:prstGeom>
          <a:noFill/>
        </p:spPr>
        <p:txBody>
          <a:bodyPr wrap="square" rtlCol="0">
            <a:spAutoFit/>
          </a:bodyPr>
          <a:lstStyle/>
          <a:p>
            <a:pPr marL="342900" indent="-342900">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Semanas de gestación</a:t>
            </a:r>
          </a:p>
        </p:txBody>
      </p:sp>
      <p:pic>
        <p:nvPicPr>
          <p:cNvPr id="3" name="Imagen 2">
            <a:extLst>
              <a:ext uri="{FF2B5EF4-FFF2-40B4-BE49-F238E27FC236}">
                <a16:creationId xmlns:a16="http://schemas.microsoft.com/office/drawing/2014/main" id="{54CA8D1E-E9BC-4190-BE12-87D9F980F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048" y="1678693"/>
            <a:ext cx="8791180" cy="5076825"/>
          </a:xfrm>
          <a:prstGeom prst="rect">
            <a:avLst/>
          </a:prstGeom>
        </p:spPr>
      </p:pic>
    </p:spTree>
    <p:extLst>
      <p:ext uri="{BB962C8B-B14F-4D97-AF65-F5344CB8AC3E}">
        <p14:creationId xmlns:p14="http://schemas.microsoft.com/office/powerpoint/2010/main" val="418515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93973"/>
            <a:ext cx="7560664" cy="1077218"/>
          </a:xfrm>
          <a:prstGeom prst="rect">
            <a:avLst/>
          </a:prstGeom>
          <a:noFill/>
        </p:spPr>
        <p:txBody>
          <a:bodyPr wrap="square" rtlCol="0">
            <a:spAutoFit/>
          </a:bodyPr>
          <a:lstStyle/>
          <a:p>
            <a:pPr algn="ctr">
              <a:buClr>
                <a:srgbClr val="800080"/>
              </a:buClr>
            </a:pPr>
            <a:endParaRPr lang="es-MX" sz="2000" dirty="0">
              <a:latin typeface="Arial" panose="020B0604020202020204" pitchFamily="34" charset="0"/>
              <a:cs typeface="Arial" panose="020B0604020202020204" pitchFamily="34" charset="0"/>
            </a:endParaRPr>
          </a:p>
          <a:p>
            <a:pPr marL="342900" indent="-342900">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endParaRPr lang="es-MX" sz="24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Número de hijos</a:t>
            </a:r>
          </a:p>
        </p:txBody>
      </p:sp>
      <p:pic>
        <p:nvPicPr>
          <p:cNvPr id="3" name="Imagen 2">
            <a:extLst>
              <a:ext uri="{FF2B5EF4-FFF2-40B4-BE49-F238E27FC236}">
                <a16:creationId xmlns:a16="http://schemas.microsoft.com/office/drawing/2014/main" id="{6C3D5C34-0E2F-4030-B22D-DDDFB96D99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805" y="1156567"/>
            <a:ext cx="7661245" cy="5095875"/>
          </a:xfrm>
          <a:prstGeom prst="rect">
            <a:avLst/>
          </a:prstGeom>
        </p:spPr>
      </p:pic>
    </p:spTree>
    <p:extLst>
      <p:ext uri="{BB962C8B-B14F-4D97-AF65-F5344CB8AC3E}">
        <p14:creationId xmlns:p14="http://schemas.microsoft.com/office/powerpoint/2010/main" val="393412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ítulo 4">
            <a:extLst>
              <a:ext uri="{FF2B5EF4-FFF2-40B4-BE49-F238E27FC236}">
                <a16:creationId xmlns:a16="http://schemas.microsoft.com/office/drawing/2014/main" id="{1B42140E-5F91-DF43-88D8-A11836E5D327}"/>
              </a:ext>
            </a:extLst>
          </p:cNvPr>
          <p:cNvSpPr>
            <a:spLocks noGrp="1"/>
          </p:cNvSpPr>
          <p:nvPr>
            <p:ph type="ctrTitle"/>
          </p:nvPr>
        </p:nvSpPr>
        <p:spPr>
          <a:xfrm>
            <a:off x="1286933" y="977048"/>
            <a:ext cx="9618133" cy="2960980"/>
          </a:xfrm>
        </p:spPr>
        <p:txBody>
          <a:bodyPr anchor="b">
            <a:normAutofit/>
          </a:bodyPr>
          <a:lstStyle/>
          <a:p>
            <a:pPr algn="l"/>
            <a:r>
              <a:rPr lang="es-MX" sz="6600" dirty="0">
                <a:solidFill>
                  <a:srgbClr val="FFFFFF"/>
                </a:solidFill>
              </a:rPr>
              <a:t>¿Qué avances ha habido post 15 años de ILE?</a:t>
            </a:r>
          </a:p>
        </p:txBody>
      </p:sp>
      <p:sp>
        <p:nvSpPr>
          <p:cNvPr id="6" name="Subtítulo 5">
            <a:extLst>
              <a:ext uri="{FF2B5EF4-FFF2-40B4-BE49-F238E27FC236}">
                <a16:creationId xmlns:a16="http://schemas.microsoft.com/office/drawing/2014/main" id="{36A11F57-D4ED-9A4E-9433-5446B245354E}"/>
              </a:ext>
            </a:extLst>
          </p:cNvPr>
          <p:cNvSpPr>
            <a:spLocks noGrp="1"/>
          </p:cNvSpPr>
          <p:nvPr>
            <p:ph type="subTitle" idx="1"/>
          </p:nvPr>
        </p:nvSpPr>
        <p:spPr>
          <a:xfrm>
            <a:off x="1286933" y="4960137"/>
            <a:ext cx="9618133" cy="1333087"/>
          </a:xfrm>
        </p:spPr>
        <p:txBody>
          <a:bodyPr anchor="t">
            <a:normAutofit/>
          </a:bodyPr>
          <a:lstStyle/>
          <a:p>
            <a:endParaRPr lang="es-MX" sz="2000"/>
          </a:p>
        </p:txBody>
      </p:sp>
    </p:spTree>
    <p:extLst>
      <p:ext uri="{BB962C8B-B14F-4D97-AF65-F5344CB8AC3E}">
        <p14:creationId xmlns:p14="http://schemas.microsoft.com/office/powerpoint/2010/main" val="237431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DD8ED-2F77-4CC6-8917-80C0BD576248}"/>
              </a:ext>
            </a:extLst>
          </p:cNvPr>
          <p:cNvSpPr>
            <a:spLocks noGrp="1"/>
          </p:cNvSpPr>
          <p:nvPr>
            <p:ph type="title"/>
          </p:nvPr>
        </p:nvSpPr>
        <p:spPr/>
        <p:txBody>
          <a:bodyPr>
            <a:normAutofit fontScale="90000"/>
          </a:bodyPr>
          <a:lstStyle/>
          <a:p>
            <a:r>
              <a:rPr lang="es-MX" dirty="0"/>
              <a:t>Constituciones que protegen la vida desde el momento de la concepción / fecundación </a:t>
            </a:r>
          </a:p>
        </p:txBody>
      </p:sp>
      <p:sp>
        <p:nvSpPr>
          <p:cNvPr id="4" name="Marcador de contenido 3">
            <a:extLst>
              <a:ext uri="{FF2B5EF4-FFF2-40B4-BE49-F238E27FC236}">
                <a16:creationId xmlns:a16="http://schemas.microsoft.com/office/drawing/2014/main" id="{0F87D2C8-DAFC-4943-8860-274A92020570}"/>
              </a:ext>
            </a:extLst>
          </p:cNvPr>
          <p:cNvSpPr>
            <a:spLocks noGrp="1"/>
          </p:cNvSpPr>
          <p:nvPr>
            <p:ph sz="half" idx="1"/>
          </p:nvPr>
        </p:nvSpPr>
        <p:spPr/>
        <p:txBody>
          <a:bodyPr>
            <a:normAutofit fontScale="92500"/>
          </a:bodyPr>
          <a:lstStyle/>
          <a:p>
            <a:pPr marL="0" indent="0">
              <a:buNone/>
            </a:pPr>
            <a:r>
              <a:rPr lang="es-MX" dirty="0"/>
              <a:t>21 estados tienen (tenían) esa figura en su Constitución local.</a:t>
            </a:r>
          </a:p>
          <a:p>
            <a:pPr marL="0" indent="0">
              <a:buNone/>
            </a:pPr>
            <a:r>
              <a:rPr lang="es-MX" dirty="0">
                <a:highlight>
                  <a:srgbClr val="FFFF00"/>
                </a:highlight>
              </a:rPr>
              <a:t>La mayoría entre 2008 y 2010. </a:t>
            </a:r>
          </a:p>
          <a:p>
            <a:pPr marL="0" indent="0">
              <a:buNone/>
            </a:pPr>
            <a:r>
              <a:rPr lang="es-MX" dirty="0"/>
              <a:t>Veracruz, 2016, Sinaloa, 2018, Nuevo León, 2019. </a:t>
            </a:r>
          </a:p>
          <a:p>
            <a:pPr marL="0" indent="0">
              <a:buNone/>
            </a:pPr>
            <a:r>
              <a:rPr lang="es-MX" b="1" dirty="0"/>
              <a:t>Baja California</a:t>
            </a:r>
            <a:r>
              <a:rPr lang="es-MX" dirty="0"/>
              <a:t>, Chiapas, Chihuahua (desde 2004), Coahuila, Colima, Durango, Guanajuato, Jalisco, Morelos, Nayarit, Nuevo León, Oaxaca, Puebla, Querétaro, Quintana Roo, San Luis Potosí, </a:t>
            </a:r>
            <a:r>
              <a:rPr lang="es-MX" b="1" dirty="0"/>
              <a:t>Sinaloa (sentencia de la SCJN el 09/09/2021)</a:t>
            </a:r>
            <a:r>
              <a:rPr lang="es-MX" dirty="0"/>
              <a:t>, Sonora, Tamaulipas, Veracruz, y Yucatán.</a:t>
            </a:r>
          </a:p>
          <a:p>
            <a:endParaRPr lang="es-MX" dirty="0"/>
          </a:p>
        </p:txBody>
      </p:sp>
      <p:sp>
        <p:nvSpPr>
          <p:cNvPr id="5" name="Marcador de contenido 4">
            <a:extLst>
              <a:ext uri="{FF2B5EF4-FFF2-40B4-BE49-F238E27FC236}">
                <a16:creationId xmlns:a16="http://schemas.microsoft.com/office/drawing/2014/main" id="{834E66C8-5C56-442B-A851-EDCB6974A23D}"/>
              </a:ext>
            </a:extLst>
          </p:cNvPr>
          <p:cNvSpPr>
            <a:spLocks noGrp="1"/>
          </p:cNvSpPr>
          <p:nvPr>
            <p:ph sz="half" idx="2"/>
          </p:nvPr>
        </p:nvSpPr>
        <p:spPr/>
        <p:txBody>
          <a:bodyPr>
            <a:normAutofit fontScale="92500"/>
          </a:bodyPr>
          <a:lstStyle/>
          <a:p>
            <a:endParaRPr lang="es-MX" b="1" dirty="0"/>
          </a:p>
          <a:p>
            <a:r>
              <a:rPr lang="es-MX" b="1" dirty="0"/>
              <a:t>11</a:t>
            </a:r>
            <a:r>
              <a:rPr lang="es-MX" dirty="0"/>
              <a:t> estados </a:t>
            </a:r>
            <a:r>
              <a:rPr lang="es-MX" b="1" dirty="0"/>
              <a:t>NO</a:t>
            </a:r>
            <a:r>
              <a:rPr lang="es-MX" dirty="0"/>
              <a:t> tienen esa figura en su Constitución local. </a:t>
            </a:r>
          </a:p>
          <a:p>
            <a:pPr marL="0" indent="0">
              <a:buNone/>
            </a:pPr>
            <a:r>
              <a:rPr lang="es-MX" sz="2000" dirty="0"/>
              <a:t>Aguascalientes, Baja California Sur,</a:t>
            </a:r>
          </a:p>
          <a:p>
            <a:pPr marL="0" indent="0">
              <a:buNone/>
            </a:pPr>
            <a:r>
              <a:rPr lang="es-MX" sz="2000" dirty="0"/>
              <a:t>Campeche, Ciudad de México, Estado de México, Guerrero, </a:t>
            </a:r>
            <a:r>
              <a:rPr lang="es-MX" sz="2000" b="1" dirty="0"/>
              <a:t>Hidalgo</a:t>
            </a:r>
            <a:r>
              <a:rPr lang="es-MX" sz="2000" dirty="0"/>
              <a:t>, Michoacán, Tabasco, Tlaxcala, y Zacatecas.</a:t>
            </a:r>
          </a:p>
          <a:p>
            <a:pPr marL="0" indent="0">
              <a:buNone/>
            </a:pPr>
            <a:endParaRPr lang="es-MX" dirty="0"/>
          </a:p>
        </p:txBody>
      </p:sp>
    </p:spTree>
    <p:extLst>
      <p:ext uri="{BB962C8B-B14F-4D97-AF65-F5344CB8AC3E}">
        <p14:creationId xmlns:p14="http://schemas.microsoft.com/office/powerpoint/2010/main" val="57075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442434" y="1609860"/>
            <a:ext cx="7762473" cy="4893647"/>
          </a:xfrm>
          <a:prstGeom prst="rect">
            <a:avLst/>
          </a:prstGeom>
          <a:noFill/>
        </p:spPr>
        <p:txBody>
          <a:bodyPr wrap="square" rtlCol="0">
            <a:spAutoFit/>
          </a:bodyPr>
          <a:lstStyle/>
          <a:p>
            <a:pPr algn="ctr">
              <a:buClr>
                <a:srgbClr val="800080"/>
              </a:buClr>
            </a:pPr>
            <a:endParaRPr lang="es-MX" sz="2800" dirty="0">
              <a:latin typeface="Source Sans Pro" panose="020B0503030403020204" pitchFamily="34" charset="0"/>
              <a:cs typeface="Arial" panose="020B0604020202020204" pitchFamily="34" charset="0"/>
            </a:endParaRPr>
          </a:p>
          <a:p>
            <a:pPr algn="ctr">
              <a:buClr>
                <a:srgbClr val="800080"/>
              </a:buClr>
            </a:pPr>
            <a:r>
              <a:rPr lang="es-MX" sz="2800" b="1" dirty="0">
                <a:latin typeface="Source Sans Pro" panose="020B0503030403020204" pitchFamily="34" charset="0"/>
                <a:cs typeface="Arial" panose="020B0604020202020204" pitchFamily="34" charset="0"/>
              </a:rPr>
              <a:t>CDMX</a:t>
            </a:r>
            <a:r>
              <a:rPr lang="es-MX" sz="2800" dirty="0">
                <a:latin typeface="Source Sans Pro" panose="020B0503030403020204" pitchFamily="34" charset="0"/>
                <a:cs typeface="Arial" panose="020B0604020202020204" pitchFamily="34" charset="0"/>
              </a:rPr>
              <a:t> (2007):</a:t>
            </a:r>
          </a:p>
          <a:p>
            <a:pPr algn="ctr">
              <a:buClr>
                <a:srgbClr val="800080"/>
              </a:buClr>
            </a:pPr>
            <a:r>
              <a:rPr lang="es-MX" sz="2800" b="1" i="1" dirty="0">
                <a:latin typeface="Source Sans Pro" panose="020B0503030403020204" pitchFamily="34" charset="0"/>
                <a:cs typeface="Arial" panose="020B0604020202020204" pitchFamily="34" charset="0"/>
              </a:rPr>
              <a:t>Oaxaca</a:t>
            </a:r>
            <a:r>
              <a:rPr lang="es-MX" sz="2800" i="1" dirty="0">
                <a:latin typeface="Source Sans Pro" panose="020B0503030403020204" pitchFamily="34" charset="0"/>
                <a:cs typeface="Arial" panose="020B0604020202020204" pitchFamily="34" charset="0"/>
              </a:rPr>
              <a:t> (2019) (CP)</a:t>
            </a:r>
          </a:p>
          <a:p>
            <a:pPr algn="ctr">
              <a:buClr>
                <a:srgbClr val="800080"/>
              </a:buClr>
            </a:pPr>
            <a:r>
              <a:rPr lang="es-MX" sz="2800" b="1" i="1" dirty="0">
                <a:latin typeface="Source Sans Pro" panose="020B0503030403020204" pitchFamily="34" charset="0"/>
                <a:cs typeface="Arial" panose="020B0604020202020204" pitchFamily="34" charset="0"/>
              </a:rPr>
              <a:t>Hidalgo</a:t>
            </a:r>
            <a:r>
              <a:rPr lang="es-MX" sz="2800" i="1" dirty="0">
                <a:latin typeface="Source Sans Pro" panose="020B0503030403020204" pitchFamily="34" charset="0"/>
                <a:cs typeface="Arial" panose="020B0604020202020204" pitchFamily="34" charset="0"/>
              </a:rPr>
              <a:t> (2021) (CP + LS)</a:t>
            </a:r>
          </a:p>
          <a:p>
            <a:pPr algn="ctr">
              <a:buClr>
                <a:srgbClr val="800080"/>
              </a:buClr>
            </a:pPr>
            <a:r>
              <a:rPr lang="es-MX" sz="2800" b="1" i="1" dirty="0">
                <a:latin typeface="Source Sans Pro" panose="020B0503030403020204" pitchFamily="34" charset="0"/>
                <a:cs typeface="Arial" panose="020B0604020202020204" pitchFamily="34" charset="0"/>
              </a:rPr>
              <a:t>Veracruz</a:t>
            </a:r>
            <a:r>
              <a:rPr lang="es-MX" sz="2800" i="1" dirty="0">
                <a:latin typeface="Source Sans Pro" panose="020B0503030403020204" pitchFamily="34" charset="0"/>
                <a:cs typeface="Arial" panose="020B0604020202020204" pitchFamily="34" charset="0"/>
              </a:rPr>
              <a:t> (2022) (CP) </a:t>
            </a:r>
          </a:p>
          <a:p>
            <a:pPr algn="ctr">
              <a:buClr>
                <a:srgbClr val="800080"/>
              </a:buClr>
            </a:pPr>
            <a:r>
              <a:rPr lang="es-MX" sz="2800" b="1" i="1" dirty="0">
                <a:latin typeface="Source Sans Pro" panose="020B0503030403020204" pitchFamily="34" charset="0"/>
                <a:cs typeface="Arial" panose="020B0604020202020204" pitchFamily="34" charset="0"/>
              </a:rPr>
              <a:t>Baja Californi</a:t>
            </a:r>
            <a:r>
              <a:rPr lang="es-MX" sz="2800" i="1" dirty="0">
                <a:latin typeface="Source Sans Pro" panose="020B0503030403020204" pitchFamily="34" charset="0"/>
                <a:cs typeface="Arial" panose="020B0604020202020204" pitchFamily="34" charset="0"/>
              </a:rPr>
              <a:t>a (2021) CP + LS + LV)</a:t>
            </a:r>
          </a:p>
          <a:p>
            <a:pPr algn="ctr">
              <a:buClr>
                <a:srgbClr val="800080"/>
              </a:buClr>
            </a:pPr>
            <a:r>
              <a:rPr lang="es-MX" sz="2800" b="1" i="1" dirty="0">
                <a:latin typeface="Source Sans Pro" panose="020B0503030403020204" pitchFamily="34" charset="0"/>
                <a:cs typeface="Arial" panose="020B0604020202020204" pitchFamily="34" charset="0"/>
              </a:rPr>
              <a:t>Colima</a:t>
            </a:r>
            <a:r>
              <a:rPr lang="es-MX" sz="2800" i="1" dirty="0">
                <a:latin typeface="Source Sans Pro" panose="020B0503030403020204" pitchFamily="34" charset="0"/>
                <a:cs typeface="Arial" panose="020B0604020202020204" pitchFamily="34" charset="0"/>
              </a:rPr>
              <a:t> (2021) (CP +LS) </a:t>
            </a:r>
          </a:p>
          <a:p>
            <a:pPr algn="ctr">
              <a:buClr>
                <a:srgbClr val="800080"/>
              </a:buClr>
            </a:pPr>
            <a:r>
              <a:rPr lang="es-ES" dirty="0"/>
              <a:t>Acceso cuando una autoridad niegue el aborto previo a las 12 semanas y  cuando el personal de salud omita informar sobre el derecho a la ILE en ese plazo.</a:t>
            </a:r>
            <a:endParaRPr lang="es-MX" sz="2800" i="1" dirty="0">
              <a:latin typeface="Source Sans Pro" panose="020B0503030403020204" pitchFamily="34" charset="0"/>
              <a:cs typeface="Arial" panose="020B0604020202020204" pitchFamily="34" charset="0"/>
            </a:endParaRPr>
          </a:p>
          <a:p>
            <a:pPr algn="ctr">
              <a:buClr>
                <a:srgbClr val="800080"/>
              </a:buClr>
            </a:pPr>
            <a:r>
              <a:rPr lang="es-MX" sz="2800" i="1" dirty="0">
                <a:solidFill>
                  <a:srgbClr val="FF0000"/>
                </a:solidFill>
                <a:latin typeface="Source Sans Pro" panose="020B0503030403020204" pitchFamily="34" charset="0"/>
                <a:cs typeface="Arial" panose="020B0604020202020204" pitchFamily="34" charset="0"/>
              </a:rPr>
              <a:t>Sinaloa</a:t>
            </a:r>
            <a:r>
              <a:rPr lang="es-MX" sz="2800" i="1" dirty="0">
                <a:latin typeface="Source Sans Pro" panose="020B0503030403020204" pitchFamily="34" charset="0"/>
                <a:cs typeface="Arial" panose="020B0604020202020204" pitchFamily="34" charset="0"/>
              </a:rPr>
              <a:t> (2022) (CP + LS + CC y LV)</a:t>
            </a:r>
          </a:p>
          <a:p>
            <a:pPr algn="ctr">
              <a:buClr>
                <a:srgbClr val="800080"/>
              </a:buClr>
            </a:pPr>
            <a:endParaRPr lang="es-MX" sz="2800" i="1" dirty="0">
              <a:latin typeface="Arial" panose="020B0604020202020204" pitchFamily="34" charset="0"/>
              <a:cs typeface="Arial" panose="020B0604020202020204" pitchFamily="34" charset="0"/>
            </a:endParaRPr>
          </a:p>
          <a:p>
            <a:endParaRPr lang="es-MX" sz="2400" dirty="0"/>
          </a:p>
        </p:txBody>
      </p:sp>
      <p:sp>
        <p:nvSpPr>
          <p:cNvPr id="6" name="CuadroTexto 5">
            <a:extLst>
              <a:ext uri="{FF2B5EF4-FFF2-40B4-BE49-F238E27FC236}">
                <a16:creationId xmlns:a16="http://schemas.microsoft.com/office/drawing/2014/main" id="{EF33CEA0-7CF7-4500-83EF-E8335D1484F8}"/>
              </a:ext>
            </a:extLst>
          </p:cNvPr>
          <p:cNvSpPr txBox="1"/>
          <p:nvPr/>
        </p:nvSpPr>
        <p:spPr>
          <a:xfrm>
            <a:off x="501205" y="6080257"/>
            <a:ext cx="4845857" cy="276999"/>
          </a:xfrm>
          <a:prstGeom prst="rect">
            <a:avLst/>
          </a:prstGeom>
          <a:noFill/>
        </p:spPr>
        <p:txBody>
          <a:bodyPr wrap="square" rtlCol="0">
            <a:spAutoFit/>
          </a:bodyPr>
          <a:lstStyle/>
          <a:p>
            <a:r>
              <a:rPr lang="es-MX" sz="1200" b="0" i="0" dirty="0">
                <a:effectLst/>
                <a:latin typeface="Source Sans Pro" panose="020B0503030403020204" pitchFamily="34" charset="0"/>
              </a:rPr>
              <a:t>(Notas)</a:t>
            </a:r>
            <a:endParaRPr lang="es-ES" sz="12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MX" sz="4400" dirty="0">
                <a:solidFill>
                  <a:srgbClr val="333399"/>
                </a:solidFill>
                <a:latin typeface="Source Sans Pro Black" panose="020B0604020202020204" pitchFamily="34" charset="0"/>
              </a:rPr>
              <a:t>Reformas en 7 entidades</a:t>
            </a:r>
            <a:endParaRPr lang="es-ES" sz="4400" dirty="0">
              <a:solidFill>
                <a:srgbClr val="333399"/>
              </a:solidFill>
              <a:latin typeface="Source Sans Pro Black" panose="020B0604020202020204" pitchFamily="34" charset="0"/>
            </a:endParaRPr>
          </a:p>
        </p:txBody>
      </p:sp>
    </p:spTree>
    <p:extLst>
      <p:ext uri="{BB962C8B-B14F-4D97-AF65-F5344CB8AC3E}">
        <p14:creationId xmlns:p14="http://schemas.microsoft.com/office/powerpoint/2010/main" val="415082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CB2F7-C9B8-4CDD-AFB3-064AB1198380}"/>
              </a:ext>
            </a:extLst>
          </p:cNvPr>
          <p:cNvSpPr>
            <a:spLocks noGrp="1"/>
          </p:cNvSpPr>
          <p:nvPr>
            <p:ph type="title"/>
          </p:nvPr>
        </p:nvSpPr>
        <p:spPr/>
        <p:txBody>
          <a:bodyPr>
            <a:normAutofit/>
          </a:bodyPr>
          <a:lstStyle/>
          <a:p>
            <a:r>
              <a:rPr lang="es-MX" sz="3400" dirty="0"/>
              <a:t>24 de abril 2007.  Asamblea legislativa del distrito federal</a:t>
            </a:r>
            <a:br>
              <a:rPr lang="es-MX" dirty="0"/>
            </a:br>
            <a:r>
              <a:rPr lang="es-ES" sz="2000" b="1" dirty="0"/>
              <a:t>Despenalización del aborto en el DF, logro histórico de las mujeres: Leticia Bonifaz.</a:t>
            </a:r>
            <a:endParaRPr lang="es-MX" sz="2000" b="1" dirty="0"/>
          </a:p>
        </p:txBody>
      </p:sp>
      <p:pic>
        <p:nvPicPr>
          <p:cNvPr id="9" name="Marcador de contenido 8">
            <a:extLst>
              <a:ext uri="{FF2B5EF4-FFF2-40B4-BE49-F238E27FC236}">
                <a16:creationId xmlns:a16="http://schemas.microsoft.com/office/drawing/2014/main" id="{4B7D8569-F64A-42AE-87CF-9D6493977C49}"/>
              </a:ext>
            </a:extLst>
          </p:cNvPr>
          <p:cNvPicPr>
            <a:picLocks noGrp="1" noChangeAspect="1"/>
          </p:cNvPicPr>
          <p:nvPr>
            <p:ph idx="1"/>
          </p:nvPr>
        </p:nvPicPr>
        <p:blipFill>
          <a:blip r:embed="rId2"/>
          <a:stretch>
            <a:fillRect/>
          </a:stretch>
        </p:blipFill>
        <p:spPr>
          <a:xfrm>
            <a:off x="3353486" y="2084830"/>
            <a:ext cx="4778224" cy="4564800"/>
          </a:xfrm>
        </p:spPr>
      </p:pic>
      <mc:AlternateContent xmlns:mc="http://schemas.openxmlformats.org/markup-compatibility/2006" xmlns:pslz="http://schemas.microsoft.com/office/powerpoint/2016/slidezoom">
        <mc:Choice Requires="pslz">
          <p:graphicFrame>
            <p:nvGraphicFramePr>
              <p:cNvPr id="4" name="Vista general de diapositiva 3">
                <a:extLst>
                  <a:ext uri="{FF2B5EF4-FFF2-40B4-BE49-F238E27FC236}">
                    <a16:creationId xmlns:a16="http://schemas.microsoft.com/office/drawing/2014/main" id="{0EC35E23-77FE-4615-B190-9BB4DC0388CA}"/>
                  </a:ext>
                </a:extLst>
              </p:cNvPr>
              <p:cNvGraphicFramePr>
                <a:graphicFrameLocks noChangeAspect="1"/>
              </p:cNvGraphicFramePr>
              <p:nvPr/>
            </p:nvGraphicFramePr>
            <p:xfrm>
              <a:off x="-2403103" y="1972895"/>
              <a:ext cx="3048000" cy="1714500"/>
            </p:xfrm>
            <a:graphic>
              <a:graphicData uri="http://schemas.microsoft.com/office/powerpoint/2016/slidezoom">
                <pslz:sldZm>
                  <pslz:sldZmObj sldId="257" cId="3376707584">
                    <pslz:zmPr id="{5BCF1194-905A-40DE-8175-857F55B9B5CF}"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Vista general de diapositiva 3">
                <a:extLst>
                  <a:ext uri="{FF2B5EF4-FFF2-40B4-BE49-F238E27FC236}">
                    <a16:creationId xmlns:a16="http://schemas.microsoft.com/office/drawing/2014/main" id="{0EC35E23-77FE-4615-B190-9BB4DC0388CA}"/>
                  </a:ext>
                </a:extLst>
              </p:cNvPr>
              <p:cNvPicPr>
                <a:picLocks noGrp="1" noRot="1" noChangeAspect="1" noMove="1" noResize="1" noEditPoints="1" noAdjustHandles="1" noChangeArrowheads="1" noChangeShapeType="1"/>
              </p:cNvPicPr>
              <p:nvPr/>
            </p:nvPicPr>
            <p:blipFill>
              <a:blip r:embed="rId4"/>
              <a:stretch>
                <a:fillRect/>
              </a:stretch>
            </p:blipFill>
            <p:spPr>
              <a:xfrm>
                <a:off x="-2403103" y="197289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566189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300766" y="1156567"/>
            <a:ext cx="7851795" cy="6678751"/>
          </a:xfrm>
          <a:prstGeom prst="rect">
            <a:avLst/>
          </a:prstGeom>
          <a:noFill/>
        </p:spPr>
        <p:txBody>
          <a:bodyPr wrap="square" rtlCol="0">
            <a:spAutoFit/>
          </a:bodyPr>
          <a:lstStyle/>
          <a:p>
            <a:r>
              <a:rPr lang="es-ES" b="1" dirty="0">
                <a:latin typeface="Arial" panose="020B0604020202020204" pitchFamily="34" charset="0"/>
                <a:cs typeface="Arial" panose="020B0604020202020204" pitchFamily="34" charset="0"/>
              </a:rPr>
              <a:t>07 de septiembre de 2021</a:t>
            </a:r>
          </a:p>
          <a:p>
            <a:endParaRPr lang="es-ES" dirty="0">
              <a:latin typeface="Arial" panose="020B0604020202020204" pitchFamily="34" charset="0"/>
              <a:cs typeface="Arial" panose="020B0604020202020204" pitchFamily="34" charset="0"/>
            </a:endParaRPr>
          </a:p>
          <a:p>
            <a:r>
              <a:rPr lang="es-ES" b="1" dirty="0">
                <a:latin typeface="Arial" panose="020B0604020202020204" pitchFamily="34" charset="0"/>
                <a:cs typeface="Arial" panose="020B0604020202020204" pitchFamily="34" charset="0"/>
              </a:rPr>
              <a:t>SUPREMA CORTE DECLARA INCONSTITUCIONAL LA CRIMINALIZACIÓN TOTAL DEL ABORTO</a:t>
            </a:r>
          </a:p>
          <a:p>
            <a:endParaRPr lang="es-ES" b="1"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La Corte resolvió por unanimidad de diez votos que es </a:t>
            </a:r>
            <a:r>
              <a:rPr lang="es-ES" b="1" dirty="0">
                <a:latin typeface="Arial" panose="020B0604020202020204" pitchFamily="34" charset="0"/>
                <a:cs typeface="Arial" panose="020B0604020202020204" pitchFamily="34" charset="0"/>
              </a:rPr>
              <a:t>inconstitucional</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criminalizar el aborto de manera absoluta</a:t>
            </a:r>
            <a:r>
              <a:rPr lang="es-ES" dirty="0">
                <a:latin typeface="Arial" panose="020B0604020202020204" pitchFamily="34" charset="0"/>
                <a:cs typeface="Arial" panose="020B0604020202020204" pitchFamily="34" charset="0"/>
              </a:rPr>
              <a:t>, y se pronunció por primera vez a favor de garantizar el derecho de las mujeres y </a:t>
            </a:r>
            <a:r>
              <a:rPr lang="es-ES" b="1" dirty="0">
                <a:latin typeface="Arial" panose="020B0604020202020204" pitchFamily="34" charset="0"/>
                <a:cs typeface="Arial" panose="020B0604020202020204" pitchFamily="34" charset="0"/>
              </a:rPr>
              <a:t>personas gestantes </a:t>
            </a:r>
            <a:r>
              <a:rPr lang="es-ES" dirty="0">
                <a:latin typeface="Arial" panose="020B0604020202020204" pitchFamily="34" charset="0"/>
                <a:cs typeface="Arial" panose="020B0604020202020204" pitchFamily="34" charset="0"/>
              </a:rPr>
              <a:t>a decidir, sin enfrentar consecuencias penales.</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Además, la reforma consideraba que </a:t>
            </a:r>
            <a:r>
              <a:rPr lang="es-ES" b="1" dirty="0">
                <a:latin typeface="Arial" panose="020B0604020202020204" pitchFamily="34" charset="0"/>
                <a:cs typeface="Arial" panose="020B0604020202020204" pitchFamily="34" charset="0"/>
              </a:rPr>
              <a:t>las mujeres que recurrían a aborto voluntario no debían recibir asistencia médica. </a:t>
            </a:r>
          </a:p>
          <a:p>
            <a:pPr algn="just"/>
            <a:endParaRPr lang="es-ES"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Se establecía una </a:t>
            </a:r>
            <a:r>
              <a:rPr lang="es-ES" b="1" dirty="0">
                <a:latin typeface="Arial" panose="020B0604020202020204" pitchFamily="34" charset="0"/>
                <a:cs typeface="Arial" panose="020B0604020202020204" pitchFamily="34" charset="0"/>
              </a:rPr>
              <a:t>pena menor </a:t>
            </a:r>
            <a:r>
              <a:rPr lang="es-ES" dirty="0">
                <a:latin typeface="Arial" panose="020B0604020202020204" pitchFamily="34" charset="0"/>
                <a:cs typeface="Arial" panose="020B0604020202020204" pitchFamily="34" charset="0"/>
              </a:rPr>
              <a:t>para el delito de </a:t>
            </a:r>
            <a:r>
              <a:rPr lang="es-ES" b="1" dirty="0">
                <a:latin typeface="Arial" panose="020B0604020202020204" pitchFamily="34" charset="0"/>
                <a:cs typeface="Arial" panose="020B0604020202020204" pitchFamily="34" charset="0"/>
              </a:rPr>
              <a:t>violación entre cónyuges</a:t>
            </a:r>
            <a:r>
              <a:rPr lang="es-ES" dirty="0">
                <a:latin typeface="Arial" panose="020B0604020202020204" pitchFamily="34" charset="0"/>
                <a:cs typeface="Arial" panose="020B0604020202020204" pitchFamily="34" charset="0"/>
              </a:rPr>
              <a:t>, concubinos(as) y parejas civiles, que la pena para la violación en general. Era discriminatoria contra las mujeres. </a:t>
            </a:r>
            <a:br>
              <a:rPr lang="es-ES" dirty="0"/>
            </a:br>
            <a:endParaRPr lang="es-ES" dirty="0"/>
          </a:p>
          <a:p>
            <a:r>
              <a:rPr lang="es-ES" sz="1200" dirty="0"/>
              <a:t>Decisión ante Acción de inconstitucionalidad 148/2017 (PGR) demandando la invalidez de los artículos 195, 196 y 224, fracción II del Código Penal del Estado de </a:t>
            </a:r>
            <a:r>
              <a:rPr lang="es-ES" sz="1200" b="1" dirty="0"/>
              <a:t>Coahuila</a:t>
            </a:r>
            <a:r>
              <a:rPr lang="es-ES" sz="1200" dirty="0"/>
              <a:t> de Zaragoza, contenidos en el Decreto 990, publicado en el Periódico Oficial local el 27 de octubre de </a:t>
            </a:r>
            <a:r>
              <a:rPr lang="es-ES" sz="1200" b="1" dirty="0"/>
              <a:t>2017</a:t>
            </a:r>
            <a:r>
              <a:rPr lang="es-ES" sz="1200" dirty="0"/>
              <a:t>.</a:t>
            </a:r>
          </a:p>
          <a:p>
            <a:pPr algn="ctr">
              <a:buClr>
                <a:srgbClr val="800080"/>
              </a:buClr>
            </a:pPr>
            <a:endParaRPr lang="es-MX" sz="2800" i="1" dirty="0">
              <a:latin typeface="Arial" panose="020B0604020202020204" pitchFamily="34" charset="0"/>
              <a:cs typeface="Arial" panose="020B0604020202020204" pitchFamily="34" charset="0"/>
            </a:endParaRPr>
          </a:p>
          <a:p>
            <a:pPr algn="ctr">
              <a:buClr>
                <a:srgbClr val="800080"/>
              </a:buClr>
            </a:pPr>
            <a:endParaRPr lang="es-MX" sz="2800" i="1" dirty="0">
              <a:latin typeface="Arial" panose="020B0604020202020204" pitchFamily="34" charset="0"/>
              <a:cs typeface="Arial" panose="020B0604020202020204" pitchFamily="34" charset="0"/>
            </a:endParaRPr>
          </a:p>
          <a:p>
            <a:endParaRPr lang="es-MX" sz="2400" dirty="0"/>
          </a:p>
        </p:txBody>
      </p:sp>
      <p:sp>
        <p:nvSpPr>
          <p:cNvPr id="6" name="CuadroTexto 5">
            <a:extLst>
              <a:ext uri="{FF2B5EF4-FFF2-40B4-BE49-F238E27FC236}">
                <a16:creationId xmlns:a16="http://schemas.microsoft.com/office/drawing/2014/main" id="{EF33CEA0-7CF7-4500-83EF-E8335D1484F8}"/>
              </a:ext>
            </a:extLst>
          </p:cNvPr>
          <p:cNvSpPr txBox="1"/>
          <p:nvPr/>
        </p:nvSpPr>
        <p:spPr>
          <a:xfrm>
            <a:off x="501205" y="6080257"/>
            <a:ext cx="4845857" cy="276999"/>
          </a:xfrm>
          <a:prstGeom prst="rect">
            <a:avLst/>
          </a:prstGeom>
          <a:noFill/>
        </p:spPr>
        <p:txBody>
          <a:bodyPr wrap="square" rtlCol="0">
            <a:spAutoFit/>
          </a:bodyPr>
          <a:lstStyle/>
          <a:p>
            <a:r>
              <a:rPr lang="es-MX" sz="1200" b="0" i="0" dirty="0">
                <a:effectLst/>
                <a:latin typeface="Source Sans Pro" panose="020B0503030403020204" pitchFamily="34" charset="0"/>
              </a:rPr>
              <a:t>(Notas)</a:t>
            </a:r>
            <a:endParaRPr lang="es-ES" sz="12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501205" y="524531"/>
            <a:ext cx="8896244" cy="769441"/>
          </a:xfrm>
          <a:prstGeom prst="rect">
            <a:avLst/>
          </a:prstGeom>
          <a:noFill/>
        </p:spPr>
        <p:txBody>
          <a:bodyPr wrap="square" rtlCol="0">
            <a:spAutoFit/>
          </a:bodyPr>
          <a:lstStyle/>
          <a:p>
            <a:pPr algn="ctr"/>
            <a:r>
              <a:rPr lang="es-MX" sz="4400" dirty="0">
                <a:solidFill>
                  <a:srgbClr val="333399"/>
                </a:solidFill>
                <a:latin typeface="Source Sans Pro Black" panose="020B0604020202020204" pitchFamily="34" charset="0"/>
              </a:rPr>
              <a:t>SCJN 2021 /AI Coahuila</a:t>
            </a:r>
            <a:endParaRPr lang="es-ES" sz="4400" dirty="0">
              <a:solidFill>
                <a:srgbClr val="333399"/>
              </a:solidFill>
              <a:latin typeface="Source Sans Pro Black" panose="020B0604020202020204" pitchFamily="34" charset="0"/>
            </a:endParaRPr>
          </a:p>
        </p:txBody>
      </p:sp>
    </p:spTree>
    <p:extLst>
      <p:ext uri="{BB962C8B-B14F-4D97-AF65-F5344CB8AC3E}">
        <p14:creationId xmlns:p14="http://schemas.microsoft.com/office/powerpoint/2010/main" val="1716646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F33CEA0-7CF7-4500-83EF-E8335D1484F8}"/>
              </a:ext>
            </a:extLst>
          </p:cNvPr>
          <p:cNvSpPr txBox="1"/>
          <p:nvPr/>
        </p:nvSpPr>
        <p:spPr>
          <a:xfrm>
            <a:off x="2270230" y="6080257"/>
            <a:ext cx="4845857" cy="461665"/>
          </a:xfrm>
          <a:prstGeom prst="rect">
            <a:avLst/>
          </a:prstGeom>
          <a:noFill/>
        </p:spPr>
        <p:txBody>
          <a:bodyPr wrap="square" rtlCol="0">
            <a:spAutoFit/>
          </a:bodyPr>
          <a:lstStyle/>
          <a:p>
            <a:r>
              <a:rPr lang="es-MX" sz="1200">
                <a:latin typeface="Source Sans Pro" panose="020B0503030403020204" pitchFamily="34" charset="0"/>
              </a:rPr>
              <a:t>https://revistacomun.com/blog/historicos-fallos-de-nuestro-maximo-tribunal-y-sus-efectos-en-la-autonomia-sexual-y-reproductiva/</a:t>
            </a:r>
            <a:endParaRPr lang="es-ES" sz="12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1087320" y="500744"/>
            <a:ext cx="8651604" cy="1446550"/>
          </a:xfrm>
          <a:prstGeom prst="rect">
            <a:avLst/>
          </a:prstGeom>
          <a:noFill/>
        </p:spPr>
        <p:txBody>
          <a:bodyPr wrap="square" rtlCol="0">
            <a:spAutoFit/>
          </a:bodyPr>
          <a:lstStyle/>
          <a:p>
            <a:r>
              <a:rPr lang="es-MX" sz="4400" dirty="0">
                <a:solidFill>
                  <a:srgbClr val="333399"/>
                </a:solidFill>
                <a:latin typeface="Source Sans Pro Black" panose="020B0604020202020204" pitchFamily="34" charset="0"/>
              </a:rPr>
              <a:t>SCJN 2021 /AI Sinaloa</a:t>
            </a:r>
            <a:endParaRPr lang="es-ES" sz="4400" dirty="0">
              <a:solidFill>
                <a:srgbClr val="333399"/>
              </a:solidFill>
              <a:latin typeface="Source Sans Pro Black" panose="020B0604020202020204" pitchFamily="34" charset="0"/>
            </a:endParaRPr>
          </a:p>
          <a:p>
            <a:endParaRPr lang="es-ES" sz="4400" dirty="0">
              <a:solidFill>
                <a:srgbClr val="333399"/>
              </a:solidFill>
              <a:latin typeface="Source Sans Pro Black" panose="020B0604020202020204" pitchFamily="34" charset="0"/>
            </a:endParaRPr>
          </a:p>
        </p:txBody>
      </p:sp>
      <p:pic>
        <p:nvPicPr>
          <p:cNvPr id="8" name="Imagen 7">
            <a:extLst>
              <a:ext uri="{FF2B5EF4-FFF2-40B4-BE49-F238E27FC236}">
                <a16:creationId xmlns:a16="http://schemas.microsoft.com/office/drawing/2014/main" id="{8E554690-06BC-4317-98B6-DED97068DA4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2" name="Rectángulo 1">
            <a:extLst>
              <a:ext uri="{FF2B5EF4-FFF2-40B4-BE49-F238E27FC236}">
                <a16:creationId xmlns:a16="http://schemas.microsoft.com/office/drawing/2014/main" id="{9862AB71-CAFA-4A3D-B009-0C18A73352E6}"/>
              </a:ext>
            </a:extLst>
          </p:cNvPr>
          <p:cNvSpPr/>
          <p:nvPr/>
        </p:nvSpPr>
        <p:spPr>
          <a:xfrm>
            <a:off x="1087319" y="1468073"/>
            <a:ext cx="7897289" cy="4678204"/>
          </a:xfrm>
          <a:prstGeom prst="rect">
            <a:avLst/>
          </a:prstGeom>
        </p:spPr>
        <p:txBody>
          <a:bodyPr wrap="square">
            <a:spAutoFit/>
          </a:bodyPr>
          <a:lstStyle/>
          <a:p>
            <a:r>
              <a:rPr lang="es-ES" sz="2000" u="sng" dirty="0">
                <a:solidFill>
                  <a:srgbClr val="000000"/>
                </a:solidFill>
                <a:latin typeface="Arial" panose="020B0604020202020204" pitchFamily="34" charset="0"/>
                <a:cs typeface="Arial" panose="020B0604020202020204" pitchFamily="34" charset="0"/>
              </a:rPr>
              <a:t>Sobre el </a:t>
            </a:r>
            <a:r>
              <a:rPr lang="es-ES" sz="2000" b="1" u="sng" dirty="0">
                <a:solidFill>
                  <a:srgbClr val="000000"/>
                </a:solidFill>
                <a:latin typeface="Arial" panose="020B0604020202020204" pitchFamily="34" charset="0"/>
                <a:cs typeface="Arial" panose="020B0604020202020204" pitchFamily="34" charset="0"/>
              </a:rPr>
              <a:t>“derecho a la vida desde la concepción”</a:t>
            </a:r>
          </a:p>
          <a:p>
            <a:endParaRPr lang="es-ES" sz="2000" u="sng" dirty="0">
              <a:solidFill>
                <a:srgbClr val="000000"/>
              </a:solidFill>
              <a:latin typeface="Arial" panose="020B0604020202020204" pitchFamily="34" charset="0"/>
              <a:cs typeface="Arial" panose="020B0604020202020204" pitchFamily="34" charset="0"/>
            </a:endParaRPr>
          </a:p>
          <a:p>
            <a:r>
              <a:rPr lang="es-ES" sz="2000" dirty="0">
                <a:solidFill>
                  <a:srgbClr val="000000"/>
                </a:solidFill>
                <a:latin typeface="Arial" panose="020B0604020202020204" pitchFamily="34" charset="0"/>
                <a:cs typeface="Arial" panose="020B0604020202020204" pitchFamily="34" charset="0"/>
              </a:rPr>
              <a:t>9 de septiembre</a:t>
            </a:r>
          </a:p>
          <a:p>
            <a:endParaRPr lang="es-ES" sz="2000" dirty="0">
              <a:solidFill>
                <a:srgbClr val="000000"/>
              </a:solidFill>
              <a:latin typeface="Arial" panose="020B0604020202020204" pitchFamily="34" charset="0"/>
              <a:cs typeface="Arial" panose="020B0604020202020204" pitchFamily="34" charset="0"/>
            </a:endParaRPr>
          </a:p>
          <a:p>
            <a:pPr algn="just"/>
            <a:r>
              <a:rPr lang="es-ES" sz="2000" dirty="0">
                <a:solidFill>
                  <a:srgbClr val="000000"/>
                </a:solidFill>
                <a:latin typeface="Arial" panose="020B0604020202020204" pitchFamily="34" charset="0"/>
                <a:cs typeface="Arial" panose="020B0604020202020204" pitchFamily="34" charset="0"/>
              </a:rPr>
              <a:t>La Corte invalidó la porción normativa del artículo 4 de la Constitución Política del Estado de </a:t>
            </a:r>
            <a:r>
              <a:rPr lang="es-ES" sz="2000" b="1" dirty="0">
                <a:solidFill>
                  <a:srgbClr val="000000"/>
                </a:solidFill>
                <a:latin typeface="Arial" panose="020B0604020202020204" pitchFamily="34" charset="0"/>
                <a:cs typeface="Arial" panose="020B0604020202020204" pitchFamily="34" charset="0"/>
              </a:rPr>
              <a:t>Sinaloa</a:t>
            </a:r>
            <a:r>
              <a:rPr lang="es-ES" sz="2000" dirty="0">
                <a:solidFill>
                  <a:srgbClr val="000000"/>
                </a:solidFill>
                <a:latin typeface="Arial" panose="020B0604020202020204" pitchFamily="34" charset="0"/>
                <a:cs typeface="Arial" panose="020B0604020202020204" pitchFamily="34" charset="0"/>
              </a:rPr>
              <a:t> que establecía la tutela </a:t>
            </a:r>
            <a:r>
              <a:rPr lang="es-ES" sz="2000" b="1" dirty="0">
                <a:solidFill>
                  <a:srgbClr val="000000"/>
                </a:solidFill>
                <a:latin typeface="Arial" panose="020B0604020202020204" pitchFamily="34" charset="0"/>
                <a:cs typeface="Arial" panose="020B0604020202020204" pitchFamily="34" charset="0"/>
              </a:rPr>
              <a:t>derecho a la vida “desde el momento de la concepción y hasta la muerte natural”, </a:t>
            </a:r>
          </a:p>
          <a:p>
            <a:pPr algn="just"/>
            <a:endParaRPr lang="es-ES" sz="2000" b="1" dirty="0">
              <a:solidFill>
                <a:srgbClr val="000000"/>
              </a:solidFill>
              <a:latin typeface="Arial" panose="020B0604020202020204" pitchFamily="34" charset="0"/>
              <a:cs typeface="Arial" panose="020B0604020202020204" pitchFamily="34" charset="0"/>
            </a:endParaRPr>
          </a:p>
          <a:p>
            <a:pPr algn="just"/>
            <a:r>
              <a:rPr lang="es-ES" sz="2000" dirty="0">
                <a:solidFill>
                  <a:srgbClr val="000000"/>
                </a:solidFill>
                <a:latin typeface="Arial" panose="020B0604020202020204" pitchFamily="34" charset="0"/>
                <a:cs typeface="Arial" panose="020B0604020202020204" pitchFamily="34" charset="0"/>
              </a:rPr>
              <a:t>Se reiteró que </a:t>
            </a:r>
            <a:r>
              <a:rPr lang="es-ES" sz="2000" b="1" dirty="0">
                <a:solidFill>
                  <a:srgbClr val="000000"/>
                </a:solidFill>
                <a:latin typeface="Arial" panose="020B0604020202020204" pitchFamily="34" charset="0"/>
                <a:cs typeface="Arial" panose="020B0604020202020204" pitchFamily="34" charset="0"/>
              </a:rPr>
              <a:t>las entidades federativas carecen de competencia para definir el  origen de la vida humana y el concepto de persona (jurídicamente hablando) </a:t>
            </a:r>
            <a:r>
              <a:rPr lang="es-ES" sz="2000" dirty="0">
                <a:solidFill>
                  <a:srgbClr val="000000"/>
                </a:solidFill>
                <a:latin typeface="Arial" panose="020B0604020202020204" pitchFamily="34" charset="0"/>
                <a:cs typeface="Arial" panose="020B0604020202020204" pitchFamily="34" charset="0"/>
              </a:rPr>
              <a:t>y su titularidad de derechos humanos: esta es una facultad exclusiva para la Constitución Federal (Constituyente).</a:t>
            </a:r>
          </a:p>
          <a:p>
            <a:endParaRPr lang="es-E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369706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F33CEA0-7CF7-4500-83EF-E8335D1484F8}"/>
              </a:ext>
            </a:extLst>
          </p:cNvPr>
          <p:cNvSpPr txBox="1"/>
          <p:nvPr/>
        </p:nvSpPr>
        <p:spPr>
          <a:xfrm>
            <a:off x="567265" y="6010591"/>
            <a:ext cx="4845857" cy="276999"/>
          </a:xfrm>
          <a:prstGeom prst="rect">
            <a:avLst/>
          </a:prstGeom>
          <a:noFill/>
        </p:spPr>
        <p:txBody>
          <a:bodyPr wrap="square" rtlCol="0">
            <a:spAutoFit/>
          </a:bodyPr>
          <a:lstStyle/>
          <a:p>
            <a:r>
              <a:rPr lang="es-MX" sz="1200" b="0" i="0" dirty="0">
                <a:effectLst/>
                <a:latin typeface="Source Sans Pro" panose="020B0503030403020204" pitchFamily="34" charset="0"/>
              </a:rPr>
              <a:t>(</a:t>
            </a:r>
            <a:r>
              <a:rPr lang="es-MX" sz="1200" dirty="0" err="1">
                <a:latin typeface="Source Sans Pro" panose="020B0503030403020204" pitchFamily="34" charset="0"/>
              </a:rPr>
              <a:t>bfhsf</a:t>
            </a:r>
            <a:r>
              <a:rPr lang="es-MX" sz="1200" b="0" i="0" dirty="0">
                <a:effectLst/>
                <a:latin typeface="Source Sans Pro" panose="020B0503030403020204" pitchFamily="34" charset="0"/>
              </a:rPr>
              <a:t>)</a:t>
            </a:r>
            <a:endParaRPr lang="es-ES" sz="12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843357" y="160022"/>
            <a:ext cx="8633979" cy="1323439"/>
          </a:xfrm>
          <a:prstGeom prst="rect">
            <a:avLst/>
          </a:prstGeom>
          <a:noFill/>
        </p:spPr>
        <p:txBody>
          <a:bodyPr wrap="square" rtlCol="0">
            <a:spAutoFit/>
          </a:bodyPr>
          <a:lstStyle/>
          <a:p>
            <a:r>
              <a:rPr lang="es-MX" sz="4000" dirty="0">
                <a:solidFill>
                  <a:srgbClr val="333399"/>
                </a:solidFill>
                <a:latin typeface="Source Sans Pro Black" panose="020B0604020202020204" pitchFamily="34" charset="0"/>
              </a:rPr>
              <a:t>SCJN 2021 / AI, objeción conciencia en Ley de Salud</a:t>
            </a:r>
            <a:endParaRPr lang="es-ES" sz="4000" dirty="0">
              <a:solidFill>
                <a:srgbClr val="333399"/>
              </a:solidFill>
              <a:latin typeface="Source Sans Pro Black" panose="020B0604020202020204" pitchFamily="34" charset="0"/>
            </a:endParaRPr>
          </a:p>
        </p:txBody>
      </p:sp>
      <p:pic>
        <p:nvPicPr>
          <p:cNvPr id="8" name="Imagen 7">
            <a:extLst>
              <a:ext uri="{FF2B5EF4-FFF2-40B4-BE49-F238E27FC236}">
                <a16:creationId xmlns:a16="http://schemas.microsoft.com/office/drawing/2014/main" id="{8E554690-06BC-4317-98B6-DED97068DA4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2" name="Rectángulo 1">
            <a:extLst>
              <a:ext uri="{FF2B5EF4-FFF2-40B4-BE49-F238E27FC236}">
                <a16:creationId xmlns:a16="http://schemas.microsoft.com/office/drawing/2014/main" id="{9862AB71-CAFA-4A3D-B009-0C18A73352E6}"/>
              </a:ext>
            </a:extLst>
          </p:cNvPr>
          <p:cNvSpPr/>
          <p:nvPr/>
        </p:nvSpPr>
        <p:spPr>
          <a:xfrm>
            <a:off x="1087319" y="1468073"/>
            <a:ext cx="7897289" cy="4647426"/>
          </a:xfrm>
          <a:prstGeom prst="rect">
            <a:avLst/>
          </a:prstGeom>
        </p:spPr>
        <p:txBody>
          <a:bodyPr wrap="square">
            <a:spAutoFit/>
          </a:bodyPr>
          <a:lstStyle/>
          <a:p>
            <a:pPr algn="just"/>
            <a:r>
              <a:rPr lang="es-ES" sz="2000" u="sng" dirty="0">
                <a:solidFill>
                  <a:srgbClr val="000000"/>
                </a:solidFill>
                <a:latin typeface="Arial" panose="020B0604020202020204" pitchFamily="34" charset="0"/>
                <a:cs typeface="Arial" panose="020B0604020202020204" pitchFamily="34" charset="0"/>
              </a:rPr>
              <a:t>Sobre la </a:t>
            </a:r>
            <a:r>
              <a:rPr lang="es-ES" sz="2000" b="1" u="sng" dirty="0">
                <a:solidFill>
                  <a:srgbClr val="000000"/>
                </a:solidFill>
                <a:latin typeface="Arial" panose="020B0604020202020204" pitchFamily="34" charset="0"/>
                <a:cs typeface="Arial" panose="020B0604020202020204" pitchFamily="34" charset="0"/>
              </a:rPr>
              <a:t>objeción de conciencia </a:t>
            </a:r>
            <a:r>
              <a:rPr lang="es-ES" sz="2000" u="sng" dirty="0">
                <a:solidFill>
                  <a:srgbClr val="000000"/>
                </a:solidFill>
                <a:latin typeface="Arial" panose="020B0604020202020204" pitchFamily="34" charset="0"/>
                <a:cs typeface="Arial" panose="020B0604020202020204" pitchFamily="34" charset="0"/>
              </a:rPr>
              <a:t>en los servicios públicos de salud</a:t>
            </a:r>
          </a:p>
          <a:p>
            <a:pPr algn="just"/>
            <a:endParaRPr lang="es-ES" sz="2000" dirty="0">
              <a:solidFill>
                <a:srgbClr val="000000"/>
              </a:solidFill>
              <a:latin typeface="Arial" panose="020B0604020202020204" pitchFamily="34" charset="0"/>
              <a:cs typeface="Arial" panose="020B0604020202020204" pitchFamily="34" charset="0"/>
            </a:endParaRPr>
          </a:p>
          <a:p>
            <a:pPr algn="just"/>
            <a:r>
              <a:rPr lang="es-ES" sz="2000" dirty="0">
                <a:solidFill>
                  <a:srgbClr val="000000"/>
                </a:solidFill>
                <a:latin typeface="Arial" panose="020B0604020202020204" pitchFamily="34" charset="0"/>
                <a:cs typeface="Arial" panose="020B0604020202020204" pitchFamily="34" charset="0"/>
              </a:rPr>
              <a:t>20 de septiembre</a:t>
            </a:r>
          </a:p>
          <a:p>
            <a:pPr algn="just"/>
            <a:r>
              <a:rPr lang="es-ES" sz="2000" dirty="0">
                <a:latin typeface="Arial" panose="020B0604020202020204" pitchFamily="34" charset="0"/>
                <a:cs typeface="Arial" panose="020B0604020202020204" pitchFamily="34" charset="0"/>
              </a:rPr>
              <a:t>La Suprema Corte resolvió la Acción de Inconstitucionalidad promovida por la Comisión Nacional de Derechos Humanos. Invalidó el artículo 10 Bis de la Ley General de Salud aprobado por el Congreso de la Unión en 2018, que regulaba la objeción de conciencia para los prestadores de salud con el propósito de bloquear servicios en salud reproductiva: aborto. </a:t>
            </a:r>
          </a:p>
          <a:p>
            <a:pPr algn="just"/>
            <a:endParaRPr lang="es-ES" sz="2000"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La Corte estableció que esa figura no establecía los límites ni lineamientos necesarios que permitieran a las personas usuarias de los servicios de salud tener garantizado su derecho a la salud. </a:t>
            </a:r>
          </a:p>
          <a:p>
            <a:pPr algn="just"/>
            <a:endParaRPr lang="es-ES" dirty="0"/>
          </a:p>
          <a:p>
            <a:endParaRPr lang="es-E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4965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F33CEA0-7CF7-4500-83EF-E8335D1484F8}"/>
              </a:ext>
            </a:extLst>
          </p:cNvPr>
          <p:cNvSpPr txBox="1"/>
          <p:nvPr/>
        </p:nvSpPr>
        <p:spPr>
          <a:xfrm>
            <a:off x="567265" y="6010591"/>
            <a:ext cx="4845857" cy="276999"/>
          </a:xfrm>
          <a:prstGeom prst="rect">
            <a:avLst/>
          </a:prstGeom>
          <a:noFill/>
        </p:spPr>
        <p:txBody>
          <a:bodyPr wrap="square" rtlCol="0">
            <a:spAutoFit/>
          </a:bodyPr>
          <a:lstStyle/>
          <a:p>
            <a:r>
              <a:rPr lang="es-MX" sz="1200" b="0" i="0" dirty="0">
                <a:effectLst/>
                <a:latin typeface="Source Sans Pro" panose="020B0503030403020204" pitchFamily="34" charset="0"/>
              </a:rPr>
              <a:t>(</a:t>
            </a:r>
            <a:r>
              <a:rPr lang="es-MX" sz="1200" dirty="0" err="1">
                <a:latin typeface="Source Sans Pro" panose="020B0503030403020204" pitchFamily="34" charset="0"/>
              </a:rPr>
              <a:t>bfhsf</a:t>
            </a:r>
            <a:r>
              <a:rPr lang="es-MX" sz="1200" b="0" i="0" dirty="0">
                <a:effectLst/>
                <a:latin typeface="Source Sans Pro" panose="020B0503030403020204" pitchFamily="34" charset="0"/>
              </a:rPr>
              <a:t>)</a:t>
            </a:r>
            <a:endParaRPr lang="es-ES" sz="1200" dirty="0"/>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1087320" y="500744"/>
            <a:ext cx="8651604" cy="1446550"/>
          </a:xfrm>
          <a:prstGeom prst="rect">
            <a:avLst/>
          </a:prstGeom>
          <a:noFill/>
        </p:spPr>
        <p:txBody>
          <a:bodyPr wrap="square" rtlCol="0">
            <a:spAutoFit/>
          </a:bodyPr>
          <a:lstStyle/>
          <a:p>
            <a:r>
              <a:rPr lang="es-MX" sz="4400" dirty="0">
                <a:solidFill>
                  <a:srgbClr val="333399"/>
                </a:solidFill>
                <a:latin typeface="Source Sans Pro Black" panose="020B0604020202020204" pitchFamily="34" charset="0"/>
              </a:rPr>
              <a:t>¿Qué se ha avanzado?</a:t>
            </a:r>
            <a:endParaRPr lang="es-ES" sz="4400" dirty="0">
              <a:solidFill>
                <a:srgbClr val="333399"/>
              </a:solidFill>
              <a:latin typeface="Source Sans Pro Black" panose="020B0604020202020204" pitchFamily="34" charset="0"/>
            </a:endParaRPr>
          </a:p>
          <a:p>
            <a:endParaRPr lang="es-ES" sz="4400" dirty="0">
              <a:solidFill>
                <a:srgbClr val="333399"/>
              </a:solidFill>
              <a:latin typeface="Source Sans Pro Black" panose="020B0604020202020204" pitchFamily="34" charset="0"/>
            </a:endParaRPr>
          </a:p>
        </p:txBody>
      </p:sp>
      <p:pic>
        <p:nvPicPr>
          <p:cNvPr id="8" name="Imagen 7">
            <a:extLst>
              <a:ext uri="{FF2B5EF4-FFF2-40B4-BE49-F238E27FC236}">
                <a16:creationId xmlns:a16="http://schemas.microsoft.com/office/drawing/2014/main" id="{8E554690-06BC-4317-98B6-DED97068DA41}"/>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2" name="Rectángulo 1">
            <a:extLst>
              <a:ext uri="{FF2B5EF4-FFF2-40B4-BE49-F238E27FC236}">
                <a16:creationId xmlns:a16="http://schemas.microsoft.com/office/drawing/2014/main" id="{9862AB71-CAFA-4A3D-B009-0C18A73352E6}"/>
              </a:ext>
            </a:extLst>
          </p:cNvPr>
          <p:cNvSpPr/>
          <p:nvPr/>
        </p:nvSpPr>
        <p:spPr>
          <a:xfrm>
            <a:off x="1087319" y="1468073"/>
            <a:ext cx="7897289" cy="2954655"/>
          </a:xfrm>
          <a:prstGeom prst="rect">
            <a:avLst/>
          </a:prstGeom>
        </p:spPr>
        <p:txBody>
          <a:bodyPr wrap="square">
            <a:spAutoFit/>
          </a:bodyPr>
          <a:lstStyle/>
          <a:p>
            <a:r>
              <a:rPr lang="es-ES" sz="2400" u="sng" dirty="0">
                <a:solidFill>
                  <a:srgbClr val="000000"/>
                </a:solidFill>
                <a:latin typeface="Arial" panose="020B0604020202020204" pitchFamily="34" charset="0"/>
                <a:cs typeface="Arial" panose="020B0604020202020204" pitchFamily="34" charset="0"/>
              </a:rPr>
              <a:t>Despenalización en otros países</a:t>
            </a:r>
          </a:p>
          <a:p>
            <a:endParaRPr lang="es-ES" sz="2400" u="sng"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400" dirty="0">
                <a:solidFill>
                  <a:srgbClr val="000000"/>
                </a:solidFill>
                <a:latin typeface="Arial" panose="020B0604020202020204" pitchFamily="34" charset="0"/>
                <a:cs typeface="Arial" panose="020B0604020202020204" pitchFamily="34" charset="0"/>
              </a:rPr>
              <a:t>Argentina</a:t>
            </a:r>
          </a:p>
          <a:p>
            <a:pPr marL="342900" indent="-342900">
              <a:buFont typeface="Arial" panose="020B0604020202020204" pitchFamily="34" charset="0"/>
              <a:buChar char="•"/>
            </a:pPr>
            <a:r>
              <a:rPr lang="es-ES" sz="2400" dirty="0">
                <a:solidFill>
                  <a:srgbClr val="000000"/>
                </a:solidFill>
                <a:latin typeface="Arial" panose="020B0604020202020204" pitchFamily="34" charset="0"/>
                <a:cs typeface="Arial" panose="020B0604020202020204" pitchFamily="34" charset="0"/>
              </a:rPr>
              <a:t>Chile</a:t>
            </a:r>
          </a:p>
          <a:p>
            <a:pPr marL="342900" indent="-342900">
              <a:buFont typeface="Arial" panose="020B0604020202020204" pitchFamily="34" charset="0"/>
              <a:buChar char="•"/>
            </a:pPr>
            <a:r>
              <a:rPr lang="es-ES" sz="2400" dirty="0">
                <a:solidFill>
                  <a:srgbClr val="000000"/>
                </a:solidFill>
                <a:latin typeface="Arial" panose="020B0604020202020204" pitchFamily="34" charset="0"/>
                <a:cs typeface="Arial" panose="020B0604020202020204" pitchFamily="34" charset="0"/>
              </a:rPr>
              <a:t>Colombia</a:t>
            </a:r>
          </a:p>
          <a:p>
            <a:endParaRPr lang="es-ES" sz="2400" dirty="0">
              <a:solidFill>
                <a:srgbClr val="000000"/>
              </a:solidFill>
              <a:latin typeface="Arial" panose="020B0604020202020204" pitchFamily="34" charset="0"/>
              <a:cs typeface="Arial" panose="020B0604020202020204" pitchFamily="34" charset="0"/>
            </a:endParaRPr>
          </a:p>
          <a:p>
            <a:r>
              <a:rPr lang="es-ES" sz="2400" dirty="0">
                <a:solidFill>
                  <a:srgbClr val="000000"/>
                </a:solidFill>
                <a:latin typeface="Arial" panose="020B0604020202020204" pitchFamily="34" charset="0"/>
                <a:cs typeface="Arial" panose="020B0604020202020204" pitchFamily="34" charset="0"/>
              </a:rPr>
              <a:t>La “Marea verde”</a:t>
            </a:r>
            <a:endParaRPr lang="es-ES" sz="2400" dirty="0">
              <a:latin typeface="Arial" panose="020B0604020202020204" pitchFamily="34" charset="0"/>
              <a:cs typeface="Arial" panose="020B0604020202020204" pitchFamily="34" charset="0"/>
            </a:endParaRPr>
          </a:p>
          <a:p>
            <a:endParaRPr lang="es-ES"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239784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F1A43-C92C-B543-AD4A-43DE66D6A106}"/>
              </a:ext>
            </a:extLst>
          </p:cNvPr>
          <p:cNvSpPr>
            <a:spLocks noGrp="1"/>
          </p:cNvSpPr>
          <p:nvPr>
            <p:ph type="title"/>
          </p:nvPr>
        </p:nvSpPr>
        <p:spPr/>
        <p:txBody>
          <a:bodyPr/>
          <a:lstStyle/>
          <a:p>
            <a:r>
              <a:rPr lang="es-MX" dirty="0"/>
              <a:t>Desafíos dado el contexto actual</a:t>
            </a:r>
          </a:p>
        </p:txBody>
      </p:sp>
      <p:sp>
        <p:nvSpPr>
          <p:cNvPr id="5" name="Marcador de texto 4">
            <a:extLst>
              <a:ext uri="{FF2B5EF4-FFF2-40B4-BE49-F238E27FC236}">
                <a16:creationId xmlns:a16="http://schemas.microsoft.com/office/drawing/2014/main" id="{2A295F83-FB7F-C14C-BE77-92285CB6AEE2}"/>
              </a:ext>
            </a:extLst>
          </p:cNvPr>
          <p:cNvSpPr>
            <a:spLocks noGrp="1"/>
          </p:cNvSpPr>
          <p:nvPr>
            <p:ph type="body" idx="1"/>
          </p:nvPr>
        </p:nvSpPr>
        <p:spPr>
          <a:xfrm>
            <a:off x="1024128" y="1841679"/>
            <a:ext cx="4874396" cy="4224269"/>
          </a:xfrm>
        </p:spPr>
        <p:txBody>
          <a:bodyPr>
            <a:normAutofit fontScale="70000" lnSpcReduction="20000"/>
          </a:bodyPr>
          <a:lstStyle/>
          <a:p>
            <a:endParaRPr lang="es-MX" dirty="0"/>
          </a:p>
          <a:p>
            <a:pPr marL="342900" indent="-342900">
              <a:buFont typeface="Arial" panose="020B0604020202020204" pitchFamily="34" charset="0"/>
              <a:buChar char="•"/>
            </a:pPr>
            <a:r>
              <a:rPr lang="es-MX" sz="2600" dirty="0"/>
              <a:t>Despenalización en 25 estados. Composiciòn de Congresos post elecciones 2021</a:t>
            </a:r>
          </a:p>
          <a:p>
            <a:pPr marL="342900" indent="-342900">
              <a:buFont typeface="Arial" panose="020B0604020202020204" pitchFamily="34" charset="0"/>
              <a:buChar char="•"/>
            </a:pPr>
            <a:r>
              <a:rPr lang="es-MX" sz="2600" dirty="0"/>
              <a:t>Revisar contenido: plazo, definiciones, garantía de acceso a servicios</a:t>
            </a:r>
          </a:p>
          <a:p>
            <a:endParaRPr lang="es-MX" sz="2600" dirty="0"/>
          </a:p>
          <a:p>
            <a:endParaRPr lang="es-MX" sz="2600" dirty="0"/>
          </a:p>
          <a:p>
            <a:pPr marL="342900" indent="-342900">
              <a:buFont typeface="Arial" panose="020B0604020202020204" pitchFamily="34" charset="0"/>
              <a:buChar char="•"/>
            </a:pPr>
            <a:r>
              <a:rPr lang="es-MX" sz="2600" dirty="0"/>
              <a:t>¿Consulta popular propuesta por el titular del Ejecutivo?</a:t>
            </a:r>
          </a:p>
          <a:p>
            <a:endParaRPr lang="es-MX" sz="2600" dirty="0"/>
          </a:p>
          <a:p>
            <a:pPr marL="342900" indent="-342900">
              <a:buFont typeface="Arial" panose="020B0604020202020204" pitchFamily="34" charset="0"/>
              <a:buChar char="•"/>
            </a:pPr>
            <a:r>
              <a:rPr lang="es-MX" sz="2600" dirty="0"/>
              <a:t>Cumplimiento de causales que no son delito en los CP estatales. </a:t>
            </a:r>
          </a:p>
          <a:p>
            <a:endParaRPr lang="es-MX" sz="2600" dirty="0"/>
          </a:p>
          <a:p>
            <a:pPr marL="342900" indent="-342900">
              <a:buFont typeface="Arial" panose="020B0604020202020204" pitchFamily="34" charset="0"/>
              <a:buChar char="•"/>
            </a:pPr>
            <a:r>
              <a:rPr lang="es-MX" sz="2600" dirty="0"/>
              <a:t>Aborto por violación NOM 046, LGV ( 27 abortos x año en promedio)</a:t>
            </a:r>
          </a:p>
          <a:p>
            <a:endParaRPr lang="es-MX" sz="2600" dirty="0"/>
          </a:p>
          <a:p>
            <a:pPr marL="342900" indent="-342900">
              <a:buFont typeface="Arial" panose="020B0604020202020204" pitchFamily="34" charset="0"/>
              <a:buChar char="•"/>
            </a:pPr>
            <a:r>
              <a:rPr lang="es-MX" sz="2600" dirty="0"/>
              <a:t>Código Penal Único.</a:t>
            </a:r>
          </a:p>
          <a:p>
            <a:pPr marL="342900" indent="-342900">
              <a:buFont typeface="Arial" panose="020B0604020202020204" pitchFamily="34" charset="0"/>
              <a:buChar char="•"/>
            </a:pPr>
            <a:r>
              <a:rPr lang="es-MX" sz="2600" dirty="0"/>
              <a:t>LS sobre objeción de conciencia post SCJN</a:t>
            </a:r>
          </a:p>
          <a:p>
            <a:endParaRPr lang="es-MX" dirty="0"/>
          </a:p>
        </p:txBody>
      </p:sp>
      <p:sp>
        <p:nvSpPr>
          <p:cNvPr id="6" name="Marcador de texto 5">
            <a:extLst>
              <a:ext uri="{FF2B5EF4-FFF2-40B4-BE49-F238E27FC236}">
                <a16:creationId xmlns:a16="http://schemas.microsoft.com/office/drawing/2014/main" id="{2FBAFCDD-C5DF-D540-BE48-E406A74A8968}"/>
              </a:ext>
            </a:extLst>
          </p:cNvPr>
          <p:cNvSpPr>
            <a:spLocks noGrp="1"/>
          </p:cNvSpPr>
          <p:nvPr>
            <p:ph type="body" sz="quarter" idx="3"/>
          </p:nvPr>
        </p:nvSpPr>
        <p:spPr>
          <a:xfrm>
            <a:off x="5989320" y="2179636"/>
            <a:ext cx="4754880" cy="2920398"/>
          </a:xfrm>
        </p:spPr>
        <p:txBody>
          <a:bodyPr>
            <a:normAutofit fontScale="70000" lnSpcReduction="20000"/>
          </a:bodyPr>
          <a:lstStyle/>
          <a:p>
            <a:pPr marL="342900" indent="-342900">
              <a:buFont typeface="Arial" panose="020B0604020202020204" pitchFamily="34" charset="0"/>
              <a:buChar char="•"/>
            </a:pPr>
            <a:r>
              <a:rPr lang="es-MX" sz="2900" dirty="0"/>
              <a:t>SCJN casos Veracruz y Nuevo León </a:t>
            </a:r>
          </a:p>
          <a:p>
            <a:pPr marL="342900" indent="-342900">
              <a:buFont typeface="Arial" panose="020B0604020202020204" pitchFamily="34" charset="0"/>
              <a:buChar char="•"/>
            </a:pPr>
            <a:endParaRPr lang="es-MX" sz="2900" dirty="0"/>
          </a:p>
          <a:p>
            <a:pPr marL="342900" indent="-342900">
              <a:buFont typeface="Arial" panose="020B0604020202020204" pitchFamily="34" charset="0"/>
              <a:buChar char="•"/>
            </a:pPr>
            <a:r>
              <a:rPr lang="es-MX" sz="2900" dirty="0"/>
              <a:t>Herramienta: Alerta por agravio comparado, uso en Veracruz</a:t>
            </a:r>
          </a:p>
          <a:p>
            <a:pPr marL="342900" indent="-342900">
              <a:buFont typeface="Arial" panose="020B0604020202020204" pitchFamily="34" charset="0"/>
              <a:buChar char="•"/>
            </a:pPr>
            <a:endParaRPr lang="es-MX" sz="2900" dirty="0"/>
          </a:p>
          <a:p>
            <a:pPr marL="342900" indent="-342900">
              <a:buFont typeface="Arial" panose="020B0604020202020204" pitchFamily="34" charset="0"/>
              <a:buChar char="•"/>
            </a:pPr>
            <a:r>
              <a:rPr lang="es-MX" sz="2900" dirty="0">
                <a:solidFill>
                  <a:schemeClr val="accent1">
                    <a:lumMod val="75000"/>
                  </a:schemeClr>
                </a:solidFill>
              </a:rPr>
              <a:t>CDMX Iniciativa para expedir la Ley de los derechos de la </a:t>
            </a:r>
            <a:r>
              <a:rPr lang="es-MX" sz="2900" b="1" dirty="0">
                <a:solidFill>
                  <a:schemeClr val="accent1">
                    <a:lumMod val="75000"/>
                  </a:schemeClr>
                </a:solidFill>
              </a:rPr>
              <a:t>persona no nacida </a:t>
            </a:r>
            <a:r>
              <a:rPr lang="es-MX" sz="2900" dirty="0">
                <a:solidFill>
                  <a:schemeClr val="accent1">
                    <a:lumMod val="75000"/>
                  </a:schemeClr>
                </a:solidFill>
              </a:rPr>
              <a:t>para la CDMX, CPCM, y CCDF. (07/04/2022)</a:t>
            </a:r>
          </a:p>
          <a:p>
            <a:endParaRPr lang="es-MX" dirty="0"/>
          </a:p>
        </p:txBody>
      </p:sp>
    </p:spTree>
    <p:extLst>
      <p:ext uri="{BB962C8B-B14F-4D97-AF65-F5344CB8AC3E}">
        <p14:creationId xmlns:p14="http://schemas.microsoft.com/office/powerpoint/2010/main" val="1814426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area Verde de la Argentina recorrerá toda América Latina - The New York  Times">
            <a:extLst>
              <a:ext uri="{FF2B5EF4-FFF2-40B4-BE49-F238E27FC236}">
                <a16:creationId xmlns:a16="http://schemas.microsoft.com/office/drawing/2014/main" id="{4C7ED789-31E5-9B4C-93BC-9143FF48484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808312" y="1259447"/>
            <a:ext cx="34925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marea verde que está llegando a México | Pico Informativo">
            <a:extLst>
              <a:ext uri="{FF2B5EF4-FFF2-40B4-BE49-F238E27FC236}">
                <a16:creationId xmlns:a16="http://schemas.microsoft.com/office/drawing/2014/main" id="{82CD7871-54DD-2944-8371-A4FD6ADF6B2A}"/>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7243829" y="3429000"/>
            <a:ext cx="34544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RTO LEGAL. Marea verde: Hoy se inicia debate para la despenalización del  aborto en chile">
            <a:extLst>
              <a:ext uri="{FF2B5EF4-FFF2-40B4-BE49-F238E27FC236}">
                <a16:creationId xmlns:a16="http://schemas.microsoft.com/office/drawing/2014/main" id="{B6B9EB54-4A8E-C047-A0FA-893C702F8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105" y="539750"/>
            <a:ext cx="383540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las detractoras de la Marea Verde y a las que no lo son, también - Enpoli">
            <a:extLst>
              <a:ext uri="{FF2B5EF4-FFF2-40B4-BE49-F238E27FC236}">
                <a16:creationId xmlns:a16="http://schemas.microsoft.com/office/drawing/2014/main" id="{BD68CB13-4724-D74C-BA27-4693BCEC9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619" y="4089467"/>
            <a:ext cx="39243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6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85EA05D-3E62-4AF9-A129-FAC1B0E4F1B1}"/>
              </a:ext>
            </a:extLst>
          </p:cNvPr>
          <p:cNvSpPr>
            <a:spLocks noGrp="1"/>
          </p:cNvSpPr>
          <p:nvPr>
            <p:ph type="title"/>
          </p:nvPr>
        </p:nvSpPr>
        <p:spPr>
          <a:xfrm>
            <a:off x="625784" y="700441"/>
            <a:ext cx="3302412" cy="5249334"/>
          </a:xfrm>
        </p:spPr>
        <p:txBody>
          <a:bodyPr vert="horz" lIns="91440" tIns="45720" rIns="91440" bIns="45720" rtlCol="0" anchor="ctr">
            <a:normAutofit/>
          </a:bodyPr>
          <a:lstStyle/>
          <a:p>
            <a:r>
              <a:rPr lang="en-US" spc="100" dirty="0">
                <a:solidFill>
                  <a:srgbClr val="FFFFFF"/>
                </a:solidFill>
                <a:latin typeface="Source Sans Pro Black" panose="020B0803030403020204" pitchFamily="34" charset="0"/>
                <a:ea typeface="Source Sans Pro Black" panose="020B0803030403020204" pitchFamily="34" charset="0"/>
              </a:rPr>
              <a:t>¡Gracias!</a:t>
            </a:r>
          </a:p>
        </p:txBody>
      </p:sp>
      <p:sp>
        <p:nvSpPr>
          <p:cNvPr id="4" name="Marcador de texto 3">
            <a:extLst>
              <a:ext uri="{FF2B5EF4-FFF2-40B4-BE49-F238E27FC236}">
                <a16:creationId xmlns:a16="http://schemas.microsoft.com/office/drawing/2014/main" id="{95C14AD7-F9CB-464F-9714-0DBDBC513271}"/>
              </a:ext>
            </a:extLst>
          </p:cNvPr>
          <p:cNvSpPr>
            <a:spLocks noGrp="1"/>
          </p:cNvSpPr>
          <p:nvPr>
            <p:ph type="body" sz="half" idx="2"/>
          </p:nvPr>
        </p:nvSpPr>
        <p:spPr>
          <a:xfrm>
            <a:off x="5262054" y="969796"/>
            <a:ext cx="6147169" cy="5249334"/>
          </a:xfrm>
        </p:spPr>
        <p:txBody>
          <a:bodyPr vert="horz" lIns="45720" tIns="45720" rIns="45720" bIns="45720" rtlCol="0" anchor="ctr">
            <a:normAutofit/>
          </a:bodyPr>
          <a:lstStyle/>
          <a:p>
            <a:pPr>
              <a:lnSpc>
                <a:spcPct val="90000"/>
              </a:lnSpc>
            </a:pPr>
            <a:r>
              <a:rPr lang="en-US" sz="2800" dirty="0">
                <a:solidFill>
                  <a:schemeClr val="tx1"/>
                </a:solidFill>
                <a:latin typeface="Source Sans Pro" panose="020B0503030403020204" pitchFamily="34" charset="0"/>
                <a:ea typeface="Source Sans Pro" panose="020B0503030403020204" pitchFamily="34" charset="0"/>
              </a:rPr>
              <a:t>Gante 15, </a:t>
            </a:r>
            <a:r>
              <a:rPr lang="es-MX" sz="2800" spc="-7" dirty="0">
                <a:solidFill>
                  <a:prstClr val="black"/>
                </a:solidFill>
                <a:latin typeface="Source Sans Pro" panose="020B0503030403020204" pitchFamily="34" charset="0"/>
                <a:ea typeface="Source Sans Pro" panose="020B0503030403020204" pitchFamily="34" charset="0"/>
                <a:cs typeface="Calibri"/>
              </a:rPr>
              <a:t>Col. </a:t>
            </a:r>
            <a:r>
              <a:rPr lang="es-MX" sz="2800" spc="-10" dirty="0">
                <a:solidFill>
                  <a:prstClr val="black"/>
                </a:solidFill>
                <a:latin typeface="Source Sans Pro" panose="020B0503030403020204" pitchFamily="34" charset="0"/>
                <a:ea typeface="Source Sans Pro" panose="020B0503030403020204" pitchFamily="34" charset="0"/>
                <a:cs typeface="Calibri"/>
              </a:rPr>
              <a:t>Centro, alcaldía Cuauhtémoc, C.P. </a:t>
            </a:r>
            <a:r>
              <a:rPr lang="es-MX" sz="2800" spc="-3" dirty="0">
                <a:solidFill>
                  <a:prstClr val="black"/>
                </a:solidFill>
                <a:latin typeface="Source Sans Pro" panose="020B0503030403020204" pitchFamily="34" charset="0"/>
                <a:ea typeface="Source Sans Pro" panose="020B0503030403020204" pitchFamily="34" charset="0"/>
                <a:cs typeface="Calibri"/>
              </a:rPr>
              <a:t>060100, </a:t>
            </a:r>
          </a:p>
          <a:p>
            <a:pPr>
              <a:lnSpc>
                <a:spcPct val="90000"/>
              </a:lnSpc>
            </a:pPr>
            <a:r>
              <a:rPr lang="es-MX" sz="2800" spc="-3" dirty="0">
                <a:solidFill>
                  <a:prstClr val="black"/>
                </a:solidFill>
                <a:latin typeface="Source Sans Pro" panose="020B0503030403020204" pitchFamily="34" charset="0"/>
                <a:ea typeface="Source Sans Pro" panose="020B0503030403020204" pitchFamily="34" charset="0"/>
                <a:cs typeface="Calibri"/>
              </a:rPr>
              <a:t>Ciudad de </a:t>
            </a:r>
            <a:r>
              <a:rPr lang="es-MX" sz="2800" spc="-10" dirty="0">
                <a:solidFill>
                  <a:prstClr val="black"/>
                </a:solidFill>
                <a:latin typeface="Source Sans Pro" panose="020B0503030403020204" pitchFamily="34" charset="0"/>
                <a:ea typeface="Source Sans Pro" panose="020B0503030403020204" pitchFamily="34" charset="0"/>
                <a:cs typeface="Calibri"/>
              </a:rPr>
              <a:t>México</a:t>
            </a:r>
          </a:p>
          <a:p>
            <a:pPr algn="just">
              <a:lnSpc>
                <a:spcPct val="90000"/>
              </a:lnSpc>
            </a:pPr>
            <a:endParaRPr lang="es-MX" sz="2800" spc="-10" dirty="0">
              <a:solidFill>
                <a:prstClr val="black"/>
              </a:solidFill>
              <a:latin typeface="Source Sans Pro" panose="020B0503030403020204" pitchFamily="34" charset="0"/>
              <a:ea typeface="Source Sans Pro" panose="020B0503030403020204" pitchFamily="34" charset="0"/>
              <a:cs typeface="Calibri"/>
            </a:endParaRPr>
          </a:p>
          <a:p>
            <a:pPr algn="just">
              <a:lnSpc>
                <a:spcPct val="90000"/>
              </a:lnSpc>
            </a:pPr>
            <a:r>
              <a:rPr lang="es-MX" sz="2800" spc="-10" dirty="0">
                <a:solidFill>
                  <a:prstClr val="black"/>
                </a:solidFill>
                <a:latin typeface="Source Sans Pro" panose="020B0503030403020204" pitchFamily="34" charset="0"/>
                <a:ea typeface="Source Sans Pro" panose="020B0503030403020204" pitchFamily="34" charset="0"/>
                <a:cs typeface="Calibri"/>
              </a:rPr>
              <a:t>Oficinas 210 y 214</a:t>
            </a:r>
          </a:p>
          <a:p>
            <a:pPr algn="just">
              <a:lnSpc>
                <a:spcPct val="90000"/>
              </a:lnSpc>
            </a:pPr>
            <a:endParaRPr lang="es-MX" sz="2800" spc="-10" dirty="0">
              <a:solidFill>
                <a:prstClr val="black"/>
              </a:solidFill>
              <a:latin typeface="Source Sans Pro" panose="020B0503030403020204" pitchFamily="34" charset="0"/>
              <a:ea typeface="Source Sans Pro" panose="020B0503030403020204" pitchFamily="34" charset="0"/>
              <a:cs typeface="Calibri"/>
            </a:endParaRPr>
          </a:p>
          <a:p>
            <a:pPr algn="just">
              <a:lnSpc>
                <a:spcPct val="90000"/>
              </a:lnSpc>
            </a:pPr>
            <a:r>
              <a:rPr lang="es-MX" sz="2800" dirty="0">
                <a:solidFill>
                  <a:prstClr val="black"/>
                </a:solidFill>
                <a:latin typeface="Source Sans Pro" panose="020B0503030403020204" pitchFamily="34" charset="0"/>
                <a:ea typeface="Source Sans Pro" panose="020B0503030403020204" pitchFamily="34" charset="0"/>
                <a:cs typeface="Calibri"/>
              </a:rPr>
              <a:t>51 30 19 00 </a:t>
            </a:r>
            <a:r>
              <a:rPr lang="es-MX" sz="2800" spc="-7" dirty="0">
                <a:solidFill>
                  <a:prstClr val="black"/>
                </a:solidFill>
                <a:latin typeface="Source Sans Pro" panose="020B0503030403020204" pitchFamily="34" charset="0"/>
                <a:ea typeface="Source Sans Pro" panose="020B0503030403020204" pitchFamily="34" charset="0"/>
                <a:cs typeface="Calibri"/>
              </a:rPr>
              <a:t>extensión </a:t>
            </a:r>
            <a:r>
              <a:rPr lang="es-MX" sz="2800" spc="24" dirty="0">
                <a:solidFill>
                  <a:prstClr val="black"/>
                </a:solidFill>
                <a:latin typeface="Source Sans Pro" panose="020B0503030403020204" pitchFamily="34" charset="0"/>
                <a:ea typeface="Source Sans Pro" panose="020B0503030403020204" pitchFamily="34" charset="0"/>
                <a:cs typeface="Calibri"/>
              </a:rPr>
              <a:t> </a:t>
            </a:r>
            <a:r>
              <a:rPr lang="es-MX" sz="2800" dirty="0">
                <a:solidFill>
                  <a:prstClr val="black"/>
                </a:solidFill>
                <a:latin typeface="Source Sans Pro" panose="020B0503030403020204" pitchFamily="34" charset="0"/>
                <a:ea typeface="Source Sans Pro" panose="020B0503030403020204" pitchFamily="34" charset="0"/>
                <a:cs typeface="Calibri"/>
              </a:rPr>
              <a:t>3243</a:t>
            </a:r>
          </a:p>
          <a:p>
            <a:pPr algn="just">
              <a:lnSpc>
                <a:spcPct val="90000"/>
              </a:lnSpc>
            </a:pPr>
            <a:endParaRPr lang="es-MX" sz="2800" spc="-10" dirty="0">
              <a:solidFill>
                <a:prstClr val="black"/>
              </a:solidFill>
              <a:latin typeface="Source Sans Pro" panose="020B0503030403020204" pitchFamily="34" charset="0"/>
              <a:ea typeface="Source Sans Pro" panose="020B0503030403020204" pitchFamily="34" charset="0"/>
              <a:cs typeface="Calibri"/>
            </a:endParaRPr>
          </a:p>
          <a:p>
            <a:pPr algn="just">
              <a:lnSpc>
                <a:spcPct val="90000"/>
              </a:lnSpc>
            </a:pPr>
            <a:r>
              <a:rPr lang="es-MX" sz="2800" spc="-10" dirty="0">
                <a:solidFill>
                  <a:prstClr val="black"/>
                </a:solidFill>
                <a:latin typeface="Source Sans Pro" panose="020B0503030403020204" pitchFamily="34" charset="0"/>
                <a:ea typeface="Source Sans Pro" panose="020B0503030403020204" pitchFamily="34" charset="0"/>
                <a:cs typeface="Calibri"/>
              </a:rPr>
              <a:t>celig@congresocdmx.gob.mx</a:t>
            </a:r>
          </a:p>
          <a:p>
            <a:pPr algn="just">
              <a:lnSpc>
                <a:spcPct val="90000"/>
              </a:lnSpc>
            </a:pPr>
            <a:endParaRPr lang="es-MX" sz="2800" spc="-10" dirty="0">
              <a:solidFill>
                <a:prstClr val="black"/>
              </a:solidFill>
              <a:latin typeface="Source Sans Pro" panose="020B0503030403020204" pitchFamily="34" charset="0"/>
              <a:ea typeface="Source Sans Pro" panose="020B0503030403020204" pitchFamily="34" charset="0"/>
              <a:cs typeface="Calibri"/>
            </a:endParaRPr>
          </a:p>
          <a:p>
            <a:pPr algn="just">
              <a:lnSpc>
                <a:spcPct val="90000"/>
              </a:lnSpc>
            </a:pPr>
            <a:r>
              <a:rPr lang="es-MX" sz="2800" spc="-10" dirty="0">
                <a:solidFill>
                  <a:prstClr val="black"/>
                </a:solidFill>
                <a:latin typeface="Source Sans Pro" panose="020B0503030403020204" pitchFamily="34" charset="0"/>
                <a:ea typeface="Source Sans Pro" panose="020B0503030403020204" pitchFamily="34" charset="0"/>
                <a:cs typeface="Calibri"/>
              </a:rPr>
              <a:t>@celig_cdmx</a:t>
            </a:r>
          </a:p>
          <a:p>
            <a:pPr algn="just">
              <a:lnSpc>
                <a:spcPct val="90000"/>
              </a:lnSpc>
            </a:pPr>
            <a:endParaRPr lang="es-MX" sz="3000" spc="-7" dirty="0">
              <a:solidFill>
                <a:prstClr val="black"/>
              </a:solidFill>
              <a:latin typeface="Source Sans Pro" panose="020B0503030403020204" pitchFamily="34" charset="0"/>
              <a:ea typeface="Source Sans Pro" panose="020B0503030403020204" pitchFamily="34" charset="0"/>
              <a:cs typeface="Calibri"/>
            </a:endParaRPr>
          </a:p>
          <a:p>
            <a:pPr algn="just">
              <a:lnSpc>
                <a:spcPct val="90000"/>
              </a:lnSpc>
            </a:pPr>
            <a:endParaRPr lang="en-US" sz="3000" dirty="0">
              <a:solidFill>
                <a:schemeClr val="tx1"/>
              </a:solidFill>
              <a:latin typeface="Source Sans Pro" panose="020B0503030403020204" pitchFamily="34" charset="0"/>
              <a:ea typeface="Source Sans Pro" panose="020B0503030403020204" pitchFamily="34" charset="0"/>
            </a:endParaRPr>
          </a:p>
        </p:txBody>
      </p:sp>
      <p:sp>
        <p:nvSpPr>
          <p:cNvPr id="8" name="object 9">
            <a:extLst>
              <a:ext uri="{FF2B5EF4-FFF2-40B4-BE49-F238E27FC236}">
                <a16:creationId xmlns:a16="http://schemas.microsoft.com/office/drawing/2014/main" id="{AC4A1539-660C-4E08-BBF0-C54EEE8BF851}"/>
              </a:ext>
            </a:extLst>
          </p:cNvPr>
          <p:cNvSpPr/>
          <p:nvPr/>
        </p:nvSpPr>
        <p:spPr>
          <a:xfrm>
            <a:off x="4763857" y="5149965"/>
            <a:ext cx="390698" cy="389659"/>
          </a:xfrm>
          <a:prstGeom prst="rect">
            <a:avLst/>
          </a:prstGeom>
          <a:blipFill>
            <a:blip r:embed="rId2"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0" name="object 11">
            <a:extLst>
              <a:ext uri="{FF2B5EF4-FFF2-40B4-BE49-F238E27FC236}">
                <a16:creationId xmlns:a16="http://schemas.microsoft.com/office/drawing/2014/main" id="{BA0FC7AF-EF44-4AC5-83F9-8247A921F6D3}"/>
              </a:ext>
            </a:extLst>
          </p:cNvPr>
          <p:cNvSpPr/>
          <p:nvPr/>
        </p:nvSpPr>
        <p:spPr>
          <a:xfrm>
            <a:off x="4710973" y="4238001"/>
            <a:ext cx="565265" cy="427066"/>
          </a:xfrm>
          <a:prstGeom prst="rect">
            <a:avLst/>
          </a:prstGeom>
          <a:blipFill>
            <a:blip r:embed="rId3" cstate="print"/>
            <a:stretch>
              <a:fillRect/>
            </a:stretch>
          </a:blipFill>
        </p:spPr>
        <p:txBody>
          <a:bodyPr wrap="square" lIns="0" tIns="0" rIns="0" bIns="0" rtlCol="0"/>
          <a:lstStyle/>
          <a:p>
            <a:pPr defTabSz="623438"/>
            <a:endParaRPr sz="1227">
              <a:solidFill>
                <a:prstClr val="black"/>
              </a:solidFill>
              <a:latin typeface="Calibri"/>
            </a:endParaRPr>
          </a:p>
        </p:txBody>
      </p:sp>
      <p:sp>
        <p:nvSpPr>
          <p:cNvPr id="12" name="object 10">
            <a:extLst>
              <a:ext uri="{FF2B5EF4-FFF2-40B4-BE49-F238E27FC236}">
                <a16:creationId xmlns:a16="http://schemas.microsoft.com/office/drawing/2014/main" id="{6671BE1E-99C7-42B0-A058-8BB9FC415064}"/>
              </a:ext>
            </a:extLst>
          </p:cNvPr>
          <p:cNvSpPr/>
          <p:nvPr/>
        </p:nvSpPr>
        <p:spPr>
          <a:xfrm>
            <a:off x="4836885" y="3429000"/>
            <a:ext cx="299258" cy="299258"/>
          </a:xfrm>
          <a:prstGeom prst="rect">
            <a:avLst/>
          </a:prstGeom>
          <a:blipFill>
            <a:blip r:embed="rId4" cstate="print"/>
            <a:stretch>
              <a:fillRect/>
            </a:stretch>
          </a:blipFill>
        </p:spPr>
        <p:txBody>
          <a:bodyPr wrap="square" lIns="0" tIns="0" rIns="0" bIns="0" rtlCol="0"/>
          <a:lstStyle/>
          <a:p>
            <a:pPr defTabSz="623438"/>
            <a:endParaRPr sz="1227">
              <a:solidFill>
                <a:prstClr val="black"/>
              </a:solidFill>
              <a:latin typeface="Calibri"/>
            </a:endParaRPr>
          </a:p>
        </p:txBody>
      </p:sp>
      <p:pic>
        <p:nvPicPr>
          <p:cNvPr id="14" name="Imagen 13">
            <a:extLst>
              <a:ext uri="{FF2B5EF4-FFF2-40B4-BE49-F238E27FC236}">
                <a16:creationId xmlns:a16="http://schemas.microsoft.com/office/drawing/2014/main" id="{4F60BFBA-63EA-49EE-B915-887B1CE62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50A6808D-DFA6-4454-88FF-2223BC0BA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pic>
        <p:nvPicPr>
          <p:cNvPr id="16" name="Imagen 15">
            <a:extLst>
              <a:ext uri="{FF2B5EF4-FFF2-40B4-BE49-F238E27FC236}">
                <a16:creationId xmlns:a16="http://schemas.microsoft.com/office/drawing/2014/main" id="{EA2DE5B6-2223-46E7-937B-923C3A9A2BE1}"/>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5" name="CuadroTexto 4">
            <a:extLst>
              <a:ext uri="{FF2B5EF4-FFF2-40B4-BE49-F238E27FC236}">
                <a16:creationId xmlns:a16="http://schemas.microsoft.com/office/drawing/2014/main" id="{B4F55E65-B48A-46E3-A996-30F2C7B0C663}"/>
              </a:ext>
            </a:extLst>
          </p:cNvPr>
          <p:cNvSpPr txBox="1"/>
          <p:nvPr/>
        </p:nvSpPr>
        <p:spPr>
          <a:xfrm>
            <a:off x="4654296" y="884224"/>
            <a:ext cx="468131" cy="584775"/>
          </a:xfrm>
          <a:prstGeom prst="rect">
            <a:avLst/>
          </a:prstGeom>
          <a:noFill/>
        </p:spPr>
        <p:txBody>
          <a:bodyPr wrap="square" rtlCol="0">
            <a:spAutoFit/>
          </a:bodyPr>
          <a:lstStyle/>
          <a:p>
            <a:r>
              <a:rPr lang="en-US" sz="3200" dirty="0">
                <a:solidFill>
                  <a:schemeClr val="tx1"/>
                </a:solidFill>
                <a:latin typeface="Source Sans Pro" panose="020B0503030403020204" pitchFamily="34" charset="0"/>
                <a:ea typeface="Source Sans Pro" panose="020B0503030403020204" pitchFamily="34" charset="0"/>
                <a:sym typeface="Wingdings" panose="05000000000000000000" pitchFamily="2" charset="2"/>
              </a:rPr>
              <a:t></a:t>
            </a:r>
            <a:endParaRPr lang="es-ES" sz="3200" dirty="0"/>
          </a:p>
        </p:txBody>
      </p:sp>
    </p:spTree>
    <p:extLst>
      <p:ext uri="{BB962C8B-B14F-4D97-AF65-F5344CB8AC3E}">
        <p14:creationId xmlns:p14="http://schemas.microsoft.com/office/powerpoint/2010/main" val="368992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70185"/>
            <a:ext cx="7560664" cy="3477875"/>
          </a:xfrm>
          <a:prstGeom prst="rect">
            <a:avLst/>
          </a:prstGeom>
          <a:noFill/>
        </p:spPr>
        <p:txBody>
          <a:bodyPr wrap="square" rtlCol="0">
            <a:spAutoFit/>
          </a:bodyPr>
          <a:lstStyle/>
          <a:p>
            <a:pPr algn="just">
              <a:buClr>
                <a:srgbClr val="800080"/>
              </a:buClr>
            </a:pPr>
            <a:endParaRPr lang="es-ES" sz="2000" dirty="0">
              <a:latin typeface="Arial" panose="020B0604020202020204" pitchFamily="34" charset="0"/>
              <a:cs typeface="Arial" panose="020B0604020202020204" pitchFamily="34" charset="0"/>
            </a:endParaRPr>
          </a:p>
          <a:p>
            <a:pPr algn="just">
              <a:buClr>
                <a:srgbClr val="800080"/>
              </a:buClr>
            </a:pPr>
            <a:r>
              <a:rPr lang="es-ES" sz="2000" dirty="0">
                <a:latin typeface="Arial" panose="020B0604020202020204" pitchFamily="34" charset="0"/>
                <a:cs typeface="Arial" panose="020B0604020202020204" pitchFamily="34" charset="0"/>
              </a:rPr>
              <a:t>En Código Penal</a:t>
            </a:r>
          </a:p>
          <a:p>
            <a:pPr algn="just">
              <a:buClr>
                <a:srgbClr val="800080"/>
              </a:buClr>
            </a:pPr>
            <a:endParaRPr lang="es-ES" sz="2000"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r>
              <a:rPr lang="es-MX" sz="2000" dirty="0">
                <a:latin typeface="Arial" panose="020B0604020202020204" pitchFamily="34" charset="0"/>
                <a:cs typeface="Arial" panose="020B0604020202020204" pitchFamily="34" charset="0"/>
              </a:rPr>
              <a:t>Eliminación del tipo penal de aborto. </a:t>
            </a:r>
            <a:r>
              <a:rPr lang="es-ES" sz="2000" b="1" dirty="0">
                <a:latin typeface="Arial" panose="020B0604020202020204" pitchFamily="34" charset="0"/>
                <a:cs typeface="Arial" panose="020B0604020202020204" pitchFamily="34" charset="0"/>
              </a:rPr>
              <a:t>Aborto. Es la interrupción del embarazo después de la décima segunda semana de gestación.</a:t>
            </a:r>
          </a:p>
          <a:p>
            <a:pPr algn="just">
              <a:buClr>
                <a:srgbClr val="800080"/>
              </a:buClr>
            </a:pPr>
            <a:endParaRPr lang="es-MX" sz="2000" b="1"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r>
              <a:rPr lang="es-MX" sz="2000" dirty="0">
                <a:latin typeface="Arial" panose="020B0604020202020204" pitchFamily="34" charset="0"/>
                <a:cs typeface="Arial" panose="020B0604020202020204" pitchFamily="34" charset="0"/>
              </a:rPr>
              <a:t>Se mantienen otras causales más allá de las 12 semanas: afectación a la salud de la mujer, malformaciones congénitas graves, inseminación artificial no consentida, conducta culposa y violación.</a:t>
            </a:r>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Cambios hace XV años</a:t>
            </a:r>
          </a:p>
        </p:txBody>
      </p:sp>
    </p:spTree>
    <p:extLst>
      <p:ext uri="{BB962C8B-B14F-4D97-AF65-F5344CB8AC3E}">
        <p14:creationId xmlns:p14="http://schemas.microsoft.com/office/powerpoint/2010/main" val="277582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F739684-921A-1C43-8C44-DC1B8EAC3C1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10241280" y="5773784"/>
            <a:ext cx="1480458" cy="513806"/>
          </a:xfrm>
          <a:prstGeom prst="rect">
            <a:avLst/>
          </a:prstGeom>
          <a:noFill/>
        </p:spPr>
      </p:pic>
      <p:sp>
        <p:nvSpPr>
          <p:cNvPr id="11" name="CuadroTexto 10">
            <a:extLst>
              <a:ext uri="{FF2B5EF4-FFF2-40B4-BE49-F238E27FC236}">
                <a16:creationId xmlns:a16="http://schemas.microsoft.com/office/drawing/2014/main" id="{3629C926-65BA-4CF6-9B9D-E040440F0749}"/>
              </a:ext>
            </a:extLst>
          </p:cNvPr>
          <p:cNvSpPr txBox="1"/>
          <p:nvPr/>
        </p:nvSpPr>
        <p:spPr>
          <a:xfrm>
            <a:off x="1065402" y="1270185"/>
            <a:ext cx="7560664" cy="4093428"/>
          </a:xfrm>
          <a:prstGeom prst="rect">
            <a:avLst/>
          </a:prstGeom>
          <a:noFill/>
        </p:spPr>
        <p:txBody>
          <a:bodyPr wrap="square" rtlCol="0">
            <a:spAutoFit/>
          </a:bodyPr>
          <a:lstStyle/>
          <a:p>
            <a:pPr algn="just">
              <a:buClr>
                <a:srgbClr val="800080"/>
              </a:buClr>
            </a:pPr>
            <a:endParaRPr lang="es-ES" sz="2000"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r>
              <a:rPr lang="es-MX" sz="2000" dirty="0">
                <a:latin typeface="Arial" panose="020B0604020202020204" pitchFamily="34" charset="0"/>
                <a:cs typeface="Arial" panose="020B0604020202020204" pitchFamily="34" charset="0"/>
              </a:rPr>
              <a:t>Penas menores: Tres a seis meses de prisión o 100 a 300 días de trabajo en favor de la comunidad.</a:t>
            </a:r>
          </a:p>
          <a:p>
            <a:pPr algn="just">
              <a:buClr>
                <a:srgbClr val="800080"/>
              </a:buClr>
            </a:pPr>
            <a:endParaRPr lang="es-MX" sz="2000"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r>
              <a:rPr lang="es-MX" sz="2000" dirty="0">
                <a:latin typeface="Arial" panose="020B0604020202020204" pitchFamily="34" charset="0"/>
                <a:cs typeface="Arial" panose="020B0604020202020204" pitchFamily="34" charset="0"/>
              </a:rPr>
              <a:t>Se sanciona el aborto forzado.</a:t>
            </a:r>
          </a:p>
          <a:p>
            <a:pPr marL="342900" indent="-342900" algn="just">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r>
              <a:rPr lang="es-ES" sz="2000" dirty="0">
                <a:latin typeface="Arial" panose="020B0604020202020204" pitchFamily="34" charset="0"/>
                <a:cs typeface="Arial" panose="020B0604020202020204" pitchFamily="34" charset="0"/>
              </a:rPr>
              <a:t>Obligación de los médicos de proporcionar a la mujer embarazada, información objetiva, veraz, suficiente y oportuna sobre los procedimientos, riesgos, consecuencias y efectos; así como de los apoyos y alternativas existentes, para que la mujer embarazada pueda tomar la decisión de manera libre, informada y responsable.</a:t>
            </a:r>
            <a:endParaRPr lang="es-MX" sz="2000" dirty="0">
              <a:latin typeface="Arial" panose="020B0604020202020204" pitchFamily="34" charset="0"/>
              <a:cs typeface="Arial" panose="020B0604020202020204" pitchFamily="34" charset="0"/>
            </a:endParaRPr>
          </a:p>
          <a:p>
            <a:pPr marL="342900" indent="-342900" algn="just">
              <a:buClr>
                <a:srgbClr val="800080"/>
              </a:buCl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E91B0C2C-5F35-4AB3-9463-6CD08AD8A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907" y="244315"/>
            <a:ext cx="767736" cy="912252"/>
          </a:xfrm>
          <a:prstGeom prst="rect">
            <a:avLst/>
          </a:prstGeom>
        </p:spPr>
      </p:pic>
      <p:pic>
        <p:nvPicPr>
          <p:cNvPr id="15" name="Imagen 14">
            <a:extLst>
              <a:ext uri="{FF2B5EF4-FFF2-40B4-BE49-F238E27FC236}">
                <a16:creationId xmlns:a16="http://schemas.microsoft.com/office/drawing/2014/main" id="{CAD4E545-E562-4B63-9110-B52833EEF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066" y="1293972"/>
            <a:ext cx="1257986" cy="892358"/>
          </a:xfrm>
          <a:prstGeom prst="rect">
            <a:avLst/>
          </a:prstGeom>
        </p:spPr>
      </p:pic>
      <p:sp>
        <p:nvSpPr>
          <p:cNvPr id="10" name="CuadroTexto 9">
            <a:extLst>
              <a:ext uri="{FF2B5EF4-FFF2-40B4-BE49-F238E27FC236}">
                <a16:creationId xmlns:a16="http://schemas.microsoft.com/office/drawing/2014/main" id="{38E2D535-3CCE-4991-8B63-414E4144575C}"/>
              </a:ext>
            </a:extLst>
          </p:cNvPr>
          <p:cNvSpPr txBox="1"/>
          <p:nvPr/>
        </p:nvSpPr>
        <p:spPr>
          <a:xfrm>
            <a:off x="683984" y="500744"/>
            <a:ext cx="8896244" cy="769441"/>
          </a:xfrm>
          <a:prstGeom prst="rect">
            <a:avLst/>
          </a:prstGeom>
          <a:noFill/>
        </p:spPr>
        <p:txBody>
          <a:bodyPr wrap="square" rtlCol="0">
            <a:spAutoFit/>
          </a:bodyPr>
          <a:lstStyle/>
          <a:p>
            <a:pPr algn="ctr"/>
            <a:r>
              <a:rPr lang="es-ES" sz="4400" dirty="0">
                <a:solidFill>
                  <a:srgbClr val="333399"/>
                </a:solidFill>
                <a:latin typeface="Source Sans Pro Black" panose="020B0604020202020204" pitchFamily="34" charset="0"/>
              </a:rPr>
              <a:t>Cambios hace XV años</a:t>
            </a:r>
          </a:p>
        </p:txBody>
      </p:sp>
    </p:spTree>
    <p:extLst>
      <p:ext uri="{BB962C8B-B14F-4D97-AF65-F5344CB8AC3E}">
        <p14:creationId xmlns:p14="http://schemas.microsoft.com/office/powerpoint/2010/main" val="156538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6F63DEC-CDDA-4455-B4D0-2792E041620D}"/>
              </a:ext>
            </a:extLst>
          </p:cNvPr>
          <p:cNvSpPr>
            <a:spLocks noGrp="1"/>
          </p:cNvSpPr>
          <p:nvPr>
            <p:ph type="title"/>
          </p:nvPr>
        </p:nvSpPr>
        <p:spPr/>
        <p:txBody>
          <a:bodyPr>
            <a:normAutofit/>
          </a:bodyPr>
          <a:lstStyle/>
          <a:p>
            <a:r>
              <a:rPr lang="es-ES" dirty="0"/>
              <a:t>Ley de salud del distrito federal</a:t>
            </a:r>
            <a:br>
              <a:rPr lang="es-ES" dirty="0"/>
            </a:br>
            <a:r>
              <a:rPr lang="es-ES" sz="2700" dirty="0"/>
              <a:t>Capítulo IX De la Interrupción Legal del Embarazo</a:t>
            </a:r>
            <a:endParaRPr lang="es-MX" sz="2700" dirty="0"/>
          </a:p>
        </p:txBody>
      </p:sp>
      <p:sp>
        <p:nvSpPr>
          <p:cNvPr id="6" name="Marcador de contenido 5">
            <a:extLst>
              <a:ext uri="{FF2B5EF4-FFF2-40B4-BE49-F238E27FC236}">
                <a16:creationId xmlns:a16="http://schemas.microsoft.com/office/drawing/2014/main" id="{FA227C41-AE47-42A0-B1FB-5A7484483785}"/>
              </a:ext>
            </a:extLst>
          </p:cNvPr>
          <p:cNvSpPr>
            <a:spLocks noGrp="1"/>
          </p:cNvSpPr>
          <p:nvPr>
            <p:ph idx="1"/>
          </p:nvPr>
        </p:nvSpPr>
        <p:spPr>
          <a:xfrm>
            <a:off x="581192" y="2180496"/>
            <a:ext cx="11029615" cy="3975348"/>
          </a:xfrm>
        </p:spPr>
        <p:txBody>
          <a:bodyPr/>
          <a:lstStyle/>
          <a:p>
            <a:pPr algn="just"/>
            <a:r>
              <a:rPr lang="es-ES" b="1" dirty="0"/>
              <a:t>Las instituciones públicas de salud del Gobierno deberán proceder a la interrupción del embarazo, en forma gratuita y en condiciones de calidad (…)</a:t>
            </a:r>
            <a:r>
              <a:rPr lang="es-ES" dirty="0"/>
              <a:t>, </a:t>
            </a:r>
            <a:r>
              <a:rPr lang="es-ES" b="1" dirty="0"/>
              <a:t>cuando la mujer interesada así lo solicite</a:t>
            </a:r>
            <a:r>
              <a:rPr lang="es-ES" dirty="0"/>
              <a:t>. Para ello, dichas instituciones de salud deberán proporcionar, servicios de consejería médica y social con información veraz y oportuna de otras opciones con que cuentan las mujeres además de la interrupción legal del embarazo, tales como la adopción o los programas sociales de apoyo, así como las posibles consecuencias en su salud. </a:t>
            </a:r>
            <a:r>
              <a:rPr lang="es-ES" b="1" dirty="0"/>
              <a:t>Cuando la mujer decida practicarse la interrupción de su embarazo, la institución deberá efectuarla en un término no mayor a cinco días, contados a partir de que sea presentada la solicitud y satisfechos los requisitos establecidos en las disposiciones aplicables. </a:t>
            </a:r>
          </a:p>
          <a:p>
            <a:pPr marL="0" indent="0" algn="just">
              <a:buNone/>
            </a:pPr>
            <a:r>
              <a:rPr lang="es-ES" dirty="0"/>
              <a:t>Las instituciones de salud del Gobierno atenderán las solicitudes de interrupción del embarazo a las mujeres solicitantes </a:t>
            </a:r>
            <a:r>
              <a:rPr lang="es-ES" b="1" dirty="0"/>
              <a:t>aún cuando cuenten con algún otro servicio de salud público o privado</a:t>
            </a:r>
            <a:r>
              <a:rPr lang="es-ES" dirty="0"/>
              <a:t>. </a:t>
            </a:r>
            <a:endParaRPr lang="es-MX" dirty="0"/>
          </a:p>
        </p:txBody>
      </p:sp>
    </p:spTree>
    <p:extLst>
      <p:ext uri="{BB962C8B-B14F-4D97-AF65-F5344CB8AC3E}">
        <p14:creationId xmlns:p14="http://schemas.microsoft.com/office/powerpoint/2010/main" val="110892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59951-D474-4BC5-A00E-AAF087BC9ADA}"/>
              </a:ext>
            </a:extLst>
          </p:cNvPr>
          <p:cNvSpPr>
            <a:spLocks noGrp="1"/>
          </p:cNvSpPr>
          <p:nvPr>
            <p:ph type="title"/>
          </p:nvPr>
        </p:nvSpPr>
        <p:spPr/>
        <p:txBody>
          <a:bodyPr>
            <a:normAutofit/>
          </a:bodyPr>
          <a:lstStyle/>
          <a:p>
            <a:r>
              <a:rPr lang="es-ES" dirty="0"/>
              <a:t>Ley de salud del distrito federal</a:t>
            </a:r>
            <a:br>
              <a:rPr lang="es-ES" dirty="0"/>
            </a:br>
            <a:r>
              <a:rPr lang="es-ES" sz="2700" dirty="0"/>
              <a:t>Capítulo IX De la Interrupción Legal del Embarazo</a:t>
            </a:r>
            <a:endParaRPr lang="es-MX" sz="2700" dirty="0"/>
          </a:p>
        </p:txBody>
      </p:sp>
      <p:sp>
        <p:nvSpPr>
          <p:cNvPr id="3" name="Marcador de contenido 2">
            <a:extLst>
              <a:ext uri="{FF2B5EF4-FFF2-40B4-BE49-F238E27FC236}">
                <a16:creationId xmlns:a16="http://schemas.microsoft.com/office/drawing/2014/main" id="{4B5D1DA2-4869-453A-929A-289E219A006B}"/>
              </a:ext>
            </a:extLst>
          </p:cNvPr>
          <p:cNvSpPr>
            <a:spLocks noGrp="1"/>
          </p:cNvSpPr>
          <p:nvPr>
            <p:ph idx="1"/>
          </p:nvPr>
        </p:nvSpPr>
        <p:spPr/>
        <p:txBody>
          <a:bodyPr/>
          <a:lstStyle/>
          <a:p>
            <a:r>
              <a:rPr lang="es-ES" dirty="0"/>
              <a:t>El médico a quien corresponda practicar la interrupción legal del embarazo y cuyas creencias religiosas o convicciones personales sean contrarias a tal procedimiento, podrá ser </a:t>
            </a:r>
            <a:r>
              <a:rPr lang="es-ES" b="1" dirty="0"/>
              <a:t>objetor de conciencia </a:t>
            </a:r>
            <a:r>
              <a:rPr lang="es-ES" dirty="0"/>
              <a:t>y por tal razón excusarse de intervenir en la interrupción del embarazo, </a:t>
            </a:r>
            <a:r>
              <a:rPr lang="es-ES" b="1" dirty="0"/>
              <a:t>teniendo la obligación de referir a la mujer con un médico no objetor.</a:t>
            </a:r>
            <a:r>
              <a:rPr lang="es-ES" dirty="0"/>
              <a:t> </a:t>
            </a:r>
          </a:p>
          <a:p>
            <a:pPr marL="0" indent="0">
              <a:buNone/>
            </a:pPr>
            <a:r>
              <a:rPr lang="es-ES" b="1" dirty="0"/>
              <a:t>Cuando sea urgente </a:t>
            </a:r>
            <a:r>
              <a:rPr lang="es-ES" dirty="0"/>
              <a:t>la interrupción legal del embarazo para salvaguardar la </a:t>
            </a:r>
            <a:r>
              <a:rPr lang="es-ES" b="1" dirty="0"/>
              <a:t>salud</a:t>
            </a:r>
            <a:r>
              <a:rPr lang="es-ES" dirty="0"/>
              <a:t> o la </a:t>
            </a:r>
            <a:r>
              <a:rPr lang="es-ES" b="1" dirty="0"/>
              <a:t>vida</a:t>
            </a:r>
            <a:r>
              <a:rPr lang="es-ES" dirty="0"/>
              <a:t> de la mujer, </a:t>
            </a:r>
            <a:r>
              <a:rPr lang="es-ES" b="1" dirty="0"/>
              <a:t>no podrá invocarse la </a:t>
            </a:r>
            <a:r>
              <a:rPr lang="es-ES" b="1" dirty="0">
                <a:solidFill>
                  <a:schemeClr val="accent2"/>
                </a:solidFill>
              </a:rPr>
              <a:t>objeción de conciencia</a:t>
            </a:r>
            <a:r>
              <a:rPr lang="es-ES" dirty="0"/>
              <a:t>. </a:t>
            </a:r>
          </a:p>
          <a:p>
            <a:pPr marL="0" indent="0">
              <a:buNone/>
            </a:pPr>
            <a:r>
              <a:rPr lang="es-ES" b="1" dirty="0"/>
              <a:t>Es obligación de las instituciones públicas de salud del Gobierno garantizar la oportuna 	prestación de los servicios y la permanente disponibilidad de personal de salud no objetor de 	conciencia en la materia.</a:t>
            </a:r>
            <a:endParaRPr lang="es-MX" b="1" dirty="0"/>
          </a:p>
        </p:txBody>
      </p:sp>
    </p:spTree>
    <p:extLst>
      <p:ext uri="{BB962C8B-B14F-4D97-AF65-F5344CB8AC3E}">
        <p14:creationId xmlns:p14="http://schemas.microsoft.com/office/powerpoint/2010/main" val="400319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ED8C2-ECB7-440B-AF16-698C873CC982}"/>
              </a:ext>
            </a:extLst>
          </p:cNvPr>
          <p:cNvSpPr>
            <a:spLocks noGrp="1"/>
          </p:cNvSpPr>
          <p:nvPr>
            <p:ph type="title"/>
          </p:nvPr>
        </p:nvSpPr>
        <p:spPr/>
        <p:txBody>
          <a:bodyPr>
            <a:normAutofit fontScale="90000"/>
          </a:bodyPr>
          <a:lstStyle/>
          <a:p>
            <a:r>
              <a:rPr lang="es-MX" dirty="0"/>
              <a:t>Constitución política de la ciudad de México 2017.</a:t>
            </a:r>
            <a:br>
              <a:rPr lang="es-MX" dirty="0"/>
            </a:br>
            <a:r>
              <a:rPr lang="es-MX" dirty="0"/>
              <a:t>Capítulo II. De los Derechos humanos</a:t>
            </a:r>
          </a:p>
        </p:txBody>
      </p:sp>
      <p:sp>
        <p:nvSpPr>
          <p:cNvPr id="3" name="Marcador de contenido 2">
            <a:extLst>
              <a:ext uri="{FF2B5EF4-FFF2-40B4-BE49-F238E27FC236}">
                <a16:creationId xmlns:a16="http://schemas.microsoft.com/office/drawing/2014/main" id="{ACCC93E5-9A56-4C1A-AE1A-FFA2A297FBCE}"/>
              </a:ext>
            </a:extLst>
          </p:cNvPr>
          <p:cNvSpPr>
            <a:spLocks noGrp="1"/>
          </p:cNvSpPr>
          <p:nvPr>
            <p:ph idx="1"/>
          </p:nvPr>
        </p:nvSpPr>
        <p:spPr/>
        <p:txBody>
          <a:bodyPr/>
          <a:lstStyle/>
          <a:p>
            <a:r>
              <a:rPr lang="es-ES" dirty="0"/>
              <a:t>Artículo 6 Ciudad de libertades y derechos</a:t>
            </a:r>
          </a:p>
          <a:p>
            <a:pPr lvl="1"/>
            <a:r>
              <a:rPr lang="es-ES" sz="2000" dirty="0"/>
              <a:t>A. Derecho a la autodeterminación personal </a:t>
            </a:r>
          </a:p>
          <a:p>
            <a:pPr lvl="2"/>
            <a:r>
              <a:rPr lang="es-ES" sz="2000" dirty="0"/>
              <a:t>1. Toda persona tiene derecho a la autodeterminación y al libre desarrollo de una personalidad.</a:t>
            </a:r>
          </a:p>
          <a:p>
            <a:pPr lvl="1"/>
            <a:r>
              <a:rPr lang="es-MX" sz="2000" dirty="0"/>
              <a:t>F. Derechos reproductivos</a:t>
            </a:r>
          </a:p>
          <a:p>
            <a:pPr lvl="2"/>
            <a:r>
              <a:rPr lang="es-ES" sz="2000" dirty="0"/>
              <a:t>1. Toda persona tiene </a:t>
            </a:r>
            <a:r>
              <a:rPr lang="es-ES" sz="2000" b="1" dirty="0"/>
              <a:t>derecho a decidir de manera libre, voluntaria e informada tener hijos o no</a:t>
            </a:r>
            <a:r>
              <a:rPr lang="es-ES" sz="2000" dirty="0"/>
              <a:t>, con quién y el número e intervalo entre éstos, de forma segura, sin coacción ni violencia, así como a recibir servicios integrales para acceder al más alto nivel de salud reproductiva posible y el acceso a información sobre reproducción asistida</a:t>
            </a:r>
          </a:p>
        </p:txBody>
      </p:sp>
    </p:spTree>
    <p:extLst>
      <p:ext uri="{BB962C8B-B14F-4D97-AF65-F5344CB8AC3E}">
        <p14:creationId xmlns:p14="http://schemas.microsoft.com/office/powerpoint/2010/main" val="145811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A8B8B1-561A-4405-81C9-E150AD10C6C7}"/>
              </a:ext>
            </a:extLst>
          </p:cNvPr>
          <p:cNvSpPr>
            <a:spLocks noGrp="1"/>
          </p:cNvSpPr>
          <p:nvPr>
            <p:ph type="title"/>
          </p:nvPr>
        </p:nvSpPr>
        <p:spPr/>
        <p:txBody>
          <a:bodyPr>
            <a:normAutofit fontScale="90000"/>
          </a:bodyPr>
          <a:lstStyle/>
          <a:p>
            <a:r>
              <a:rPr lang="es-MX" dirty="0"/>
              <a:t>Constitución política de la ciudad de México 2017.</a:t>
            </a:r>
            <a:br>
              <a:rPr lang="es-MX" dirty="0"/>
            </a:br>
            <a:r>
              <a:rPr lang="es-MX" dirty="0"/>
              <a:t>Capítulo II. De los Derechos humanos</a:t>
            </a:r>
          </a:p>
        </p:txBody>
      </p:sp>
      <p:sp>
        <p:nvSpPr>
          <p:cNvPr id="3" name="Marcador de contenido 2">
            <a:extLst>
              <a:ext uri="{FF2B5EF4-FFF2-40B4-BE49-F238E27FC236}">
                <a16:creationId xmlns:a16="http://schemas.microsoft.com/office/drawing/2014/main" id="{C0848CAA-7852-429D-9E38-A60D8D3908F2}"/>
              </a:ext>
            </a:extLst>
          </p:cNvPr>
          <p:cNvSpPr>
            <a:spLocks noGrp="1"/>
          </p:cNvSpPr>
          <p:nvPr>
            <p:ph idx="1"/>
          </p:nvPr>
        </p:nvSpPr>
        <p:spPr/>
        <p:txBody>
          <a:bodyPr>
            <a:normAutofit/>
          </a:bodyPr>
          <a:lstStyle/>
          <a:p>
            <a:endParaRPr lang="es-MX" sz="2000" dirty="0"/>
          </a:p>
          <a:p>
            <a:endParaRPr lang="es-MX" sz="2000" dirty="0"/>
          </a:p>
          <a:p>
            <a:r>
              <a:rPr lang="es-MX" sz="2800" dirty="0"/>
              <a:t>Artículo 9 Ciudad solidaria</a:t>
            </a:r>
            <a:endParaRPr lang="es-ES" sz="2800" dirty="0"/>
          </a:p>
          <a:p>
            <a:r>
              <a:rPr lang="es-ES" sz="2800" dirty="0"/>
              <a:t>D. Derecho a la salud</a:t>
            </a:r>
          </a:p>
          <a:p>
            <a:r>
              <a:rPr lang="es-ES" sz="2800" dirty="0"/>
              <a:t>5. Los servicios y atenciones de salud públicos y privados respetarán los derechos sexuales y los reproductivos de todas las personas y brindarán atención sin discriminación alguna, en los términos de la legislación aplicable</a:t>
            </a:r>
            <a:r>
              <a:rPr lang="es-ES" sz="2000" dirty="0"/>
              <a:t>.</a:t>
            </a:r>
            <a:endParaRPr lang="es-MX" sz="2000" dirty="0"/>
          </a:p>
        </p:txBody>
      </p:sp>
    </p:spTree>
    <p:extLst>
      <p:ext uri="{BB962C8B-B14F-4D97-AF65-F5344CB8AC3E}">
        <p14:creationId xmlns:p14="http://schemas.microsoft.com/office/powerpoint/2010/main" val="107888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9ABB9-1D06-4E10-8183-D740466A1C0A}"/>
              </a:ext>
            </a:extLst>
          </p:cNvPr>
          <p:cNvSpPr>
            <a:spLocks noGrp="1"/>
          </p:cNvSpPr>
          <p:nvPr>
            <p:ph type="title"/>
          </p:nvPr>
        </p:nvSpPr>
        <p:spPr/>
        <p:txBody>
          <a:bodyPr/>
          <a:lstStyle/>
          <a:p>
            <a:r>
              <a:rPr lang="es-MX" dirty="0"/>
              <a:t>Ley de salud </a:t>
            </a:r>
            <a:r>
              <a:rPr lang="es-MX" dirty="0" err="1"/>
              <a:t>cdmx</a:t>
            </a:r>
            <a:r>
              <a:rPr lang="es-MX" dirty="0"/>
              <a:t> (2021) </a:t>
            </a:r>
          </a:p>
        </p:txBody>
      </p:sp>
      <p:sp>
        <p:nvSpPr>
          <p:cNvPr id="3" name="Marcador de contenido 2">
            <a:extLst>
              <a:ext uri="{FF2B5EF4-FFF2-40B4-BE49-F238E27FC236}">
                <a16:creationId xmlns:a16="http://schemas.microsoft.com/office/drawing/2014/main" id="{3D28CE21-AE35-4C0A-A599-BBC7330F915C}"/>
              </a:ext>
            </a:extLst>
          </p:cNvPr>
          <p:cNvSpPr>
            <a:spLocks noGrp="1"/>
          </p:cNvSpPr>
          <p:nvPr>
            <p:ph idx="1"/>
          </p:nvPr>
        </p:nvSpPr>
        <p:spPr>
          <a:xfrm>
            <a:off x="637761" y="1938271"/>
            <a:ext cx="9720071" cy="4023360"/>
          </a:xfrm>
        </p:spPr>
        <p:txBody>
          <a:bodyPr>
            <a:normAutofit/>
          </a:bodyPr>
          <a:lstStyle/>
          <a:p>
            <a:pPr marL="0" indent="0">
              <a:buNone/>
            </a:pPr>
            <a:r>
              <a:rPr lang="es-MX" sz="2400" dirty="0">
                <a:latin typeface="Arial" panose="020B0604020202020204" pitchFamily="34" charset="0"/>
                <a:cs typeface="Arial" panose="020B0604020202020204" pitchFamily="34" charset="0"/>
              </a:rPr>
              <a:t>Refuerza el capítulo de derechos sexuales y reproductivos.</a:t>
            </a:r>
          </a:p>
          <a:p>
            <a:pPr marL="0" indent="0">
              <a:buNone/>
            </a:pPr>
            <a:r>
              <a:rPr lang="es-ES" sz="2400" dirty="0">
                <a:latin typeface="Arial" panose="020B0604020202020204" pitchFamily="34" charset="0"/>
                <a:cs typeface="Arial" panose="020B0604020202020204" pitchFamily="34" charset="0"/>
              </a:rPr>
              <a:t>Capítulo específico de la ILE (art. 82), incluye prestar el servicio en los centros de reclusión.</a:t>
            </a:r>
            <a:endParaRPr lang="es-MX" sz="2400" dirty="0">
              <a:latin typeface="Arial" panose="020B0604020202020204" pitchFamily="34" charset="0"/>
              <a:cs typeface="Arial" panose="020B0604020202020204" pitchFamily="34" charset="0"/>
            </a:endParaRPr>
          </a:p>
          <a:p>
            <a:pPr marL="0" indent="0">
              <a:buNone/>
            </a:pPr>
            <a:r>
              <a:rPr lang="es-MX" sz="2400" dirty="0">
                <a:latin typeface="Arial" panose="020B0604020202020204" pitchFamily="34" charset="0"/>
                <a:cs typeface="Arial" panose="020B0604020202020204" pitchFamily="34" charset="0"/>
              </a:rPr>
              <a:t>Se incorpora la referencia a la </a:t>
            </a:r>
            <a:r>
              <a:rPr lang="es-ES" sz="2400" dirty="0">
                <a:latin typeface="Arial" panose="020B0604020202020204" pitchFamily="34" charset="0"/>
                <a:cs typeface="Arial" panose="020B0604020202020204" pitchFamily="34" charset="0"/>
              </a:rPr>
              <a:t>NOM-046- SSA2-2005</a:t>
            </a:r>
          </a:p>
          <a:p>
            <a:pPr marL="0" indent="0">
              <a:buNone/>
            </a:pPr>
            <a:r>
              <a:rPr lang="es-ES" sz="2400" dirty="0">
                <a:latin typeface="Arial" panose="020B0604020202020204" pitchFamily="34" charset="0"/>
                <a:cs typeface="Arial" panose="020B0604020202020204" pitchFamily="34" charset="0"/>
              </a:rPr>
              <a:t>El servicio tendrá carácter universal, gratuito y sin condicionamiento alguno. </a:t>
            </a:r>
          </a:p>
          <a:p>
            <a:pPr marL="0" indent="0">
              <a:buNone/>
            </a:pPr>
            <a:r>
              <a:rPr lang="es-ES" sz="2400" dirty="0">
                <a:latin typeface="Arial" panose="020B0604020202020204" pitchFamily="34" charset="0"/>
                <a:cs typeface="Arial" panose="020B0604020202020204" pitchFamily="34" charset="0"/>
              </a:rPr>
              <a:t>La ILE se define como un servicio básico de salud.</a:t>
            </a:r>
          </a:p>
          <a:p>
            <a:pPr marL="0" indent="0">
              <a:buNone/>
            </a:pPr>
            <a:r>
              <a:rPr lang="es-MX" sz="2400" dirty="0">
                <a:latin typeface="Arial" panose="020B0604020202020204" pitchFamily="34" charset="0"/>
                <a:cs typeface="Arial" panose="020B0604020202020204" pitchFamily="34" charset="0"/>
              </a:rPr>
              <a:t>Interrupción Legal del Embarazo / Interrupción voluntaria del embarazo</a:t>
            </a:r>
          </a:p>
          <a:p>
            <a:pPr marL="0" indent="0">
              <a:buNone/>
            </a:pPr>
            <a:endParaRPr lang="es-MX" dirty="0"/>
          </a:p>
        </p:txBody>
      </p:sp>
    </p:spTree>
    <p:extLst>
      <p:ext uri="{BB962C8B-B14F-4D97-AF65-F5344CB8AC3E}">
        <p14:creationId xmlns:p14="http://schemas.microsoft.com/office/powerpoint/2010/main" val="37278892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10524</TotalTime>
  <Words>1777</Words>
  <Application>Microsoft Macintosh PowerPoint</Application>
  <PresentationFormat>Panorámica</PresentationFormat>
  <Paragraphs>150</Paragraphs>
  <Slides>26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Calibri</vt:lpstr>
      <vt:lpstr>Garamond</vt:lpstr>
      <vt:lpstr>Source Sans Pro</vt:lpstr>
      <vt:lpstr>Source Sans Pro Black</vt:lpstr>
      <vt:lpstr>Tw Cen MT</vt:lpstr>
      <vt:lpstr>Tw Cen MT Condensed</vt:lpstr>
      <vt:lpstr>Wingdings 3</vt:lpstr>
      <vt:lpstr>Integral</vt:lpstr>
      <vt:lpstr>“Reflexiones respecto al 15 Aniversario del reconocimiento del derecho de las mujeres a interrumpir legalmente su embarazo en la CDMX.” </vt:lpstr>
      <vt:lpstr>24 de abril 2007.  Asamblea legislativa del distrito federal Despenalización del aborto en el DF, logro histórico de las mujeres: Leticia Bonifaz.</vt:lpstr>
      <vt:lpstr>Presentación de PowerPoint</vt:lpstr>
      <vt:lpstr>Presentación de PowerPoint</vt:lpstr>
      <vt:lpstr>Ley de salud del distrito federal Capítulo IX De la Interrupción Legal del Embarazo</vt:lpstr>
      <vt:lpstr>Ley de salud del distrito federal Capítulo IX De la Interrupción Legal del Embarazo</vt:lpstr>
      <vt:lpstr>Constitución política de la ciudad de México 2017. Capítulo II. De los Derechos humanos</vt:lpstr>
      <vt:lpstr>Constitución política de la ciudad de México 2017. Capítulo II. De los Derechos humanos</vt:lpstr>
      <vt:lpstr>Ley de salud cdmx (2021) </vt:lpstr>
      <vt:lpstr>Ley de salud cdmx (2021) </vt:lpstr>
      <vt:lpstr>Presentación de PowerPoint</vt:lpstr>
      <vt:lpstr>Presentación de PowerPoint</vt:lpstr>
      <vt:lpstr>Presentación de PowerPoint</vt:lpstr>
      <vt:lpstr>Presentación de PowerPoint</vt:lpstr>
      <vt:lpstr>Presentación de PowerPoint</vt:lpstr>
      <vt:lpstr>Presentación de PowerPoint</vt:lpstr>
      <vt:lpstr>¿Qué avances ha habido post 15 años de ILE?</vt:lpstr>
      <vt:lpstr>Constituciones que protegen la vida desde el momento de la concepción / fecundación </vt:lpstr>
      <vt:lpstr>Presentación de PowerPoint</vt:lpstr>
      <vt:lpstr>Presentación de PowerPoint</vt:lpstr>
      <vt:lpstr>Presentación de PowerPoint</vt:lpstr>
      <vt:lpstr>Presentación de PowerPoint</vt:lpstr>
      <vt:lpstr>Presentación de PowerPoint</vt:lpstr>
      <vt:lpstr>Desafíos dado el contexto actual</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sobre Presupuesto Público con Perspectiva de Género e Igualdad</dc:title>
  <dc:creator>activacion equipos</dc:creator>
  <cp:lastModifiedBy>Microsoft Office User</cp:lastModifiedBy>
  <cp:revision>601</cp:revision>
  <dcterms:created xsi:type="dcterms:W3CDTF">2020-10-27T05:34:50Z</dcterms:created>
  <dcterms:modified xsi:type="dcterms:W3CDTF">2022-04-26T13:53:11Z</dcterms:modified>
</cp:coreProperties>
</file>