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crdownload"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6"/>
  </p:notesMasterIdLst>
  <p:handoutMasterIdLst>
    <p:handoutMasterId r:id="rId37"/>
  </p:handoutMasterIdLst>
  <p:sldIdLst>
    <p:sldId id="256" r:id="rId2"/>
    <p:sldId id="277" r:id="rId3"/>
    <p:sldId id="309" r:id="rId4"/>
    <p:sldId id="279" r:id="rId5"/>
    <p:sldId id="264" r:id="rId6"/>
    <p:sldId id="305" r:id="rId7"/>
    <p:sldId id="306" r:id="rId8"/>
    <p:sldId id="307" r:id="rId9"/>
    <p:sldId id="308" r:id="rId10"/>
    <p:sldId id="262" r:id="rId11"/>
    <p:sldId id="263" r:id="rId12"/>
    <p:sldId id="283" r:id="rId13"/>
    <p:sldId id="323" r:id="rId14"/>
    <p:sldId id="317" r:id="rId15"/>
    <p:sldId id="318" r:id="rId16"/>
    <p:sldId id="319" r:id="rId17"/>
    <p:sldId id="259" r:id="rId18"/>
    <p:sldId id="321" r:id="rId19"/>
    <p:sldId id="281" r:id="rId20"/>
    <p:sldId id="269" r:id="rId21"/>
    <p:sldId id="258" r:id="rId22"/>
    <p:sldId id="290" r:id="rId23"/>
    <p:sldId id="292" r:id="rId24"/>
    <p:sldId id="261" r:id="rId25"/>
    <p:sldId id="295" r:id="rId26"/>
    <p:sldId id="325" r:id="rId27"/>
    <p:sldId id="296" r:id="rId28"/>
    <p:sldId id="310" r:id="rId29"/>
    <p:sldId id="311" r:id="rId30"/>
    <p:sldId id="312" r:id="rId31"/>
    <p:sldId id="313" r:id="rId32"/>
    <p:sldId id="314" r:id="rId33"/>
    <p:sldId id="315" r:id="rId34"/>
    <p:sldId id="286"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1" d="100"/>
          <a:sy n="151" d="100"/>
        </p:scale>
        <p:origin x="456" y="138"/>
      </p:cViewPr>
      <p:guideLst>
        <p:guide orient="horz" pos="1620"/>
        <p:guide pos="2880"/>
      </p:guideLst>
    </p:cSldViewPr>
  </p:slideViewPr>
  <p:notesTextViewPr>
    <p:cViewPr>
      <p:scale>
        <a:sx n="1" d="1"/>
        <a:sy n="1" d="1"/>
      </p:scale>
      <p:origin x="0" y="0"/>
    </p:cViewPr>
  </p:notesTextViewPr>
  <p:notesViewPr>
    <p:cSldViewPr snapToGrid="0">
      <p:cViewPr varScale="1">
        <p:scale>
          <a:sx n="54" d="100"/>
          <a:sy n="54" d="100"/>
        </p:scale>
        <p:origin x="21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A57D2-97F8-45DE-A046-A44A19ED3263}" type="datetimeFigureOut">
              <a:rPr lang="id-ID" smtClean="0"/>
              <a:t>07/06/2022</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3FB35B-0EF4-4DF7-A453-616E705A387B}" type="slidenum">
              <a:rPr lang="id-ID" smtClean="0"/>
              <a:t>‹Nº›</a:t>
            </a:fld>
            <a:endParaRPr lang="id-ID"/>
          </a:p>
        </p:txBody>
      </p:sp>
    </p:spTree>
    <p:extLst>
      <p:ext uri="{BB962C8B-B14F-4D97-AF65-F5344CB8AC3E}">
        <p14:creationId xmlns:p14="http://schemas.microsoft.com/office/powerpoint/2010/main" val="26339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EDC7E-5773-4865-929D-C834445627CE}" type="datetimeFigureOut">
              <a:rPr lang="es-MX" smtClean="0"/>
              <a:t>07/06/2022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61134-17D6-4491-ADA1-902948C9ACCA}" type="slidenum">
              <a:rPr lang="es-MX" smtClean="0"/>
              <a:t>‹Nº›</a:t>
            </a:fld>
            <a:endParaRPr lang="es-MX"/>
          </a:p>
        </p:txBody>
      </p:sp>
    </p:spTree>
    <p:extLst>
      <p:ext uri="{BB962C8B-B14F-4D97-AF65-F5344CB8AC3E}">
        <p14:creationId xmlns:p14="http://schemas.microsoft.com/office/powerpoint/2010/main" val="323181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BD6D1999-FA9A-6A53-84A1-9875C86FB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40808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7" name="Gráfico 6">
            <a:extLst>
              <a:ext uri="{FF2B5EF4-FFF2-40B4-BE49-F238E27FC236}">
                <a16:creationId xmlns:a16="http://schemas.microsoft.com/office/drawing/2014/main" id="{868F8E2D-4B9C-177B-DFFE-B46EB9867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155220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10589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1" y="0"/>
            <a:ext cx="9143999" cy="5143500"/>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27984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CA6A8AE6-6A2D-8E8A-9C18-CD9C518BE9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69403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9B452E-C772-4AB0-BFA5-88BF384E3CED}"/>
              </a:ext>
            </a:extLst>
          </p:cNvPr>
          <p:cNvSpPr/>
          <p:nvPr userDrawn="1"/>
        </p:nvSpPr>
        <p:spPr>
          <a:xfrm>
            <a:off x="5634204" y="0"/>
            <a:ext cx="2900097" cy="5143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Picture Placeholder 4">
            <a:extLst>
              <a:ext uri="{FF2B5EF4-FFF2-40B4-BE49-F238E27FC236}">
                <a16:creationId xmlns:a16="http://schemas.microsoft.com/office/drawing/2014/main" id="{1DEB04BA-C453-4F08-87A0-0A2FC0018C12}"/>
              </a:ext>
            </a:extLst>
          </p:cNvPr>
          <p:cNvSpPr>
            <a:spLocks noGrp="1"/>
          </p:cNvSpPr>
          <p:nvPr>
            <p:ph type="pic" sz="quarter" idx="18"/>
          </p:nvPr>
        </p:nvSpPr>
        <p:spPr>
          <a:xfrm>
            <a:off x="5025788" y="468352"/>
            <a:ext cx="2359107" cy="4215161"/>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4" name="Gráfico 3">
            <a:extLst>
              <a:ext uri="{FF2B5EF4-FFF2-40B4-BE49-F238E27FC236}">
                <a16:creationId xmlns:a16="http://schemas.microsoft.com/office/drawing/2014/main" id="{4F802C15-5C9E-C167-B9BD-E3B8D77FF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0902" y="255419"/>
            <a:ext cx="1423986" cy="425865"/>
          </a:xfrm>
          <a:prstGeom prst="rect">
            <a:avLst/>
          </a:prstGeom>
        </p:spPr>
      </p:pic>
    </p:spTree>
    <p:extLst>
      <p:ext uri="{BB962C8B-B14F-4D97-AF65-F5344CB8AC3E}">
        <p14:creationId xmlns:p14="http://schemas.microsoft.com/office/powerpoint/2010/main" val="162244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2" name="Flowchart: Document 1"/>
          <p:cNvSpPr/>
          <p:nvPr userDrawn="1"/>
        </p:nvSpPr>
        <p:spPr>
          <a:xfrm rot="16200000">
            <a:off x="-1041495" y="1041495"/>
            <a:ext cx="5143500" cy="306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62"/>
              <a:gd name="connsiteX1" fmla="*/ 21600 w 21600"/>
              <a:gd name="connsiteY1" fmla="*/ 0 h 21062"/>
              <a:gd name="connsiteX2" fmla="*/ 21600 w 21600"/>
              <a:gd name="connsiteY2" fmla="*/ 17322 h 21062"/>
              <a:gd name="connsiteX3" fmla="*/ 0 w 21600"/>
              <a:gd name="connsiteY3" fmla="*/ 20172 h 21062"/>
              <a:gd name="connsiteX4" fmla="*/ 0 w 21600"/>
              <a:gd name="connsiteY4" fmla="*/ 0 h 21062"/>
              <a:gd name="connsiteX0" fmla="*/ 0 w 21600"/>
              <a:gd name="connsiteY0" fmla="*/ 0 h 22510"/>
              <a:gd name="connsiteX1" fmla="*/ 21600 w 21600"/>
              <a:gd name="connsiteY1" fmla="*/ 0 h 22510"/>
              <a:gd name="connsiteX2" fmla="*/ 21600 w 21600"/>
              <a:gd name="connsiteY2" fmla="*/ 17322 h 22510"/>
              <a:gd name="connsiteX3" fmla="*/ 0 w 21600"/>
              <a:gd name="connsiteY3" fmla="*/ 20172 h 22510"/>
              <a:gd name="connsiteX4" fmla="*/ 0 w 21600"/>
              <a:gd name="connsiteY4" fmla="*/ 0 h 2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510">
                <a:moveTo>
                  <a:pt x="0" y="0"/>
                </a:moveTo>
                <a:lnTo>
                  <a:pt x="21600" y="0"/>
                </a:lnTo>
                <a:lnTo>
                  <a:pt x="21600" y="17322"/>
                </a:lnTo>
                <a:cubicBezTo>
                  <a:pt x="10757" y="14432"/>
                  <a:pt x="10972" y="27687"/>
                  <a:pt x="0" y="20172"/>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Picture Placeholder 4">
            <a:extLst>
              <a:ext uri="{FF2B5EF4-FFF2-40B4-BE49-F238E27FC236}">
                <a16:creationId xmlns:a16="http://schemas.microsoft.com/office/drawing/2014/main" id="{2ABCA600-C1DD-4BF4-9B9B-81D03A24CE13}"/>
              </a:ext>
            </a:extLst>
          </p:cNvPr>
          <p:cNvSpPr>
            <a:spLocks noGrp="1"/>
          </p:cNvSpPr>
          <p:nvPr>
            <p:ph type="pic" sz="quarter" idx="17"/>
          </p:nvPr>
        </p:nvSpPr>
        <p:spPr>
          <a:xfrm>
            <a:off x="1530265" y="2681785"/>
            <a:ext cx="1937527" cy="1755443"/>
          </a:xfrm>
          <a:prstGeom prst="rect">
            <a:avLst/>
          </a:prstGeom>
          <a:solidFill>
            <a:schemeClr val="bg1">
              <a:lumMod val="95000"/>
            </a:schemeClr>
          </a:solidFill>
        </p:spPr>
        <p:txBody>
          <a:bodyPr/>
          <a:lstStyle/>
          <a:p>
            <a:r>
              <a:rPr lang="es-ES"/>
              <a:t>Haga clic en el icono para agregar una imagen</a:t>
            </a:r>
            <a:endParaRPr lang="id-ID" dirty="0"/>
          </a:p>
        </p:txBody>
      </p:sp>
      <p:sp>
        <p:nvSpPr>
          <p:cNvPr id="7" name="Picture Placeholder 4">
            <a:extLst>
              <a:ext uri="{FF2B5EF4-FFF2-40B4-BE49-F238E27FC236}">
                <a16:creationId xmlns:a16="http://schemas.microsoft.com/office/drawing/2014/main" id="{2ABCA600-C1DD-4BF4-9B9B-81D03A24CE13}"/>
              </a:ext>
            </a:extLst>
          </p:cNvPr>
          <p:cNvSpPr>
            <a:spLocks noGrp="1"/>
          </p:cNvSpPr>
          <p:nvPr>
            <p:ph type="pic" sz="quarter" idx="18"/>
          </p:nvPr>
        </p:nvSpPr>
        <p:spPr>
          <a:xfrm>
            <a:off x="1530264" y="769392"/>
            <a:ext cx="1937527" cy="1755443"/>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5" name="Gráfico 4">
            <a:extLst>
              <a:ext uri="{FF2B5EF4-FFF2-40B4-BE49-F238E27FC236}">
                <a16:creationId xmlns:a16="http://schemas.microsoft.com/office/drawing/2014/main" id="{C5A60F47-6518-52AF-387D-41D2C0A09B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87982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0D4BEC90-40B1-432A-8912-297F7BDCD0DD}"/>
              </a:ext>
            </a:extLst>
          </p:cNvPr>
          <p:cNvSpPr>
            <a:spLocks noGrp="1"/>
          </p:cNvSpPr>
          <p:nvPr>
            <p:ph type="pic" sz="quarter" idx="15"/>
          </p:nvPr>
        </p:nvSpPr>
        <p:spPr>
          <a:xfrm>
            <a:off x="983974" y="683241"/>
            <a:ext cx="3151298" cy="3777019"/>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4" name="Gráfico 3">
            <a:extLst>
              <a:ext uri="{FF2B5EF4-FFF2-40B4-BE49-F238E27FC236}">
                <a16:creationId xmlns:a16="http://schemas.microsoft.com/office/drawing/2014/main" id="{C1F21AE6-45AB-8D2F-2F3F-9BA92EA18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8514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0860B9-213B-421C-B448-89503C2B641B}"/>
              </a:ext>
            </a:extLst>
          </p:cNvPr>
          <p:cNvSpPr>
            <a:spLocks noGrp="1"/>
          </p:cNvSpPr>
          <p:nvPr>
            <p:ph type="pic" sz="quarter" idx="18"/>
          </p:nvPr>
        </p:nvSpPr>
        <p:spPr>
          <a:xfrm>
            <a:off x="4978616" y="1"/>
            <a:ext cx="3204118" cy="4415459"/>
          </a:xfrm>
          <a:prstGeom prst="rect">
            <a:avLst/>
          </a:prstGeom>
          <a:solidFill>
            <a:schemeClr val="bg1">
              <a:lumMod val="95000"/>
            </a:schemeClr>
          </a:solidFill>
        </p:spPr>
        <p:txBody>
          <a:bodyPr/>
          <a:lstStyle/>
          <a:p>
            <a:r>
              <a:rPr lang="es-ES"/>
              <a:t>Haga clic en el icono para agregar una imagen</a:t>
            </a:r>
            <a:endParaRPr lang="id-ID" dirty="0"/>
          </a:p>
        </p:txBody>
      </p:sp>
    </p:spTree>
    <p:extLst>
      <p:ext uri="{BB962C8B-B14F-4D97-AF65-F5344CB8AC3E}">
        <p14:creationId xmlns:p14="http://schemas.microsoft.com/office/powerpoint/2010/main" val="35859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3310A7-A858-42DE-886E-D5B96A02CF93}"/>
              </a:ext>
            </a:extLst>
          </p:cNvPr>
          <p:cNvSpPr>
            <a:spLocks noGrp="1"/>
          </p:cNvSpPr>
          <p:nvPr>
            <p:ph type="pic" sz="quarter" idx="18"/>
          </p:nvPr>
        </p:nvSpPr>
        <p:spPr>
          <a:xfrm>
            <a:off x="4985118" y="0"/>
            <a:ext cx="3039766" cy="5143500"/>
          </a:xfrm>
          <a:prstGeom prst="rect">
            <a:avLst/>
          </a:prstGeom>
          <a:solidFill>
            <a:schemeClr val="bg1">
              <a:lumMod val="95000"/>
            </a:schemeClr>
          </a:solidFill>
        </p:spPr>
        <p:txBody>
          <a:bodyPr/>
          <a:lstStyle/>
          <a:p>
            <a:r>
              <a:rPr lang="es-ES"/>
              <a:t>Haga clic en el icono para agregar una imagen</a:t>
            </a:r>
            <a:endParaRPr lang="id-ID" dirty="0"/>
          </a:p>
        </p:txBody>
      </p:sp>
    </p:spTree>
    <p:extLst>
      <p:ext uri="{BB962C8B-B14F-4D97-AF65-F5344CB8AC3E}">
        <p14:creationId xmlns:p14="http://schemas.microsoft.com/office/powerpoint/2010/main" val="6557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F43B17DD-AAB0-475E-3303-C3B3BEB0ED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106727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A84B2EE4-7E79-13EA-6530-5DE6E34B02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6738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Freeform 3"/>
          <p:cNvSpPr/>
          <p:nvPr userDrawn="1"/>
        </p:nvSpPr>
        <p:spPr>
          <a:xfrm>
            <a:off x="0" y="1806622"/>
            <a:ext cx="2620370" cy="3336878"/>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lvl="0" algn="l" defTabSz="2166938">
              <a:lnSpc>
                <a:spcPct val="90000"/>
              </a:lnSpc>
              <a:spcBef>
                <a:spcPct val="0"/>
              </a:spcBef>
              <a:spcAft>
                <a:spcPct val="35000"/>
              </a:spcAft>
            </a:pPr>
            <a:endParaRPr lang="en-US" sz="4875" kern="1200"/>
          </a:p>
        </p:txBody>
      </p:sp>
      <p:sp>
        <p:nvSpPr>
          <p:cNvPr id="3"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859810" y="626945"/>
            <a:ext cx="3623480" cy="3889612"/>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5" name="Gráfico 4">
            <a:extLst>
              <a:ext uri="{FF2B5EF4-FFF2-40B4-BE49-F238E27FC236}">
                <a16:creationId xmlns:a16="http://schemas.microsoft.com/office/drawing/2014/main" id="{6C1FFE0C-A613-2B0D-AEB2-93FD5D21D0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423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4" name="Freeform 3"/>
          <p:cNvSpPr/>
          <p:nvPr userDrawn="1"/>
        </p:nvSpPr>
        <p:spPr>
          <a:xfrm>
            <a:off x="6439340" y="1678675"/>
            <a:ext cx="1468253" cy="3070746"/>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7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lvl="0" algn="l" defTabSz="2166938">
              <a:lnSpc>
                <a:spcPct val="90000"/>
              </a:lnSpc>
              <a:spcBef>
                <a:spcPct val="0"/>
              </a:spcBef>
              <a:spcAft>
                <a:spcPct val="35000"/>
              </a:spcAft>
            </a:pPr>
            <a:endParaRPr lang="en-US" sz="4875" kern="1200"/>
          </a:p>
        </p:txBody>
      </p:sp>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5384042" y="85981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
        <p:nvSpPr>
          <p:cNvPr id="14"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5384042" y="2661315"/>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5" name="Gráfico 4">
            <a:extLst>
              <a:ext uri="{FF2B5EF4-FFF2-40B4-BE49-F238E27FC236}">
                <a16:creationId xmlns:a16="http://schemas.microsoft.com/office/drawing/2014/main" id="{273C7469-90E3-2161-3AC0-12C72C39A7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207" y="4536488"/>
            <a:ext cx="1423986" cy="425865"/>
          </a:xfrm>
          <a:prstGeom prst="rect">
            <a:avLst/>
          </a:prstGeom>
        </p:spPr>
      </p:pic>
    </p:spTree>
    <p:extLst>
      <p:ext uri="{BB962C8B-B14F-4D97-AF65-F5344CB8AC3E}">
        <p14:creationId xmlns:p14="http://schemas.microsoft.com/office/powerpoint/2010/main" val="22879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4084093" y="93146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
        <p:nvSpPr>
          <p:cNvPr id="8"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6194687" y="2569191"/>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4" name="Gráfico 3">
            <a:extLst>
              <a:ext uri="{FF2B5EF4-FFF2-40B4-BE49-F238E27FC236}">
                <a16:creationId xmlns:a16="http://schemas.microsoft.com/office/drawing/2014/main" id="{30CE4CC5-9410-ED59-8A7A-44DAA383EB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207" y="4536488"/>
            <a:ext cx="1423986" cy="425865"/>
          </a:xfrm>
          <a:prstGeom prst="rect">
            <a:avLst/>
          </a:prstGeom>
        </p:spPr>
      </p:pic>
    </p:spTree>
    <p:extLst>
      <p:ext uri="{BB962C8B-B14F-4D97-AF65-F5344CB8AC3E}">
        <p14:creationId xmlns:p14="http://schemas.microsoft.com/office/powerpoint/2010/main" val="15554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8" name="Rectangle 7"/>
          <p:cNvSpPr/>
          <p:nvPr userDrawn="1"/>
        </p:nvSpPr>
        <p:spPr>
          <a:xfrm>
            <a:off x="0" y="2256091"/>
            <a:ext cx="9144000" cy="24220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Oval 6"/>
          <p:cNvSpPr/>
          <p:nvPr userDrawn="1"/>
        </p:nvSpPr>
        <p:spPr>
          <a:xfrm>
            <a:off x="1058468" y="851532"/>
            <a:ext cx="2799498" cy="2799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Picture Placeholder 5"/>
          <p:cNvSpPr>
            <a:spLocks noGrp="1"/>
          </p:cNvSpPr>
          <p:nvPr>
            <p:ph type="pic" sz="quarter" idx="10"/>
          </p:nvPr>
        </p:nvSpPr>
        <p:spPr>
          <a:xfrm>
            <a:off x="1132679" y="925743"/>
            <a:ext cx="2651078" cy="2651078"/>
          </a:xfrm>
          <a:custGeom>
            <a:avLst/>
            <a:gdLst>
              <a:gd name="connsiteX0" fmla="*/ 1624084 w 3248168"/>
              <a:gd name="connsiteY0" fmla="*/ 0 h 3248168"/>
              <a:gd name="connsiteX1" fmla="*/ 3248168 w 3248168"/>
              <a:gd name="connsiteY1" fmla="*/ 1624084 h 3248168"/>
              <a:gd name="connsiteX2" fmla="*/ 1624084 w 3248168"/>
              <a:gd name="connsiteY2" fmla="*/ 3248168 h 3248168"/>
              <a:gd name="connsiteX3" fmla="*/ 0 w 3248168"/>
              <a:gd name="connsiteY3" fmla="*/ 1624084 h 3248168"/>
              <a:gd name="connsiteX4" fmla="*/ 1624084 w 3248168"/>
              <a:gd name="connsiteY4" fmla="*/ 0 h 3248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168" h="3248168">
                <a:moveTo>
                  <a:pt x="1624084" y="0"/>
                </a:moveTo>
                <a:cubicBezTo>
                  <a:pt x="2521041" y="0"/>
                  <a:pt x="3248168" y="727127"/>
                  <a:pt x="3248168" y="1624084"/>
                </a:cubicBezTo>
                <a:cubicBezTo>
                  <a:pt x="3248168" y="2521041"/>
                  <a:pt x="2521041" y="3248168"/>
                  <a:pt x="1624084" y="3248168"/>
                </a:cubicBezTo>
                <a:cubicBezTo>
                  <a:pt x="727127" y="3248168"/>
                  <a:pt x="0" y="2521041"/>
                  <a:pt x="0" y="1624084"/>
                </a:cubicBezTo>
                <a:cubicBezTo>
                  <a:pt x="0" y="727127"/>
                  <a:pt x="727127" y="0"/>
                  <a:pt x="1624084" y="0"/>
                </a:cubicBezTo>
                <a:close/>
              </a:path>
            </a:pathLst>
          </a:custGeom>
          <a:solidFill>
            <a:schemeClr val="bg1">
              <a:lumMod val="95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15956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7" name="Gráfico 6">
            <a:extLst>
              <a:ext uri="{FF2B5EF4-FFF2-40B4-BE49-F238E27FC236}">
                <a16:creationId xmlns:a16="http://schemas.microsoft.com/office/drawing/2014/main" id="{F4CF69C5-66B2-0FF7-1F00-3EAF8442F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4541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7238CCD9-17E0-3CD8-AE36-B34196FE1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56202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pic>
        <p:nvPicPr>
          <p:cNvPr id="10" name="Gráfico 9">
            <a:extLst>
              <a:ext uri="{FF2B5EF4-FFF2-40B4-BE49-F238E27FC236}">
                <a16:creationId xmlns:a16="http://schemas.microsoft.com/office/drawing/2014/main" id="{A6E3DD57-8A55-9540-9903-CC7214870F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694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pic>
        <p:nvPicPr>
          <p:cNvPr id="6" name="Gráfico 5">
            <a:extLst>
              <a:ext uri="{FF2B5EF4-FFF2-40B4-BE49-F238E27FC236}">
                <a16:creationId xmlns:a16="http://schemas.microsoft.com/office/drawing/2014/main" id="{59BB2E38-6DB5-100F-8042-10BCFB374C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72001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pic>
        <p:nvPicPr>
          <p:cNvPr id="5" name="Gráfico 4">
            <a:extLst>
              <a:ext uri="{FF2B5EF4-FFF2-40B4-BE49-F238E27FC236}">
                <a16:creationId xmlns:a16="http://schemas.microsoft.com/office/drawing/2014/main" id="{8D58BEF9-AAAE-67FB-53C4-11549292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5882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4E265CF9-44FC-721C-8E60-4716AD13CB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06828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42D395ED-5126-D22B-70C8-7E83DF6C64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4670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6/7/2022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5519964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3" r:id="rId14"/>
    <p:sldLayoutId id="2147483704" r:id="rId15"/>
    <p:sldLayoutId id="2147483705" r:id="rId16"/>
    <p:sldLayoutId id="2147483706" r:id="rId17"/>
    <p:sldLayoutId id="2147483711" r:id="rId18"/>
    <p:sldLayoutId id="2147483719" r:id="rId19"/>
    <p:sldLayoutId id="2147483722" r:id="rId20"/>
    <p:sldLayoutId id="2147483723" r:id="rId21"/>
    <p:sldLayoutId id="2147483680" r:id="rId22"/>
    <p:sldLayoutId id="2147483724"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hyperlink" Target="https://cutt.ly/bJS8oNh"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crdownload"/><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https://genero.congresocdmx.gob.mx/" TargetMode="External"/><Relationship Id="rId2" Type="http://schemas.openxmlformats.org/officeDocument/2006/relationships/hyperlink" Target="mailto:celig@congresocdmx.gob.mx" TargetMode="External"/><Relationship Id="rId1" Type="http://schemas.openxmlformats.org/officeDocument/2006/relationships/slideLayout" Target="../slideLayouts/slideLayout19.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92D2736-48C3-4AEC-8FC0-33051F5F20B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p:spPr>
      </p:pic>
      <p:sp>
        <p:nvSpPr>
          <p:cNvPr id="22" name="Rectangle 21">
            <a:extLst>
              <a:ext uri="{FF2B5EF4-FFF2-40B4-BE49-F238E27FC236}">
                <a16:creationId xmlns:a16="http://schemas.microsoft.com/office/drawing/2014/main" id="{C9F3E972-2179-4F31-8285-CB09F61D1DB3}"/>
              </a:ext>
            </a:extLst>
          </p:cNvPr>
          <p:cNvSpPr/>
          <p:nvPr/>
        </p:nvSpPr>
        <p:spPr>
          <a:xfrm>
            <a:off x="0" y="-534887"/>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Rectangle 4">
            <a:extLst>
              <a:ext uri="{FF2B5EF4-FFF2-40B4-BE49-F238E27FC236}">
                <a16:creationId xmlns:a16="http://schemas.microsoft.com/office/drawing/2014/main" id="{C843C891-99BD-4FAF-BAC0-3777E01E5C32}"/>
              </a:ext>
            </a:extLst>
          </p:cNvPr>
          <p:cNvSpPr/>
          <p:nvPr/>
        </p:nvSpPr>
        <p:spPr>
          <a:xfrm>
            <a:off x="1491779" y="616327"/>
            <a:ext cx="6098658" cy="1323439"/>
          </a:xfrm>
          <a:prstGeom prst="rect">
            <a:avLst/>
          </a:prstGeom>
        </p:spPr>
        <p:txBody>
          <a:bodyPr wrap="square">
            <a:spAutoFit/>
          </a:bodyPr>
          <a:lstStyle/>
          <a:p>
            <a:pPr algn="ctr"/>
            <a:r>
              <a:rPr lang="es-MX" sz="4000" b="1" dirty="0">
                <a:solidFill>
                  <a:schemeClr val="bg1"/>
                </a:solidFill>
              </a:rPr>
              <a:t>Las mujeres en el arte y la cultura en México</a:t>
            </a:r>
            <a:endParaRPr lang="en-US" sz="3800" b="1" dirty="0">
              <a:solidFill>
                <a:schemeClr val="bg1"/>
              </a:solidFill>
              <a:latin typeface="+mj-lt"/>
              <a:cs typeface="Segoe UI" panose="020B0502040204020203" pitchFamily="34" charset="0"/>
            </a:endParaRPr>
          </a:p>
        </p:txBody>
      </p:sp>
      <p:sp>
        <p:nvSpPr>
          <p:cNvPr id="6" name="Rectángulo 5">
            <a:extLst>
              <a:ext uri="{FF2B5EF4-FFF2-40B4-BE49-F238E27FC236}">
                <a16:creationId xmlns:a16="http://schemas.microsoft.com/office/drawing/2014/main" id="{D198936A-9EB8-4DCD-81FC-3D0477A3CD69}"/>
              </a:ext>
            </a:extLst>
          </p:cNvPr>
          <p:cNvSpPr/>
          <p:nvPr/>
        </p:nvSpPr>
        <p:spPr>
          <a:xfrm>
            <a:off x="-9939" y="4304398"/>
            <a:ext cx="9195912" cy="107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Gráfico 2">
            <a:extLst>
              <a:ext uri="{FF2B5EF4-FFF2-40B4-BE49-F238E27FC236}">
                <a16:creationId xmlns:a16="http://schemas.microsoft.com/office/drawing/2014/main" id="{89BA561E-43DA-75ED-B506-7732478AB1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8976" y="4532244"/>
            <a:ext cx="2706049" cy="609970"/>
          </a:xfrm>
          <a:prstGeom prst="rect">
            <a:avLst/>
          </a:prstGeom>
        </p:spPr>
      </p:pic>
      <p:sp>
        <p:nvSpPr>
          <p:cNvPr id="14" name="CuadroTexto 13">
            <a:extLst>
              <a:ext uri="{FF2B5EF4-FFF2-40B4-BE49-F238E27FC236}">
                <a16:creationId xmlns:a16="http://schemas.microsoft.com/office/drawing/2014/main" id="{C20352D3-20EB-24CA-DDE5-984943AB0F5F}"/>
              </a:ext>
            </a:extLst>
          </p:cNvPr>
          <p:cNvSpPr txBox="1"/>
          <p:nvPr/>
        </p:nvSpPr>
        <p:spPr>
          <a:xfrm>
            <a:off x="1168956" y="2019622"/>
            <a:ext cx="6858000" cy="369332"/>
          </a:xfrm>
          <a:prstGeom prst="rect">
            <a:avLst/>
          </a:prstGeom>
          <a:solidFill>
            <a:schemeClr val="accent5">
              <a:lumMod val="50000"/>
            </a:schemeClr>
          </a:solidFill>
        </p:spPr>
        <p:txBody>
          <a:bodyPr wrap="square">
            <a:spAutoFit/>
          </a:bodyPr>
          <a:lstStyle/>
          <a:p>
            <a:r>
              <a:rPr lang="es-MX" sz="1800" dirty="0">
                <a:solidFill>
                  <a:schemeClr val="bg1"/>
                </a:solidFill>
              </a:rPr>
              <a:t>Análisis y propuestas para el fortalecimiento de sus derechos</a:t>
            </a:r>
            <a:endParaRPr lang="es-MX" dirty="0">
              <a:solidFill>
                <a:schemeClr val="bg1"/>
              </a:solidFill>
            </a:endParaRPr>
          </a:p>
        </p:txBody>
      </p:sp>
      <p:sp>
        <p:nvSpPr>
          <p:cNvPr id="8" name="CuadroTexto 7">
            <a:extLst>
              <a:ext uri="{FF2B5EF4-FFF2-40B4-BE49-F238E27FC236}">
                <a16:creationId xmlns:a16="http://schemas.microsoft.com/office/drawing/2014/main" id="{9242B78B-CEB8-42BA-9F89-7D3806B9B154}"/>
              </a:ext>
            </a:extLst>
          </p:cNvPr>
          <p:cNvSpPr txBox="1"/>
          <p:nvPr/>
        </p:nvSpPr>
        <p:spPr>
          <a:xfrm>
            <a:off x="1219200" y="2754546"/>
            <a:ext cx="6960156" cy="954107"/>
          </a:xfrm>
          <a:prstGeom prst="rect">
            <a:avLst/>
          </a:prstGeom>
          <a:solidFill>
            <a:schemeClr val="accent5">
              <a:lumMod val="50000"/>
            </a:schemeClr>
          </a:solidFill>
        </p:spPr>
        <p:txBody>
          <a:bodyPr wrap="square">
            <a:spAutoFit/>
          </a:bodyPr>
          <a:lstStyle/>
          <a:p>
            <a:r>
              <a:rPr lang="es-MX" sz="1400" dirty="0">
                <a:solidFill>
                  <a:schemeClr val="bg1"/>
                </a:solidFill>
              </a:rPr>
              <a:t>2º Diálogo con colectivas de mujeres artistas, convocado por la diputada Ana Francis Mor</a:t>
            </a:r>
          </a:p>
          <a:p>
            <a:endParaRPr lang="es-MX" sz="1400" dirty="0">
              <a:solidFill>
                <a:schemeClr val="bg1"/>
              </a:solidFill>
            </a:endParaRPr>
          </a:p>
          <a:p>
            <a:r>
              <a:rPr lang="es-MX" sz="1400" dirty="0">
                <a:solidFill>
                  <a:schemeClr val="bg1"/>
                </a:solidFill>
              </a:rPr>
              <a:t>07 de junio de 2022</a:t>
            </a:r>
          </a:p>
        </p:txBody>
      </p:sp>
    </p:spTree>
    <p:extLst>
      <p:ext uri="{BB962C8B-B14F-4D97-AF65-F5344CB8AC3E}">
        <p14:creationId xmlns:p14="http://schemas.microsoft.com/office/powerpoint/2010/main" val="137465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92C883F-D244-47CC-A871-2CC2756A0A22}"/>
              </a:ext>
            </a:extLst>
          </p:cNvPr>
          <p:cNvPicPr>
            <a:picLocks noChangeAspect="1"/>
          </p:cNvPicPr>
          <p:nvPr/>
        </p:nvPicPr>
        <p:blipFill>
          <a:blip r:embed="rId2"/>
          <a:stretch>
            <a:fillRect/>
          </a:stretch>
        </p:blipFill>
        <p:spPr>
          <a:xfrm>
            <a:off x="890125" y="750018"/>
            <a:ext cx="4304176" cy="3358057"/>
          </a:xfrm>
          <a:prstGeom prst="rect">
            <a:avLst/>
          </a:prstGeom>
        </p:spPr>
      </p:pic>
      <p:sp>
        <p:nvSpPr>
          <p:cNvPr id="7" name="CuadroTexto 6">
            <a:extLst>
              <a:ext uri="{FF2B5EF4-FFF2-40B4-BE49-F238E27FC236}">
                <a16:creationId xmlns:a16="http://schemas.microsoft.com/office/drawing/2014/main" id="{3CE53D8D-C83F-4E68-ADAD-345313A232A6}"/>
              </a:ext>
            </a:extLst>
          </p:cNvPr>
          <p:cNvSpPr txBox="1"/>
          <p:nvPr/>
        </p:nvSpPr>
        <p:spPr>
          <a:xfrm>
            <a:off x="260350" y="4343400"/>
            <a:ext cx="6263253" cy="523220"/>
          </a:xfrm>
          <a:prstGeom prst="rect">
            <a:avLst/>
          </a:prstGeom>
          <a:noFill/>
        </p:spPr>
        <p:txBody>
          <a:bodyPr wrap="none" rtlCol="0">
            <a:spAutoFit/>
          </a:bodyPr>
          <a:lstStyle/>
          <a:p>
            <a:r>
              <a:rPr lang="es-MX" sz="1000" dirty="0"/>
              <a:t>Cuadro tomado de: Sánchez G., Romero J. y Reyes, J. (2019) elaborado con datos del INEGI de 2017 y 2018. </a:t>
            </a:r>
          </a:p>
          <a:p>
            <a:endParaRPr lang="es-MX" dirty="0"/>
          </a:p>
        </p:txBody>
      </p:sp>
    </p:spTree>
    <p:extLst>
      <p:ext uri="{BB962C8B-B14F-4D97-AF65-F5344CB8AC3E}">
        <p14:creationId xmlns:p14="http://schemas.microsoft.com/office/powerpoint/2010/main" val="288778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9B452E-C772-4AB0-BFA5-88BF384E3CED}"/>
              </a:ext>
            </a:extLst>
          </p:cNvPr>
          <p:cNvSpPr/>
          <p:nvPr/>
        </p:nvSpPr>
        <p:spPr>
          <a:xfrm>
            <a:off x="1" y="2221173"/>
            <a:ext cx="900752" cy="22390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CuadroTexto 3">
            <a:extLst>
              <a:ext uri="{FF2B5EF4-FFF2-40B4-BE49-F238E27FC236}">
                <a16:creationId xmlns:a16="http://schemas.microsoft.com/office/drawing/2014/main" id="{657B8EED-2BC8-45CA-91AE-0AC7596822DB}"/>
              </a:ext>
            </a:extLst>
          </p:cNvPr>
          <p:cNvSpPr txBox="1"/>
          <p:nvPr/>
        </p:nvSpPr>
        <p:spPr>
          <a:xfrm>
            <a:off x="611706" y="123659"/>
            <a:ext cx="8365110" cy="369332"/>
          </a:xfrm>
          <a:prstGeom prst="rect">
            <a:avLst/>
          </a:prstGeom>
          <a:noFill/>
        </p:spPr>
        <p:txBody>
          <a:bodyPr wrap="none" rtlCol="0">
            <a:spAutoFit/>
          </a:bodyPr>
          <a:lstStyle/>
          <a:p>
            <a:r>
              <a:rPr lang="es-MX" b="1" dirty="0"/>
              <a:t>Indicadores sociodemográficos y educativos de los artistas en México, 2018</a:t>
            </a:r>
            <a:endParaRPr lang="es-MX" dirty="0"/>
          </a:p>
        </p:txBody>
      </p:sp>
      <p:sp>
        <p:nvSpPr>
          <p:cNvPr id="5" name="CuadroTexto 4">
            <a:extLst>
              <a:ext uri="{FF2B5EF4-FFF2-40B4-BE49-F238E27FC236}">
                <a16:creationId xmlns:a16="http://schemas.microsoft.com/office/drawing/2014/main" id="{3D04CAB3-0DFF-4013-98A1-EA0AEFFC4A7B}"/>
              </a:ext>
            </a:extLst>
          </p:cNvPr>
          <p:cNvSpPr txBox="1"/>
          <p:nvPr/>
        </p:nvSpPr>
        <p:spPr>
          <a:xfrm>
            <a:off x="1114023" y="4650509"/>
            <a:ext cx="5705340" cy="369332"/>
          </a:xfrm>
          <a:prstGeom prst="rect">
            <a:avLst/>
          </a:prstGeom>
          <a:noFill/>
        </p:spPr>
        <p:txBody>
          <a:bodyPr wrap="square" rtlCol="0">
            <a:spAutoFit/>
          </a:bodyPr>
          <a:lstStyle/>
          <a:p>
            <a:r>
              <a:rPr lang="es-ES" sz="1000" dirty="0"/>
              <a:t>Cuadro tomado de: Sánchez G., Romero J. y Reyes, J. (2019) elaborado con datos del INEGI 2018</a:t>
            </a:r>
            <a:r>
              <a:rPr lang="es-ES" dirty="0"/>
              <a:t>. </a:t>
            </a:r>
            <a:endParaRPr lang="es-MX" dirty="0"/>
          </a:p>
        </p:txBody>
      </p:sp>
      <p:pic>
        <p:nvPicPr>
          <p:cNvPr id="8" name="Imagen 7">
            <a:extLst>
              <a:ext uri="{FF2B5EF4-FFF2-40B4-BE49-F238E27FC236}">
                <a16:creationId xmlns:a16="http://schemas.microsoft.com/office/drawing/2014/main" id="{D617138C-5673-4E52-8487-84FA22D9B5AB}"/>
              </a:ext>
            </a:extLst>
          </p:cNvPr>
          <p:cNvPicPr>
            <a:picLocks noChangeAspect="1"/>
          </p:cNvPicPr>
          <p:nvPr/>
        </p:nvPicPr>
        <p:blipFill>
          <a:blip r:embed="rId2"/>
          <a:stretch>
            <a:fillRect/>
          </a:stretch>
        </p:blipFill>
        <p:spPr>
          <a:xfrm>
            <a:off x="1205508" y="879936"/>
            <a:ext cx="5868392" cy="2971337"/>
          </a:xfrm>
          <a:prstGeom prst="rect">
            <a:avLst/>
          </a:prstGeom>
        </p:spPr>
      </p:pic>
    </p:spTree>
    <p:extLst>
      <p:ext uri="{BB962C8B-B14F-4D97-AF65-F5344CB8AC3E}">
        <p14:creationId xmlns:p14="http://schemas.microsoft.com/office/powerpoint/2010/main" val="32381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79BAF8B1-C280-44A7-8B82-FDDCDD860FB3}"/>
              </a:ext>
            </a:extLst>
          </p:cNvPr>
          <p:cNvSpPr txBox="1"/>
          <p:nvPr/>
        </p:nvSpPr>
        <p:spPr>
          <a:xfrm>
            <a:off x="3009900" y="1016000"/>
            <a:ext cx="5296974" cy="2862322"/>
          </a:xfrm>
          <a:prstGeom prst="rect">
            <a:avLst/>
          </a:prstGeom>
          <a:noFill/>
        </p:spPr>
        <p:txBody>
          <a:bodyPr wrap="square" rtlCol="0">
            <a:spAutoFit/>
          </a:bodyPr>
          <a:lstStyle/>
          <a:p>
            <a:r>
              <a:rPr lang="es-MX" dirty="0"/>
              <a:t>Bailarinas y coreógrafas, (74%), </a:t>
            </a:r>
          </a:p>
          <a:p>
            <a:r>
              <a:rPr lang="es-MX" dirty="0"/>
              <a:t>Escenógrafas (55%), </a:t>
            </a:r>
          </a:p>
          <a:p>
            <a:r>
              <a:rPr lang="es-MX" dirty="0"/>
              <a:t>Dibujantes y diseñadoras (54.6) </a:t>
            </a:r>
          </a:p>
          <a:p>
            <a:r>
              <a:rPr lang="es-MX" dirty="0"/>
              <a:t>Pintoras (52.8). </a:t>
            </a:r>
          </a:p>
          <a:p>
            <a:endParaRPr lang="es-MX" dirty="0"/>
          </a:p>
          <a:p>
            <a:r>
              <a:rPr lang="es-MX" dirty="0"/>
              <a:t>En contraste </a:t>
            </a:r>
            <a:r>
              <a:rPr lang="es-MX" i="1" dirty="0"/>
              <a:t>Compositores y arreglistas </a:t>
            </a:r>
            <a:r>
              <a:rPr lang="es-MX" dirty="0"/>
              <a:t>no registra participación de mujeres en esas actividades, y resulta mínima en la de </a:t>
            </a:r>
            <a:r>
              <a:rPr lang="es-MX" i="1" dirty="0"/>
              <a:t>Músicos, Escultores, Escritores y </a:t>
            </a:r>
            <a:r>
              <a:rPr lang="es-MX" b="1" i="1" dirty="0"/>
              <a:t>críticos (as) literarios</a:t>
            </a:r>
            <a:r>
              <a:rPr lang="es-MX" dirty="0"/>
              <a:t>. </a:t>
            </a:r>
          </a:p>
          <a:p>
            <a:endParaRPr lang="es-MX" dirty="0"/>
          </a:p>
        </p:txBody>
      </p:sp>
      <p:sp>
        <p:nvSpPr>
          <p:cNvPr id="4" name="CuadroTexto 3">
            <a:extLst>
              <a:ext uri="{FF2B5EF4-FFF2-40B4-BE49-F238E27FC236}">
                <a16:creationId xmlns:a16="http://schemas.microsoft.com/office/drawing/2014/main" id="{036D2A0E-E07F-459F-923D-523C92E57C89}"/>
              </a:ext>
            </a:extLst>
          </p:cNvPr>
          <p:cNvSpPr txBox="1"/>
          <p:nvPr/>
        </p:nvSpPr>
        <p:spPr>
          <a:xfrm>
            <a:off x="3987800" y="488950"/>
            <a:ext cx="2624436" cy="369332"/>
          </a:xfrm>
          <a:prstGeom prst="rect">
            <a:avLst/>
          </a:prstGeom>
          <a:noFill/>
        </p:spPr>
        <p:txBody>
          <a:bodyPr wrap="none" rtlCol="0">
            <a:spAutoFit/>
          </a:bodyPr>
          <a:lstStyle/>
          <a:p>
            <a:r>
              <a:rPr lang="es-MX" b="1" dirty="0"/>
              <a:t>Índice de feminización</a:t>
            </a:r>
          </a:p>
        </p:txBody>
      </p:sp>
    </p:spTree>
    <p:extLst>
      <p:ext uri="{BB962C8B-B14F-4D97-AF65-F5344CB8AC3E}">
        <p14:creationId xmlns:p14="http://schemas.microsoft.com/office/powerpoint/2010/main" val="34767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a:extLst>
              <a:ext uri="{FF2B5EF4-FFF2-40B4-BE49-F238E27FC236}">
                <a16:creationId xmlns:a16="http://schemas.microsoft.com/office/drawing/2014/main" id="{C9E78765-4457-24E7-231E-84E508E55B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pic>
      <p:sp>
        <p:nvSpPr>
          <p:cNvPr id="13" name="Rectangle 21">
            <a:extLst>
              <a:ext uri="{FF2B5EF4-FFF2-40B4-BE49-F238E27FC236}">
                <a16:creationId xmlns:a16="http://schemas.microsoft.com/office/drawing/2014/main" id="{37238C85-7D30-F5CB-8835-DE45729FD6C1}"/>
              </a:ext>
            </a:extLst>
          </p:cNvPr>
          <p:cNvSpPr/>
          <p:nvPr/>
        </p:nvSpPr>
        <p:spPr>
          <a:xfrm>
            <a:off x="-6976" y="-424045"/>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Rounded Corners 7">
            <a:extLst>
              <a:ext uri="{FF2B5EF4-FFF2-40B4-BE49-F238E27FC236}">
                <a16:creationId xmlns:a16="http://schemas.microsoft.com/office/drawing/2014/main" id="{A29B452E-C772-4AB0-BFA5-88BF384E3CED}"/>
              </a:ext>
            </a:extLst>
          </p:cNvPr>
          <p:cNvSpPr/>
          <p:nvPr/>
        </p:nvSpPr>
        <p:spPr>
          <a:xfrm>
            <a:off x="400050" y="1977431"/>
            <a:ext cx="3457280" cy="1493438"/>
          </a:xfrm>
          <a:prstGeom prst="roundRect">
            <a:avLst>
              <a:gd name="adj" fmla="val 483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chemeClr val="accent2"/>
                </a:solidFill>
              </a:rPr>
              <a:t>Marco legal</a:t>
            </a:r>
            <a:endParaRPr lang="es-MX" sz="1050" dirty="0"/>
          </a:p>
        </p:txBody>
      </p:sp>
      <p:sp>
        <p:nvSpPr>
          <p:cNvPr id="24" name="Rectangle 23">
            <a:extLst>
              <a:ext uri="{FF2B5EF4-FFF2-40B4-BE49-F238E27FC236}">
                <a16:creationId xmlns:a16="http://schemas.microsoft.com/office/drawing/2014/main" id="{A29B452E-C772-4AB0-BFA5-88BF384E3CED}"/>
              </a:ext>
            </a:extLst>
          </p:cNvPr>
          <p:cNvSpPr/>
          <p:nvPr/>
        </p:nvSpPr>
        <p:spPr>
          <a:xfrm>
            <a:off x="8669741" y="4708478"/>
            <a:ext cx="474258" cy="44647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100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3">
            <a:extLst>
              <a:ext uri="{FF2B5EF4-FFF2-40B4-BE49-F238E27FC236}">
                <a16:creationId xmlns:a16="http://schemas.microsoft.com/office/drawing/2014/main" id="{987FDF49-3D48-43FE-BDBF-BA1B4CDEF898}"/>
              </a:ext>
            </a:extLst>
          </p:cNvPr>
          <p:cNvSpPr/>
          <p:nvPr/>
        </p:nvSpPr>
        <p:spPr>
          <a:xfrm>
            <a:off x="2929003" y="1369756"/>
            <a:ext cx="1573595" cy="3032858"/>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600" dirty="0" err="1">
                <a:solidFill>
                  <a:schemeClr val="tx1">
                    <a:lumMod val="65000"/>
                    <a:lumOff val="35000"/>
                  </a:schemeClr>
                </a:solidFill>
              </a:rPr>
              <a:t>Articulo</a:t>
            </a:r>
            <a:r>
              <a:rPr lang="en-US" sz="600" dirty="0">
                <a:solidFill>
                  <a:schemeClr val="tx1">
                    <a:lumMod val="65000"/>
                    <a:lumOff val="35000"/>
                  </a:schemeClr>
                </a:solidFill>
              </a:rPr>
              <a:t> 15</a:t>
            </a:r>
            <a:r>
              <a:rPr lang="es-ES" sz="600" dirty="0">
                <a:solidFill>
                  <a:schemeClr val="tx1">
                    <a:lumMod val="65000"/>
                    <a:lumOff val="35000"/>
                  </a:schemeClr>
                </a:solidFill>
              </a:rPr>
              <a:t> 1. Los Estados Partes en el presente Pacto reconocen el derecho de toda persona a:</a:t>
            </a:r>
          </a:p>
          <a:p>
            <a:r>
              <a:rPr lang="es-ES" sz="600" dirty="0">
                <a:solidFill>
                  <a:schemeClr val="tx1">
                    <a:lumMod val="65000"/>
                    <a:lumOff val="35000"/>
                  </a:schemeClr>
                </a:solidFill>
              </a:rPr>
              <a:t> </a:t>
            </a:r>
            <a:endParaRPr lang="es-MX" sz="600" dirty="0">
              <a:solidFill>
                <a:schemeClr val="tx1">
                  <a:lumMod val="65000"/>
                  <a:lumOff val="35000"/>
                </a:schemeClr>
              </a:solidFill>
            </a:endParaRPr>
          </a:p>
          <a:p>
            <a:r>
              <a:rPr lang="es-ES" sz="600" dirty="0">
                <a:solidFill>
                  <a:schemeClr val="tx1">
                    <a:lumMod val="65000"/>
                    <a:lumOff val="35000"/>
                  </a:schemeClr>
                </a:solidFill>
              </a:rPr>
              <a:t>a) Participar en la vida cultural; </a:t>
            </a:r>
            <a:endParaRPr lang="es-MX" sz="600" dirty="0">
              <a:solidFill>
                <a:schemeClr val="tx1">
                  <a:lumMod val="65000"/>
                  <a:lumOff val="35000"/>
                </a:schemeClr>
              </a:solidFill>
            </a:endParaRPr>
          </a:p>
          <a:p>
            <a:r>
              <a:rPr lang="es-ES" sz="600" dirty="0">
                <a:solidFill>
                  <a:schemeClr val="tx1">
                    <a:lumMod val="65000"/>
                    <a:lumOff val="35000"/>
                  </a:schemeClr>
                </a:solidFill>
              </a:rPr>
              <a:t>b) Gozar de los beneficios del progreso científico y de sus aplicaciones; </a:t>
            </a:r>
            <a:endParaRPr lang="es-MX" sz="600" dirty="0">
              <a:solidFill>
                <a:schemeClr val="tx1">
                  <a:lumMod val="65000"/>
                  <a:lumOff val="35000"/>
                </a:schemeClr>
              </a:solidFill>
            </a:endParaRPr>
          </a:p>
          <a:p>
            <a:r>
              <a:rPr lang="es-ES" sz="600" dirty="0">
                <a:solidFill>
                  <a:schemeClr val="tx1">
                    <a:lumMod val="65000"/>
                    <a:lumOff val="35000"/>
                  </a:schemeClr>
                </a:solidFill>
              </a:rPr>
              <a:t>c) Beneficiarse de la protección de los intereses morales y materiales que le correspondan por razón de las producciones científicas, literarias o artísticas de que sea autora. </a:t>
            </a:r>
          </a:p>
          <a:p>
            <a:endParaRPr lang="es-MX" sz="600" dirty="0">
              <a:solidFill>
                <a:schemeClr val="tx1">
                  <a:lumMod val="65000"/>
                  <a:lumOff val="35000"/>
                </a:schemeClr>
              </a:solidFill>
            </a:endParaRPr>
          </a:p>
          <a:p>
            <a:r>
              <a:rPr lang="es-ES" sz="600" dirty="0">
                <a:solidFill>
                  <a:schemeClr val="tx1">
                    <a:lumMod val="65000"/>
                    <a:lumOff val="35000"/>
                  </a:schemeClr>
                </a:solidFill>
              </a:rPr>
              <a:t>2. Entre las medidas que los Estados Partes en el presente Pacto deberán adoptar para asegurar el pleno ejercicio de este derecho, figurarán las necesarias para la conservación, el desarrollo y la difusión de la ciencia y de la cultura. </a:t>
            </a:r>
          </a:p>
          <a:p>
            <a:endParaRPr lang="es-MX" sz="600" dirty="0">
              <a:solidFill>
                <a:schemeClr val="tx1">
                  <a:lumMod val="65000"/>
                  <a:lumOff val="35000"/>
                </a:schemeClr>
              </a:solidFill>
            </a:endParaRPr>
          </a:p>
          <a:p>
            <a:r>
              <a:rPr lang="es-ES" sz="600" dirty="0">
                <a:solidFill>
                  <a:schemeClr val="tx1">
                    <a:lumMod val="65000"/>
                    <a:lumOff val="35000"/>
                  </a:schemeClr>
                </a:solidFill>
              </a:rPr>
              <a:t>3. Los Estados Partes en el presente Pacto se comprometen a respetar la indispensable libertad para la investigación científica y para la actividad creadora. </a:t>
            </a:r>
          </a:p>
          <a:p>
            <a:endParaRPr lang="es-MX" sz="600" dirty="0">
              <a:solidFill>
                <a:schemeClr val="tx1">
                  <a:lumMod val="65000"/>
                  <a:lumOff val="35000"/>
                </a:schemeClr>
              </a:solidFill>
            </a:endParaRPr>
          </a:p>
          <a:p>
            <a:r>
              <a:rPr lang="es-ES" sz="600" dirty="0">
                <a:solidFill>
                  <a:schemeClr val="tx1">
                    <a:lumMod val="65000"/>
                    <a:lumOff val="35000"/>
                  </a:schemeClr>
                </a:solidFill>
              </a:rPr>
              <a:t>4. Los Estados Partes en el presente Pacto reconocen los beneficios que derivan del fomento y desarrollo de la cooperación y de las relaciones internacionales en cuestiones científicas y culturales.</a:t>
            </a:r>
            <a:endParaRPr lang="es-MX" sz="600" dirty="0">
              <a:solidFill>
                <a:schemeClr val="tx1">
                  <a:lumMod val="65000"/>
                  <a:lumOff val="35000"/>
                </a:schemeClr>
              </a:solidFill>
            </a:endParaRPr>
          </a:p>
          <a:p>
            <a:endParaRPr lang="es-MX" dirty="0"/>
          </a:p>
        </p:txBody>
      </p:sp>
      <p:sp>
        <p:nvSpPr>
          <p:cNvPr id="31" name="Rounded Rectangle 3">
            <a:extLst>
              <a:ext uri="{FF2B5EF4-FFF2-40B4-BE49-F238E27FC236}">
                <a16:creationId xmlns:a16="http://schemas.microsoft.com/office/drawing/2014/main" id="{9FF0E967-56EF-4118-A636-97C56B85A4BA}"/>
              </a:ext>
            </a:extLst>
          </p:cNvPr>
          <p:cNvSpPr/>
          <p:nvPr/>
        </p:nvSpPr>
        <p:spPr>
          <a:xfrm>
            <a:off x="6630652" y="1281316"/>
            <a:ext cx="1573595" cy="3116505"/>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900" dirty="0">
                <a:solidFill>
                  <a:schemeClr val="tx1"/>
                </a:solidFill>
              </a:rPr>
              <a:t>9 objetivos estratégicos:</a:t>
            </a:r>
          </a:p>
          <a:p>
            <a:endParaRPr lang="en-US" sz="900" dirty="0">
              <a:solidFill>
                <a:schemeClr val="tx1"/>
              </a:solidFill>
            </a:endParaRPr>
          </a:p>
          <a:p>
            <a:pPr marL="228600" indent="-228600">
              <a:buAutoNum type="arabicPeriod"/>
            </a:pPr>
            <a:r>
              <a:rPr lang="en-US" sz="900" dirty="0">
                <a:solidFill>
                  <a:schemeClr val="tx1"/>
                </a:solidFill>
              </a:rPr>
              <a:t>Educación</a:t>
            </a:r>
          </a:p>
          <a:p>
            <a:pPr marL="228600" indent="-228600">
              <a:buAutoNum type="arabicPeriod"/>
            </a:pPr>
            <a:r>
              <a:rPr lang="en-US" sz="900" dirty="0">
                <a:solidFill>
                  <a:schemeClr val="tx1"/>
                </a:solidFill>
              </a:rPr>
              <a:t>Ciencia</a:t>
            </a:r>
          </a:p>
          <a:p>
            <a:pPr marL="228600" indent="-228600">
              <a:buAutoNum type="arabicPeriod"/>
            </a:pPr>
            <a:r>
              <a:rPr lang="en-US" sz="800" dirty="0">
                <a:solidFill>
                  <a:schemeClr val="tx1"/>
                </a:solidFill>
              </a:rPr>
              <a:t>Tecnología</a:t>
            </a:r>
            <a:r>
              <a:rPr lang="es-MX" sz="800" dirty="0">
                <a:solidFill>
                  <a:schemeClr val="tx1"/>
                </a:solidFill>
              </a:rPr>
              <a:t> e innovación</a:t>
            </a:r>
          </a:p>
          <a:p>
            <a:pPr marL="228600" indent="-228600">
              <a:buAutoNum type="arabicPeriod"/>
            </a:pPr>
            <a:r>
              <a:rPr lang="en-US" sz="900" dirty="0">
                <a:solidFill>
                  <a:schemeClr val="tx1"/>
                </a:solidFill>
              </a:rPr>
              <a:t>Cooperación Científica</a:t>
            </a:r>
          </a:p>
          <a:p>
            <a:pPr marL="228600" indent="-228600">
              <a:buAutoNum type="arabicPeriod"/>
            </a:pPr>
            <a:r>
              <a:rPr lang="en-US" sz="800" dirty="0">
                <a:solidFill>
                  <a:schemeClr val="tx1"/>
                </a:solidFill>
              </a:rPr>
              <a:t>Desarrollo social inclusivo</a:t>
            </a:r>
          </a:p>
          <a:p>
            <a:pPr marL="228600" indent="-228600">
              <a:buAutoNum type="arabicPeriod"/>
            </a:pPr>
            <a:r>
              <a:rPr lang="en-US" sz="900" dirty="0">
                <a:solidFill>
                  <a:schemeClr val="tx1"/>
                </a:solidFill>
              </a:rPr>
              <a:t>Diálogo intercultural</a:t>
            </a:r>
          </a:p>
          <a:p>
            <a:pPr marL="228600" indent="-228600">
              <a:buAutoNum type="arabicPeriod"/>
            </a:pPr>
            <a:r>
              <a:rPr lang="en-US" sz="900" dirty="0">
                <a:solidFill>
                  <a:schemeClr val="tx1"/>
                </a:solidFill>
              </a:rPr>
              <a:t>Protección y </a:t>
            </a:r>
            <a:r>
              <a:rPr lang="en-US" sz="900" b="1" dirty="0">
                <a:solidFill>
                  <a:schemeClr val="tx1"/>
                </a:solidFill>
              </a:rPr>
              <a:t>Promoción del patrimonio cultural</a:t>
            </a:r>
          </a:p>
          <a:p>
            <a:pPr marL="228600" indent="-228600">
              <a:buAutoNum type="arabicPeriod"/>
            </a:pPr>
            <a:r>
              <a:rPr lang="en-US" sz="900" b="1" dirty="0">
                <a:solidFill>
                  <a:schemeClr val="tx1">
                    <a:lumMod val="65000"/>
                    <a:lumOff val="35000"/>
                  </a:schemeClr>
                </a:solidFill>
              </a:rPr>
              <a:t>Promoción de la libertad de expresión</a:t>
            </a:r>
          </a:p>
          <a:p>
            <a:pPr marL="228600" indent="-228600">
              <a:buAutoNum type="arabicPeriod"/>
            </a:pPr>
            <a:r>
              <a:rPr lang="en-US" sz="900" dirty="0">
                <a:solidFill>
                  <a:schemeClr val="tx1"/>
                </a:solidFill>
              </a:rPr>
              <a:t>Acceso a la información y medios de comunicación.</a:t>
            </a:r>
          </a:p>
        </p:txBody>
      </p:sp>
      <p:sp>
        <p:nvSpPr>
          <p:cNvPr id="4" name="Rounded Rectangle 3"/>
          <p:cNvSpPr/>
          <p:nvPr/>
        </p:nvSpPr>
        <p:spPr>
          <a:xfrm>
            <a:off x="1188671" y="1237758"/>
            <a:ext cx="1573595" cy="3194353"/>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000" dirty="0">
                <a:solidFill>
                  <a:schemeClr val="tx1"/>
                </a:solidFill>
              </a:rPr>
              <a:t>Art. 27.</a:t>
            </a:r>
          </a:p>
          <a:p>
            <a:pPr marL="228600" indent="-228600">
              <a:buAutoNum type="arabicPeriod"/>
            </a:pPr>
            <a:r>
              <a:rPr lang="es-ES" sz="900" dirty="0">
                <a:solidFill>
                  <a:schemeClr val="tx1"/>
                </a:solidFill>
              </a:rPr>
              <a:t>Toda persona tiene derecho a tomar parte libremente en la vida cultural de la comunidad, a gozar de las artes y a participar en el progreso científico y en los beneficios que de él resulten. </a:t>
            </a:r>
          </a:p>
          <a:p>
            <a:endParaRPr lang="es-ES" sz="900" dirty="0">
              <a:solidFill>
                <a:schemeClr val="tx1"/>
              </a:solidFill>
            </a:endParaRPr>
          </a:p>
          <a:p>
            <a:r>
              <a:rPr lang="es-ES" sz="900" dirty="0">
                <a:solidFill>
                  <a:schemeClr val="tx1"/>
                </a:solidFill>
              </a:rPr>
              <a:t>2. Toda persona tiene derecho a la protección de los intereses morales y materiales que le correspondan por razón de las producciones científicas, literarias o artísticas de que sea autora.</a:t>
            </a:r>
            <a:endParaRPr lang="es-MX" sz="900" dirty="0">
              <a:solidFill>
                <a:schemeClr val="tx1"/>
              </a:solidFill>
            </a:endParaRPr>
          </a:p>
        </p:txBody>
      </p:sp>
      <p:sp>
        <p:nvSpPr>
          <p:cNvPr id="34" name="Rounded Rectangle 33"/>
          <p:cNvSpPr/>
          <p:nvPr/>
        </p:nvSpPr>
        <p:spPr>
          <a:xfrm>
            <a:off x="1188670" y="843608"/>
            <a:ext cx="1573595" cy="402866"/>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800" dirty="0"/>
              <a:t>Declaración</a:t>
            </a:r>
            <a:r>
              <a:rPr lang="en-US" sz="800" dirty="0"/>
              <a:t> Universal de los Derechos Humanos </a:t>
            </a:r>
            <a:r>
              <a:rPr lang="en-US" sz="800" b="1" dirty="0"/>
              <a:t>(1948)</a:t>
            </a:r>
            <a:endParaRPr lang="es-MX" sz="800" b="1" dirty="0"/>
          </a:p>
        </p:txBody>
      </p:sp>
      <p:grpSp>
        <p:nvGrpSpPr>
          <p:cNvPr id="2" name="Grupo 1">
            <a:extLst>
              <a:ext uri="{FF2B5EF4-FFF2-40B4-BE49-F238E27FC236}">
                <a16:creationId xmlns:a16="http://schemas.microsoft.com/office/drawing/2014/main" id="{97F61482-018C-48BA-9364-92D84DA41443}"/>
              </a:ext>
            </a:extLst>
          </p:cNvPr>
          <p:cNvGrpSpPr/>
          <p:nvPr/>
        </p:nvGrpSpPr>
        <p:grpSpPr>
          <a:xfrm>
            <a:off x="4714818" y="861306"/>
            <a:ext cx="1578422" cy="3536516"/>
            <a:chOff x="-81357" y="-68661"/>
            <a:chExt cx="1578422" cy="3369925"/>
          </a:xfrm>
        </p:grpSpPr>
        <p:sp>
          <p:nvSpPr>
            <p:cNvPr id="28" name="Rounded Rectangle 3">
              <a:extLst>
                <a:ext uri="{FF2B5EF4-FFF2-40B4-BE49-F238E27FC236}">
                  <a16:creationId xmlns:a16="http://schemas.microsoft.com/office/drawing/2014/main" id="{19F23101-837B-4677-8A78-B1E9C1B0BAEB}"/>
                </a:ext>
              </a:extLst>
            </p:cNvPr>
            <p:cNvSpPr/>
            <p:nvPr/>
          </p:nvSpPr>
          <p:spPr>
            <a:xfrm>
              <a:off x="-76530" y="149916"/>
              <a:ext cx="1573595" cy="3151348"/>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180000" indent="-228600">
                <a:buAutoNum type="alphaLcParenR"/>
              </a:pPr>
              <a:endParaRPr lang="en-US" sz="1000" dirty="0">
                <a:solidFill>
                  <a:schemeClr val="tx1"/>
                </a:solidFill>
              </a:endParaRPr>
            </a:p>
            <a:p>
              <a:pPr algn="ctr"/>
              <a:r>
                <a:rPr lang="en-US" sz="1000" dirty="0">
                  <a:solidFill>
                    <a:schemeClr val="tx1"/>
                  </a:solidFill>
                </a:rPr>
                <a:t>Convención sobre la proteción y la promoción de la diversidad de las expresiones culturales</a:t>
              </a:r>
              <a:endParaRPr lang="es-MX" sz="1000" dirty="0">
                <a:solidFill>
                  <a:schemeClr val="tx1"/>
                </a:solidFill>
              </a:endParaRPr>
            </a:p>
            <a:p>
              <a:pPr marL="180000" indent="-228600">
                <a:buFontTx/>
                <a:buAutoNum type="alphaLcParenR"/>
              </a:pPr>
              <a:r>
                <a:rPr lang="en-US" sz="1000" dirty="0"/>
                <a:t>.</a:t>
              </a:r>
              <a:r>
                <a:rPr lang="en-US" sz="1000" b="1" dirty="0">
                  <a:solidFill>
                    <a:schemeClr val="tx1"/>
                  </a:solidFill>
                </a:rPr>
                <a:t> </a:t>
              </a:r>
            </a:p>
            <a:p>
              <a:endParaRPr lang="en-US" sz="1000" b="1" dirty="0">
                <a:solidFill>
                  <a:schemeClr val="tx1"/>
                </a:solidFill>
              </a:endParaRPr>
            </a:p>
            <a:p>
              <a:pPr marL="180000" indent="-228600">
                <a:buFontTx/>
                <a:buAutoNum type="alphaLcParenR"/>
              </a:pPr>
              <a:endParaRPr lang="en-US" sz="1000" b="1" dirty="0">
                <a:solidFill>
                  <a:schemeClr val="tx1"/>
                </a:solidFill>
              </a:endParaRPr>
            </a:p>
            <a:p>
              <a:pPr algn="ctr"/>
              <a:r>
                <a:rPr lang="en-US" sz="1000" b="1" dirty="0">
                  <a:solidFill>
                    <a:schemeClr val="tx1"/>
                  </a:solidFill>
                </a:rPr>
                <a:t>Declaración </a:t>
              </a:r>
              <a:r>
                <a:rPr lang="en-US" sz="1000" b="1" dirty="0"/>
                <a:t>d</a:t>
              </a:r>
              <a:r>
                <a:rPr lang="en-US" sz="1000" b="1" dirty="0">
                  <a:solidFill>
                    <a:schemeClr val="tx1"/>
                  </a:solidFill>
                </a:rPr>
                <a:t> Friburgo 2007</a:t>
              </a:r>
            </a:p>
            <a:p>
              <a:pPr algn="ctr"/>
              <a:r>
                <a:rPr lang="en-US" sz="1000" b="1" dirty="0"/>
                <a:t>7 </a:t>
              </a:r>
            </a:p>
            <a:p>
              <a:pPr algn="ctr"/>
              <a:r>
                <a:rPr lang="en-US" sz="1000" dirty="0">
                  <a:solidFill>
                    <a:schemeClr val="tx1"/>
                  </a:solidFill>
                </a:rPr>
                <a:t>Definición de </a:t>
              </a:r>
            </a:p>
            <a:p>
              <a:pPr algn="ctr"/>
              <a:endParaRPr lang="en-US" sz="1000" dirty="0">
                <a:solidFill>
                  <a:schemeClr val="tx1"/>
                </a:solidFill>
              </a:endParaRPr>
            </a:p>
            <a:p>
              <a:pPr marL="228600" indent="-228600">
                <a:buAutoNum type="alphaLcParenR"/>
              </a:pPr>
              <a:r>
                <a:rPr lang="en-US" sz="1000" dirty="0">
                  <a:solidFill>
                    <a:schemeClr val="tx1"/>
                  </a:solidFill>
                </a:rPr>
                <a:t>Cultura, </a:t>
              </a:r>
            </a:p>
            <a:p>
              <a:pPr marL="180000" indent="-228600">
                <a:buAutoNum type="alphaLcParenR"/>
              </a:pPr>
              <a:r>
                <a:rPr lang="en-US" sz="1000" dirty="0">
                  <a:solidFill>
                    <a:schemeClr val="tx1"/>
                  </a:solidFill>
                </a:rPr>
                <a:t>identidad cultural</a:t>
              </a:r>
            </a:p>
            <a:p>
              <a:pPr marL="180000" indent="-228600">
                <a:buAutoNum type="alphaLcParenR"/>
              </a:pPr>
              <a:r>
                <a:rPr lang="en-US" sz="1000" dirty="0">
                  <a:solidFill>
                    <a:schemeClr val="tx1"/>
                  </a:solidFill>
                </a:rPr>
                <a:t>comunidad cultural</a:t>
              </a:r>
            </a:p>
            <a:p>
              <a:pPr marL="180000" indent="-228600">
                <a:buFontTx/>
                <a:buAutoNum type="alphaLcParenR"/>
              </a:pPr>
              <a:endParaRPr lang="en-US" sz="1000" b="1" dirty="0">
                <a:solidFill>
                  <a:schemeClr val="tx1"/>
                </a:solidFill>
              </a:endParaRPr>
            </a:p>
            <a:p>
              <a:pPr marL="180000" indent="-228600">
                <a:buAutoNum type="alphaLcParenR"/>
              </a:pPr>
              <a:endParaRPr lang="en-US" dirty="0"/>
            </a:p>
            <a:p>
              <a:pPr marL="180000" indent="-228600">
                <a:buAutoNum type="alphaLcParenR"/>
              </a:pPr>
              <a:endParaRPr lang="es-MX" sz="900" dirty="0"/>
            </a:p>
          </p:txBody>
        </p:sp>
        <p:sp>
          <p:nvSpPr>
            <p:cNvPr id="35" name="Rounded Rectangle 34"/>
            <p:cNvSpPr/>
            <p:nvPr/>
          </p:nvSpPr>
          <p:spPr>
            <a:xfrm>
              <a:off x="-81357" y="-68661"/>
              <a:ext cx="1578422" cy="402866"/>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000" b="1" dirty="0">
                  <a:solidFill>
                    <a:schemeClr val="tx1"/>
                  </a:solidFill>
                </a:rPr>
                <a:t>Convención de Paris 2005.</a:t>
              </a:r>
            </a:p>
          </p:txBody>
        </p:sp>
      </p:grpSp>
      <p:sp>
        <p:nvSpPr>
          <p:cNvPr id="36" name="Rounded Rectangle 35"/>
          <p:cNvSpPr/>
          <p:nvPr/>
        </p:nvSpPr>
        <p:spPr>
          <a:xfrm>
            <a:off x="6625825" y="878450"/>
            <a:ext cx="1578422" cy="402866"/>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000" b="1" dirty="0" err="1">
                <a:solidFill>
                  <a:schemeClr val="tx1"/>
                </a:solidFill>
              </a:rPr>
              <a:t>Unesco</a:t>
            </a:r>
            <a:r>
              <a:rPr lang="en-US" sz="1000" b="1" dirty="0">
                <a:solidFill>
                  <a:schemeClr val="tx1"/>
                </a:solidFill>
              </a:rPr>
              <a:t> </a:t>
            </a:r>
            <a:r>
              <a:rPr lang="en-US" sz="1000" b="1" dirty="0" err="1">
                <a:solidFill>
                  <a:schemeClr val="tx1"/>
                </a:solidFill>
              </a:rPr>
              <a:t>Estrategias</a:t>
            </a:r>
            <a:r>
              <a:rPr lang="en-US" sz="1000" b="1" dirty="0">
                <a:solidFill>
                  <a:schemeClr val="tx1"/>
                </a:solidFill>
              </a:rPr>
              <a:t> 2014-2021</a:t>
            </a:r>
            <a:endParaRPr lang="es-MX" sz="1000" b="1" dirty="0">
              <a:solidFill>
                <a:schemeClr val="tx1"/>
              </a:solidFill>
            </a:endParaRPr>
          </a:p>
        </p:txBody>
      </p:sp>
      <p:sp>
        <p:nvSpPr>
          <p:cNvPr id="37" name="Rounded Rectangle 36"/>
          <p:cNvSpPr/>
          <p:nvPr/>
        </p:nvSpPr>
        <p:spPr>
          <a:xfrm>
            <a:off x="2924519" y="848399"/>
            <a:ext cx="1573595" cy="521357"/>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700" dirty="0"/>
              <a:t>Pacto Internacional  de derechos Económicos), sociales y culturales (</a:t>
            </a:r>
            <a:r>
              <a:rPr lang="en-US" sz="700" b="1" dirty="0"/>
              <a:t>1981</a:t>
            </a:r>
            <a:r>
              <a:rPr lang="en-US" sz="700" dirty="0"/>
              <a:t> México) y su Protocolo Facultativo  </a:t>
            </a:r>
            <a:endParaRPr lang="es-MX" sz="700" dirty="0"/>
          </a:p>
        </p:txBody>
      </p:sp>
      <p:sp>
        <p:nvSpPr>
          <p:cNvPr id="38" name="Rounded Rectangle 37"/>
          <p:cNvSpPr/>
          <p:nvPr/>
        </p:nvSpPr>
        <p:spPr>
          <a:xfrm rot="10800000" flipV="1">
            <a:off x="1188671" y="4397822"/>
            <a:ext cx="1573595" cy="34289"/>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38"/>
          <p:cNvSpPr/>
          <p:nvPr/>
        </p:nvSpPr>
        <p:spPr>
          <a:xfrm rot="10800000" flipV="1">
            <a:off x="2919692" y="4397822"/>
            <a:ext cx="1573595" cy="34289"/>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39"/>
          <p:cNvSpPr/>
          <p:nvPr/>
        </p:nvSpPr>
        <p:spPr>
          <a:xfrm rot="10800000" flipV="1">
            <a:off x="4650711" y="4397822"/>
            <a:ext cx="1573595" cy="45719"/>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0"/>
          <p:cNvSpPr/>
          <p:nvPr/>
        </p:nvSpPr>
        <p:spPr>
          <a:xfrm rot="10800000" flipV="1">
            <a:off x="6625825" y="4397822"/>
            <a:ext cx="1573595" cy="34289"/>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CuadroTexto 2">
            <a:extLst>
              <a:ext uri="{FF2B5EF4-FFF2-40B4-BE49-F238E27FC236}">
                <a16:creationId xmlns:a16="http://schemas.microsoft.com/office/drawing/2014/main" id="{5EF04B61-4640-46E2-9E13-6F49666286E7}"/>
              </a:ext>
            </a:extLst>
          </p:cNvPr>
          <p:cNvSpPr txBox="1"/>
          <p:nvPr/>
        </p:nvSpPr>
        <p:spPr>
          <a:xfrm>
            <a:off x="2444750" y="294899"/>
            <a:ext cx="3448050" cy="369332"/>
          </a:xfrm>
          <a:prstGeom prst="rect">
            <a:avLst/>
          </a:prstGeom>
          <a:noFill/>
        </p:spPr>
        <p:txBody>
          <a:bodyPr wrap="square" rtlCol="0">
            <a:spAutoFit/>
          </a:bodyPr>
          <a:lstStyle/>
          <a:p>
            <a:pPr algn="ctr"/>
            <a:r>
              <a:rPr lang="es-MX" dirty="0"/>
              <a:t>Marco regulatorio Internacional</a:t>
            </a:r>
          </a:p>
        </p:txBody>
      </p:sp>
    </p:spTree>
    <p:extLst>
      <p:ext uri="{BB962C8B-B14F-4D97-AF65-F5344CB8AC3E}">
        <p14:creationId xmlns:p14="http://schemas.microsoft.com/office/powerpoint/2010/main" val="313292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up)">
                                      <p:cBhvr>
                                        <p:cTn id="45" dur="500"/>
                                        <p:tgtEl>
                                          <p:spTgt spid="42"/>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908072C-18E9-43C1-B194-6208B3DCEDE8}"/>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67" b="167"/>
          <a:stretch/>
        </p:blipFill>
        <p:spPr>
          <a:xfrm>
            <a:off x="1" y="0"/>
            <a:ext cx="9143999" cy="6077231"/>
          </a:xfrm>
        </p:spPr>
      </p:pic>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4">
            <a:extLst>
              <a:ext uri="{FF2B5EF4-FFF2-40B4-BE49-F238E27FC236}">
                <a16:creationId xmlns:a16="http://schemas.microsoft.com/office/drawing/2014/main" id="{1BF2595E-BA73-409E-9B4E-70FA847315E9}"/>
              </a:ext>
            </a:extLst>
          </p:cNvPr>
          <p:cNvSpPr/>
          <p:nvPr/>
        </p:nvSpPr>
        <p:spPr>
          <a:xfrm>
            <a:off x="0" y="0"/>
            <a:ext cx="9144891" cy="6077231"/>
          </a:xfrm>
          <a:prstGeom prst="rect">
            <a:avLst/>
          </a:prstGeom>
          <a:solidFill>
            <a:schemeClr val="accent5">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2"/>
              </a:solidFill>
            </a:endParaRPr>
          </a:p>
        </p:txBody>
      </p:sp>
      <p:sp>
        <p:nvSpPr>
          <p:cNvPr id="2" name="CuadroTexto 1">
            <a:extLst>
              <a:ext uri="{FF2B5EF4-FFF2-40B4-BE49-F238E27FC236}">
                <a16:creationId xmlns:a16="http://schemas.microsoft.com/office/drawing/2014/main" id="{A37D2A6B-34B3-4BBF-A299-47526FDE7FED}"/>
              </a:ext>
            </a:extLst>
          </p:cNvPr>
          <p:cNvSpPr txBox="1"/>
          <p:nvPr/>
        </p:nvSpPr>
        <p:spPr>
          <a:xfrm>
            <a:off x="1362751" y="837708"/>
            <a:ext cx="6377203" cy="646331"/>
          </a:xfrm>
          <a:prstGeom prst="rect">
            <a:avLst/>
          </a:prstGeom>
          <a:noFill/>
        </p:spPr>
        <p:txBody>
          <a:bodyPr wrap="square" rtlCol="0">
            <a:spAutoFit/>
          </a:bodyPr>
          <a:lstStyle/>
          <a:p>
            <a:pPr algn="ctr"/>
            <a:r>
              <a:rPr lang="en-US" dirty="0">
                <a:solidFill>
                  <a:schemeClr val="bg1"/>
                </a:solidFill>
              </a:rPr>
              <a:t>Definición de los Derechos Culturales </a:t>
            </a:r>
            <a:r>
              <a:rPr lang="en-US" dirty="0" err="1">
                <a:solidFill>
                  <a:schemeClr val="bg1"/>
                </a:solidFill>
              </a:rPr>
              <a:t>en</a:t>
            </a:r>
            <a:r>
              <a:rPr lang="en-US" dirty="0">
                <a:solidFill>
                  <a:schemeClr val="bg1"/>
                </a:solidFill>
              </a:rPr>
              <a:t> México</a:t>
            </a:r>
          </a:p>
          <a:p>
            <a:pPr algn="ctr"/>
            <a:r>
              <a:rPr lang="en-US" dirty="0">
                <a:solidFill>
                  <a:schemeClr val="bg1"/>
                </a:solidFill>
              </a:rPr>
              <a:t> desde compromiso con Agenda 2030.</a:t>
            </a:r>
            <a:endParaRPr lang="es-MX" dirty="0">
              <a:solidFill>
                <a:schemeClr val="bg1"/>
              </a:solidFill>
            </a:endParaRPr>
          </a:p>
        </p:txBody>
      </p:sp>
      <p:sp>
        <p:nvSpPr>
          <p:cNvPr id="3" name="CuadroTexto 2">
            <a:extLst>
              <a:ext uri="{FF2B5EF4-FFF2-40B4-BE49-F238E27FC236}">
                <a16:creationId xmlns:a16="http://schemas.microsoft.com/office/drawing/2014/main" id="{9CE514AE-245A-40CB-A326-12CDAE33F9D8}"/>
              </a:ext>
            </a:extLst>
          </p:cNvPr>
          <p:cNvSpPr txBox="1"/>
          <p:nvPr/>
        </p:nvSpPr>
        <p:spPr>
          <a:xfrm>
            <a:off x="713822" y="1769806"/>
            <a:ext cx="8052619" cy="2893100"/>
          </a:xfrm>
          <a:prstGeom prst="rect">
            <a:avLst/>
          </a:prstGeom>
          <a:noFill/>
        </p:spPr>
        <p:txBody>
          <a:bodyPr wrap="square" rtlCol="0">
            <a:spAutoFit/>
          </a:bodyPr>
          <a:lstStyle/>
          <a:p>
            <a:r>
              <a:rPr lang="es-ES" sz="1400" dirty="0">
                <a:solidFill>
                  <a:schemeClr val="bg1"/>
                </a:solidFill>
              </a:rPr>
              <a:t>1. Son fundamentalmente derechos humanos para asegurar el disfrute de la cultura y de sus componentes en condiciones de igualdad, dignidad humana y no discriminación. </a:t>
            </a:r>
          </a:p>
          <a:p>
            <a:endParaRPr lang="es-ES" sz="1400" dirty="0">
              <a:solidFill>
                <a:schemeClr val="bg1"/>
              </a:solidFill>
            </a:endParaRPr>
          </a:p>
          <a:p>
            <a:r>
              <a:rPr lang="es-ES" sz="1400" dirty="0">
                <a:solidFill>
                  <a:schemeClr val="bg1"/>
                </a:solidFill>
              </a:rPr>
              <a:t>2. Son derechos relacionados con el arte y la cultura, entendidos en una amplia dimensión. </a:t>
            </a:r>
          </a:p>
          <a:p>
            <a:endParaRPr lang="es-ES" sz="1400" dirty="0">
              <a:solidFill>
                <a:schemeClr val="bg1"/>
              </a:solidFill>
            </a:endParaRPr>
          </a:p>
          <a:p>
            <a:r>
              <a:rPr lang="es-ES" sz="1400" dirty="0">
                <a:solidFill>
                  <a:schemeClr val="bg1"/>
                </a:solidFill>
              </a:rPr>
              <a:t>3. Son derechos promovidos para garantizar que las personas y las comunidades tengan acceso a la cultura y puedan participar en aquella que sea de su elección.  </a:t>
            </a:r>
          </a:p>
          <a:p>
            <a:endParaRPr lang="es-ES" sz="1400" dirty="0">
              <a:solidFill>
                <a:schemeClr val="bg1"/>
              </a:solidFill>
            </a:endParaRPr>
          </a:p>
          <a:p>
            <a:r>
              <a:rPr lang="es-ES" sz="1400" dirty="0">
                <a:solidFill>
                  <a:schemeClr val="bg1"/>
                </a:solidFill>
              </a:rPr>
              <a:t>4. Son derechos relativos a cuestiones como la lengua; la producción cultural y artística; la participación en la cultura; el patrimonio cultural; los derechos de autor; las minorías y el acceso a la cultura, entre otros.</a:t>
            </a:r>
          </a:p>
          <a:p>
            <a:endParaRPr lang="es-ES" sz="1400" dirty="0">
              <a:solidFill>
                <a:schemeClr val="bg1"/>
              </a:solidFill>
            </a:endParaRPr>
          </a:p>
          <a:p>
            <a:r>
              <a:rPr lang="es-ES" sz="1400" dirty="0">
                <a:solidFill>
                  <a:schemeClr val="bg1"/>
                </a:solidFill>
              </a:rPr>
              <a:t>5. Son derechos relacionados con la identidad individual y colectiva</a:t>
            </a:r>
            <a:r>
              <a:rPr lang="es-ES" sz="1000" dirty="0"/>
              <a:t>.</a:t>
            </a:r>
            <a:endParaRPr lang="es-MX" sz="1000" dirty="0"/>
          </a:p>
        </p:txBody>
      </p:sp>
    </p:spTree>
    <p:extLst>
      <p:ext uri="{BB962C8B-B14F-4D97-AF65-F5344CB8AC3E}">
        <p14:creationId xmlns:p14="http://schemas.microsoft.com/office/powerpoint/2010/main" val="167322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D97E8AA2-8D02-4DA8-9D57-16873CCECBD4}"/>
              </a:ext>
            </a:extLst>
          </p:cNvPr>
          <p:cNvSpPr/>
          <p:nvPr/>
        </p:nvSpPr>
        <p:spPr>
          <a:xfrm>
            <a:off x="1" y="2221173"/>
            <a:ext cx="900752" cy="2239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CuadroTexto 1">
            <a:extLst>
              <a:ext uri="{FF2B5EF4-FFF2-40B4-BE49-F238E27FC236}">
                <a16:creationId xmlns:a16="http://schemas.microsoft.com/office/drawing/2014/main" id="{ED3AE31E-EC04-47CB-A8C5-25FDF2D0AA70}"/>
              </a:ext>
            </a:extLst>
          </p:cNvPr>
          <p:cNvSpPr txBox="1"/>
          <p:nvPr/>
        </p:nvSpPr>
        <p:spPr>
          <a:xfrm>
            <a:off x="1445341" y="761017"/>
            <a:ext cx="7444987" cy="646331"/>
          </a:xfrm>
          <a:prstGeom prst="rect">
            <a:avLst/>
          </a:prstGeom>
          <a:noFill/>
        </p:spPr>
        <p:txBody>
          <a:bodyPr wrap="square" rtlCol="0">
            <a:spAutoFit/>
          </a:bodyPr>
          <a:lstStyle/>
          <a:p>
            <a:r>
              <a:rPr lang="en-US" b="1" dirty="0"/>
              <a:t>Marco legal</a:t>
            </a:r>
          </a:p>
          <a:p>
            <a:endParaRPr lang="en-US" dirty="0"/>
          </a:p>
        </p:txBody>
      </p:sp>
      <p:sp>
        <p:nvSpPr>
          <p:cNvPr id="4" name="CuadroTexto 3">
            <a:extLst>
              <a:ext uri="{FF2B5EF4-FFF2-40B4-BE49-F238E27FC236}">
                <a16:creationId xmlns:a16="http://schemas.microsoft.com/office/drawing/2014/main" id="{CC32B562-DD03-4A8D-9991-A537CBBFD4D3}"/>
              </a:ext>
            </a:extLst>
          </p:cNvPr>
          <p:cNvSpPr txBox="1"/>
          <p:nvPr/>
        </p:nvSpPr>
        <p:spPr>
          <a:xfrm>
            <a:off x="1445341" y="2221173"/>
            <a:ext cx="728570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CPEUM, art: 6 Frac. III; 26, inciso A y B, Art. 28 párrafo décimo</a:t>
            </a:r>
            <a:endParaRPr lang="es-MX"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Leyes generales y Federales relacionados a la cultura y las artes p. 27</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Leyes Estatales de la materia pp. 31-45</a:t>
            </a:r>
          </a:p>
          <a:p>
            <a:pPr marL="285750" indent="-285750">
              <a:buFont typeface="Arial" panose="020B0604020202020204" pitchFamily="34" charset="0"/>
              <a:buChar char="•"/>
            </a:pPr>
            <a:endParaRPr lang="es-MX" dirty="0"/>
          </a:p>
        </p:txBody>
      </p:sp>
      <p:sp>
        <p:nvSpPr>
          <p:cNvPr id="3" name="CuadroTexto 2">
            <a:extLst>
              <a:ext uri="{FF2B5EF4-FFF2-40B4-BE49-F238E27FC236}">
                <a16:creationId xmlns:a16="http://schemas.microsoft.com/office/drawing/2014/main" id="{ED3F2628-6678-4F3C-A8D8-701E7D5286DE}"/>
              </a:ext>
            </a:extLst>
          </p:cNvPr>
          <p:cNvSpPr txBox="1"/>
          <p:nvPr/>
        </p:nvSpPr>
        <p:spPr>
          <a:xfrm>
            <a:off x="1504949" y="1358900"/>
            <a:ext cx="5775525" cy="646331"/>
          </a:xfrm>
          <a:prstGeom prst="rect">
            <a:avLst/>
          </a:prstGeom>
          <a:noFill/>
        </p:spPr>
        <p:txBody>
          <a:bodyPr wrap="square" rtlCol="0">
            <a:spAutoFit/>
          </a:bodyPr>
          <a:lstStyle/>
          <a:p>
            <a:r>
              <a:rPr lang="es-MX" dirty="0"/>
              <a:t>Estudio Las mujeres en el arte y la cultura</a:t>
            </a:r>
          </a:p>
          <a:p>
            <a:r>
              <a:rPr lang="es-MX" dirty="0"/>
              <a:t>disponible en: </a:t>
            </a:r>
            <a:r>
              <a:rPr lang="es-MX" dirty="0">
                <a:hlinkClick r:id="rId2"/>
              </a:rPr>
              <a:t>https://cutt.ly/bJS8oNh</a:t>
            </a:r>
            <a:endParaRPr lang="es-MX" dirty="0"/>
          </a:p>
        </p:txBody>
      </p:sp>
    </p:spTree>
    <p:extLst>
      <p:ext uri="{BB962C8B-B14F-4D97-AF65-F5344CB8AC3E}">
        <p14:creationId xmlns:p14="http://schemas.microsoft.com/office/powerpoint/2010/main" val="27348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a:extLst>
              <a:ext uri="{FF2B5EF4-FFF2-40B4-BE49-F238E27FC236}">
                <a16:creationId xmlns:a16="http://schemas.microsoft.com/office/drawing/2014/main" id="{A44011CA-3C1F-425A-A74E-B7F3D887EF6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1113629" y="1014643"/>
            <a:ext cx="2651078" cy="2651078"/>
          </a:xfrm>
        </p:spPr>
      </p:pic>
      <p:sp>
        <p:nvSpPr>
          <p:cNvPr id="5" name="CuadroTexto 4">
            <a:extLst>
              <a:ext uri="{FF2B5EF4-FFF2-40B4-BE49-F238E27FC236}">
                <a16:creationId xmlns:a16="http://schemas.microsoft.com/office/drawing/2014/main" id="{2EA40287-5252-4FC4-9FD8-1E4DB8C8F987}"/>
              </a:ext>
            </a:extLst>
          </p:cNvPr>
          <p:cNvSpPr txBox="1"/>
          <p:nvPr/>
        </p:nvSpPr>
        <p:spPr>
          <a:xfrm>
            <a:off x="3581400" y="615950"/>
            <a:ext cx="5270500" cy="369332"/>
          </a:xfrm>
          <a:prstGeom prst="rect">
            <a:avLst/>
          </a:prstGeom>
          <a:noFill/>
        </p:spPr>
        <p:txBody>
          <a:bodyPr wrap="square" rtlCol="0">
            <a:spAutoFit/>
          </a:bodyPr>
          <a:lstStyle/>
          <a:p>
            <a:r>
              <a:rPr lang="es-MX" dirty="0"/>
              <a:t>2017 Constitución Política de la Ciudad de México</a:t>
            </a:r>
          </a:p>
        </p:txBody>
      </p:sp>
      <p:sp>
        <p:nvSpPr>
          <p:cNvPr id="6" name="CuadroTexto 5">
            <a:extLst>
              <a:ext uri="{FF2B5EF4-FFF2-40B4-BE49-F238E27FC236}">
                <a16:creationId xmlns:a16="http://schemas.microsoft.com/office/drawing/2014/main" id="{79FE2A3D-C434-44F2-B2DA-4693CD686E0B}"/>
              </a:ext>
            </a:extLst>
          </p:cNvPr>
          <p:cNvSpPr txBox="1"/>
          <p:nvPr/>
        </p:nvSpPr>
        <p:spPr>
          <a:xfrm>
            <a:off x="3879850" y="1117600"/>
            <a:ext cx="4972050" cy="3693319"/>
          </a:xfrm>
          <a:prstGeom prst="rect">
            <a:avLst/>
          </a:prstGeom>
          <a:noFill/>
        </p:spPr>
        <p:txBody>
          <a:bodyPr wrap="square" rtlCol="0">
            <a:spAutoFit/>
          </a:bodyPr>
          <a:lstStyle/>
          <a:p>
            <a:r>
              <a:rPr lang="es-MX" sz="1200" dirty="0"/>
              <a:t>Art 8 inciso D</a:t>
            </a:r>
          </a:p>
          <a:p>
            <a:r>
              <a:rPr lang="es-MX" sz="1200" dirty="0"/>
              <a:t>D. Derechos culturales  </a:t>
            </a:r>
          </a:p>
          <a:p>
            <a:pPr marL="228600" indent="-228600">
              <a:buAutoNum type="arabicPeriod"/>
            </a:pPr>
            <a:r>
              <a:rPr lang="es-MX" sz="1200" dirty="0"/>
              <a:t>Toda persona, grupo o comunidad gozan del derecho irrestricto de </a:t>
            </a:r>
            <a:r>
              <a:rPr lang="es-MX" sz="1200" b="1" dirty="0"/>
              <a:t>acceso a la cultura. El arte </a:t>
            </a:r>
            <a:r>
              <a:rPr lang="es-MX" sz="1200" dirty="0"/>
              <a:t>y la ciencia son libres y queda prohibida toda forma de censura. </a:t>
            </a:r>
          </a:p>
          <a:p>
            <a:r>
              <a:rPr lang="es-MX" sz="1200" dirty="0"/>
              <a:t>De manera enunciativa y no limitativa, tienen derecho a:  </a:t>
            </a:r>
          </a:p>
          <a:p>
            <a:r>
              <a:rPr lang="es-MX" sz="1200" dirty="0">
                <a:solidFill>
                  <a:schemeClr val="bg1"/>
                </a:solidFill>
              </a:rPr>
              <a:t>Incisos de la A </a:t>
            </a:r>
            <a:r>
              <a:rPr lang="es-MX" sz="1200" dirty="0" err="1">
                <a:solidFill>
                  <a:schemeClr val="bg1"/>
                </a:solidFill>
              </a:rPr>
              <a:t>a</a:t>
            </a:r>
            <a:r>
              <a:rPr lang="es-MX" sz="1200" dirty="0">
                <a:solidFill>
                  <a:schemeClr val="bg1"/>
                </a:solidFill>
              </a:rPr>
              <a:t> la J</a:t>
            </a:r>
          </a:p>
          <a:p>
            <a:r>
              <a:rPr lang="es-MX" sz="1200" dirty="0">
                <a:solidFill>
                  <a:schemeClr val="bg1"/>
                </a:solidFill>
              </a:rPr>
              <a:t>7 Numerales que incluyen </a:t>
            </a:r>
          </a:p>
          <a:p>
            <a:pPr marL="171450" indent="-171450">
              <a:buFont typeface="Arial" panose="020B0604020202020204" pitchFamily="34" charset="0"/>
              <a:buChar char="•"/>
            </a:pPr>
            <a:r>
              <a:rPr lang="es-MX" sz="1200" dirty="0">
                <a:solidFill>
                  <a:schemeClr val="bg1"/>
                </a:solidFill>
              </a:rPr>
              <a:t>Respeto por la Identidad cultural</a:t>
            </a:r>
          </a:p>
          <a:p>
            <a:pPr marL="171450" indent="-171450">
              <a:buFont typeface="Arial" panose="020B0604020202020204" pitchFamily="34" charset="0"/>
              <a:buChar char="•"/>
            </a:pPr>
            <a:r>
              <a:rPr lang="es-MX" sz="1200" dirty="0">
                <a:solidFill>
                  <a:schemeClr val="bg1"/>
                </a:solidFill>
              </a:rPr>
              <a:t>Reconocimiento del patrimonio cultural como las diversas expresiones</a:t>
            </a:r>
          </a:p>
          <a:p>
            <a:pPr marL="171450" indent="-171450">
              <a:buFont typeface="Arial" panose="020B0604020202020204" pitchFamily="34" charset="0"/>
              <a:buChar char="•"/>
            </a:pPr>
            <a:r>
              <a:rPr lang="es-MX" sz="1200" dirty="0">
                <a:solidFill>
                  <a:schemeClr val="bg1"/>
                </a:solidFill>
              </a:rPr>
              <a:t>Formación que contribuya a la identidad cultural</a:t>
            </a:r>
          </a:p>
          <a:p>
            <a:pPr marL="171450" indent="-171450">
              <a:buFont typeface="Arial" panose="020B0604020202020204" pitchFamily="34" charset="0"/>
              <a:buChar char="•"/>
            </a:pPr>
            <a:r>
              <a:rPr lang="es-MX" sz="1200" dirty="0">
                <a:solidFill>
                  <a:schemeClr val="bg1"/>
                </a:solidFill>
              </a:rPr>
              <a:t>Derecho a participar en la vida cultural</a:t>
            </a:r>
          </a:p>
          <a:p>
            <a:pPr marL="171450" indent="-171450">
              <a:buFont typeface="Arial" panose="020B0604020202020204" pitchFamily="34" charset="0"/>
              <a:buChar char="•"/>
            </a:pPr>
            <a:r>
              <a:rPr lang="es-MX" sz="1200" b="1" dirty="0">
                <a:solidFill>
                  <a:schemeClr val="bg1"/>
                </a:solidFill>
              </a:rPr>
              <a:t>Derecho a emprender proyectos culturales y artísticos</a:t>
            </a:r>
          </a:p>
          <a:p>
            <a:pPr marL="171450" indent="-171450">
              <a:buFont typeface="Arial" panose="020B0604020202020204" pitchFamily="34" charset="0"/>
              <a:buChar char="•"/>
            </a:pPr>
            <a:r>
              <a:rPr lang="es-MX" sz="1200" b="1" dirty="0">
                <a:solidFill>
                  <a:schemeClr val="bg1"/>
                </a:solidFill>
              </a:rPr>
              <a:t>Libertad creativa, cultural y artística</a:t>
            </a:r>
          </a:p>
          <a:p>
            <a:r>
              <a:rPr lang="es-MX" sz="1400" dirty="0">
                <a:solidFill>
                  <a:schemeClr val="bg1"/>
                </a:solidFill>
              </a:rPr>
              <a:t>6.- </a:t>
            </a:r>
            <a:r>
              <a:rPr lang="es-MX" sz="1400" b="1" dirty="0">
                <a:solidFill>
                  <a:schemeClr val="bg1"/>
                </a:solidFill>
              </a:rPr>
              <a:t>El Gobierno de la Ciudad otorgará estímulos fiscales para el apoyo y fomento de la creación y difusión del arte y cultura</a:t>
            </a:r>
            <a:r>
              <a:rPr lang="es-MX" sz="1400" dirty="0">
                <a:solidFill>
                  <a:schemeClr val="bg1"/>
                </a:solidFill>
              </a:rPr>
              <a:t>.  </a:t>
            </a:r>
          </a:p>
          <a:p>
            <a:endParaRPr lang="es-MX" sz="1200" dirty="0">
              <a:solidFill>
                <a:schemeClr val="bg1"/>
              </a:solidFill>
            </a:endParaRPr>
          </a:p>
        </p:txBody>
      </p:sp>
    </p:spTree>
    <p:extLst>
      <p:ext uri="{BB962C8B-B14F-4D97-AF65-F5344CB8AC3E}">
        <p14:creationId xmlns:p14="http://schemas.microsoft.com/office/powerpoint/2010/main" val="164683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3784600"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pic>
        <p:nvPicPr>
          <p:cNvPr id="6" name="Marcador de posición de imagen 5">
            <a:extLst>
              <a:ext uri="{FF2B5EF4-FFF2-40B4-BE49-F238E27FC236}">
                <a16:creationId xmlns:a16="http://schemas.microsoft.com/office/drawing/2014/main" id="{BD0D6782-4D34-4A75-B9AD-3BAA21DC513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113" r="9113"/>
          <a:stretch>
            <a:fillRect/>
          </a:stretch>
        </p:blipFill>
        <p:spPr>
          <a:xfrm>
            <a:off x="860425" y="627063"/>
            <a:ext cx="2054225" cy="1570037"/>
          </a:xfrm>
        </p:spPr>
      </p:pic>
      <p:sp>
        <p:nvSpPr>
          <p:cNvPr id="2" name="CuadroTexto 1">
            <a:extLst>
              <a:ext uri="{FF2B5EF4-FFF2-40B4-BE49-F238E27FC236}">
                <a16:creationId xmlns:a16="http://schemas.microsoft.com/office/drawing/2014/main" id="{AEE610D8-69E8-45DA-B520-61868388F365}"/>
              </a:ext>
            </a:extLst>
          </p:cNvPr>
          <p:cNvSpPr txBox="1"/>
          <p:nvPr/>
        </p:nvSpPr>
        <p:spPr>
          <a:xfrm>
            <a:off x="400050" y="2438400"/>
            <a:ext cx="1981200" cy="1569660"/>
          </a:xfrm>
          <a:prstGeom prst="rect">
            <a:avLst/>
          </a:prstGeom>
          <a:noFill/>
        </p:spPr>
        <p:txBody>
          <a:bodyPr wrap="square" rtlCol="0">
            <a:spAutoFit/>
          </a:bodyPr>
          <a:lstStyle/>
          <a:p>
            <a:pPr algn="ctr"/>
            <a:r>
              <a:rPr lang="es-MX" sz="2400" dirty="0">
                <a:solidFill>
                  <a:schemeClr val="bg1"/>
                </a:solidFill>
              </a:rPr>
              <a:t>Marco regulatorio en Ciudad de México</a:t>
            </a:r>
          </a:p>
        </p:txBody>
      </p:sp>
      <p:graphicFrame>
        <p:nvGraphicFramePr>
          <p:cNvPr id="4" name="Tabla 3">
            <a:extLst>
              <a:ext uri="{FF2B5EF4-FFF2-40B4-BE49-F238E27FC236}">
                <a16:creationId xmlns:a16="http://schemas.microsoft.com/office/drawing/2014/main" id="{92A47886-67D5-4BAA-ADB1-5CA6E3BCAB28}"/>
              </a:ext>
            </a:extLst>
          </p:cNvPr>
          <p:cNvGraphicFramePr>
            <a:graphicFrameLocks noGrp="1"/>
          </p:cNvGraphicFramePr>
          <p:nvPr>
            <p:extLst>
              <p:ext uri="{D42A27DB-BD31-4B8C-83A1-F6EECF244321}">
                <p14:modId xmlns:p14="http://schemas.microsoft.com/office/powerpoint/2010/main" val="696770518"/>
              </p:ext>
            </p:extLst>
          </p:nvPr>
        </p:nvGraphicFramePr>
        <p:xfrm>
          <a:off x="3784600" y="1149350"/>
          <a:ext cx="3784600" cy="3076575"/>
        </p:xfrm>
        <a:graphic>
          <a:graphicData uri="http://schemas.openxmlformats.org/drawingml/2006/table">
            <a:tbl>
              <a:tblPr>
                <a:tableStyleId>{5C22544A-7EE6-4342-B048-85BDC9FD1C3A}</a:tableStyleId>
              </a:tblPr>
              <a:tblGrid>
                <a:gridCol w="2271394">
                  <a:extLst>
                    <a:ext uri="{9D8B030D-6E8A-4147-A177-3AD203B41FA5}">
                      <a16:colId xmlns:a16="http://schemas.microsoft.com/office/drawing/2014/main" val="3065993089"/>
                    </a:ext>
                  </a:extLst>
                </a:gridCol>
                <a:gridCol w="1513206">
                  <a:extLst>
                    <a:ext uri="{9D8B030D-6E8A-4147-A177-3AD203B41FA5}">
                      <a16:colId xmlns:a16="http://schemas.microsoft.com/office/drawing/2014/main" val="1627436083"/>
                    </a:ext>
                  </a:extLst>
                </a:gridCol>
              </a:tblGrid>
              <a:tr h="247650">
                <a:tc>
                  <a:txBody>
                    <a:bodyPr/>
                    <a:lstStyle/>
                    <a:p>
                      <a:pPr algn="ctr" fontAlgn="ctr"/>
                      <a:r>
                        <a:rPr lang="es-ES" sz="1400" u="none" strike="noStrike">
                          <a:effectLst/>
                        </a:rPr>
                        <a:t>Ley</a:t>
                      </a:r>
                      <a:endParaRPr lang="es-MX" sz="14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Publicación</a:t>
                      </a:r>
                      <a:endParaRPr lang="es-MX" sz="14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21549050"/>
                  </a:ext>
                </a:extLst>
              </a:tr>
              <a:tr h="609600">
                <a:tc>
                  <a:txBody>
                    <a:bodyPr/>
                    <a:lstStyle/>
                    <a:p>
                      <a:pPr algn="l" fontAlgn="ctr"/>
                      <a:r>
                        <a:rPr lang="es-ES" sz="1000" u="none" strike="noStrike">
                          <a:effectLst/>
                        </a:rPr>
                        <a:t>Ley de Fomento Cultural de la Ciudad de México</a:t>
                      </a:r>
                      <a:endParaRPr lang="es-MX"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a:effectLst/>
                        </a:rPr>
                        <a:t>16 de febrero de 2021</a:t>
                      </a:r>
                      <a:endParaRPr lang="es-MX"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92943292"/>
                  </a:ext>
                </a:extLst>
              </a:tr>
              <a:tr h="333375">
                <a:tc>
                  <a:txBody>
                    <a:bodyPr/>
                    <a:lstStyle/>
                    <a:p>
                      <a:pPr algn="l" fontAlgn="ctr"/>
                      <a:r>
                        <a:rPr lang="es-ES" sz="1000" u="none" strike="noStrike">
                          <a:effectLst/>
                        </a:rPr>
                        <a:t>Ley de Espacios Culturales Independientes de la Ciudad de México </a:t>
                      </a:r>
                      <a:endParaRPr lang="es-MX"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a:effectLst/>
                        </a:rPr>
                        <a:t>20 De noviembre de 2020</a:t>
                      </a:r>
                      <a:endParaRPr lang="es-MX"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84740744"/>
                  </a:ext>
                </a:extLst>
              </a:tr>
              <a:tr h="733425">
                <a:tc>
                  <a:txBody>
                    <a:bodyPr/>
                    <a:lstStyle/>
                    <a:p>
                      <a:pPr algn="l" fontAlgn="ctr"/>
                      <a:r>
                        <a:rPr lang="es-ES" sz="1000" u="none" strike="noStrike">
                          <a:effectLst/>
                        </a:rPr>
                        <a:t>Ley de Patrimonio Cultural, Natural y Biocultural de la Ciudad de México</a:t>
                      </a:r>
                      <a:endParaRPr lang="es-MX"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a:effectLst/>
                        </a:rPr>
                        <a:t>29 de octubre de 2020</a:t>
                      </a:r>
                      <a:endParaRPr lang="es-MX"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67731310"/>
                  </a:ext>
                </a:extLst>
              </a:tr>
              <a:tr h="485775">
                <a:tc>
                  <a:txBody>
                    <a:bodyPr/>
                    <a:lstStyle/>
                    <a:p>
                      <a:pPr algn="l" fontAlgn="ctr"/>
                      <a:r>
                        <a:rPr lang="es-ES" sz="1000" u="none" strike="noStrike" dirty="0">
                          <a:effectLst/>
                        </a:rPr>
                        <a:t>Ley de Interculturalidad, Atención a Migrantes y Movilidad  Humana  en  el Distrito Federal</a:t>
                      </a:r>
                      <a:endParaRPr lang="es-MX"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a:effectLst/>
                        </a:rPr>
                        <a:t>7 de abril de 2011</a:t>
                      </a:r>
                      <a:endParaRPr lang="es-MX"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43623233"/>
                  </a:ext>
                </a:extLst>
              </a:tr>
              <a:tr h="666750">
                <a:tc>
                  <a:txBody>
                    <a:bodyPr/>
                    <a:lstStyle/>
                    <a:p>
                      <a:pPr algn="l" fontAlgn="ctr"/>
                      <a:r>
                        <a:rPr lang="es-ES" sz="1000" u="none" strike="noStrike">
                          <a:effectLst/>
                        </a:rPr>
                        <a:t>Ley de los Derechos Culturales de los Habitantes y Visitantes de la Ciudad de México  </a:t>
                      </a:r>
                      <a:endParaRPr lang="es-MX"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dirty="0">
                          <a:effectLst/>
                        </a:rPr>
                        <a:t>22 de enero de 2018</a:t>
                      </a:r>
                      <a:endParaRPr lang="es-MX"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06933038"/>
                  </a:ext>
                </a:extLst>
              </a:tr>
            </a:tbl>
          </a:graphicData>
        </a:graphic>
      </p:graphicFrame>
    </p:spTree>
    <p:extLst>
      <p:ext uri="{BB962C8B-B14F-4D97-AF65-F5344CB8AC3E}">
        <p14:creationId xmlns:p14="http://schemas.microsoft.com/office/powerpoint/2010/main" val="36821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a:extLst>
              <a:ext uri="{FF2B5EF4-FFF2-40B4-BE49-F238E27FC236}">
                <a16:creationId xmlns:a16="http://schemas.microsoft.com/office/drawing/2014/main" id="{C9E78765-4457-24E7-231E-84E508E55B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pic>
      <p:sp>
        <p:nvSpPr>
          <p:cNvPr id="13" name="Rectangle 21">
            <a:extLst>
              <a:ext uri="{FF2B5EF4-FFF2-40B4-BE49-F238E27FC236}">
                <a16:creationId xmlns:a16="http://schemas.microsoft.com/office/drawing/2014/main" id="{37238C85-7D30-F5CB-8835-DE45729FD6C1}"/>
              </a:ext>
            </a:extLst>
          </p:cNvPr>
          <p:cNvSpPr/>
          <p:nvPr/>
        </p:nvSpPr>
        <p:spPr>
          <a:xfrm>
            <a:off x="-6976" y="-424045"/>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Rounded Corners 7">
            <a:extLst>
              <a:ext uri="{FF2B5EF4-FFF2-40B4-BE49-F238E27FC236}">
                <a16:creationId xmlns:a16="http://schemas.microsoft.com/office/drawing/2014/main" id="{A29B452E-C772-4AB0-BFA5-88BF384E3CED}"/>
              </a:ext>
            </a:extLst>
          </p:cNvPr>
          <p:cNvSpPr/>
          <p:nvPr/>
        </p:nvSpPr>
        <p:spPr>
          <a:xfrm>
            <a:off x="400050" y="1977431"/>
            <a:ext cx="3457280" cy="1493438"/>
          </a:xfrm>
          <a:prstGeom prst="roundRect">
            <a:avLst>
              <a:gd name="adj" fmla="val 483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chemeClr val="accent2"/>
                </a:solidFill>
              </a:rPr>
              <a:t>Financiamiento público en Mx para cultura y artes</a:t>
            </a:r>
            <a:r>
              <a:rPr lang="es-MX" sz="1050" dirty="0"/>
              <a:t>.</a:t>
            </a:r>
          </a:p>
        </p:txBody>
      </p:sp>
      <p:sp>
        <p:nvSpPr>
          <p:cNvPr id="24" name="Rectangle 23">
            <a:extLst>
              <a:ext uri="{FF2B5EF4-FFF2-40B4-BE49-F238E27FC236}">
                <a16:creationId xmlns:a16="http://schemas.microsoft.com/office/drawing/2014/main" id="{A29B452E-C772-4AB0-BFA5-88BF384E3CED}"/>
              </a:ext>
            </a:extLst>
          </p:cNvPr>
          <p:cNvSpPr/>
          <p:nvPr/>
        </p:nvSpPr>
        <p:spPr>
          <a:xfrm>
            <a:off x="8669741" y="4708478"/>
            <a:ext cx="474258" cy="44647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0783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0"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3" name="CuadroTexto 2">
            <a:extLst>
              <a:ext uri="{FF2B5EF4-FFF2-40B4-BE49-F238E27FC236}">
                <a16:creationId xmlns:a16="http://schemas.microsoft.com/office/drawing/2014/main" id="{FF4CD7A5-73DC-4F41-9DC1-789ADEFEE0C0}"/>
              </a:ext>
            </a:extLst>
          </p:cNvPr>
          <p:cNvSpPr txBox="1"/>
          <p:nvPr/>
        </p:nvSpPr>
        <p:spPr>
          <a:xfrm>
            <a:off x="615950" y="342900"/>
            <a:ext cx="4708144" cy="4524315"/>
          </a:xfrm>
          <a:prstGeom prst="rect">
            <a:avLst/>
          </a:prstGeom>
          <a:noFill/>
        </p:spPr>
        <p:txBody>
          <a:bodyPr wrap="square" rtlCol="0">
            <a:spAutoFit/>
          </a:bodyPr>
          <a:lstStyle/>
          <a:p>
            <a:r>
              <a:rPr lang="es-MX" b="1" dirty="0"/>
              <a:t>Objetivo del estudio</a:t>
            </a:r>
          </a:p>
          <a:p>
            <a:pPr algn="just"/>
            <a:endParaRPr lang="es-MX" b="1" dirty="0"/>
          </a:p>
          <a:p>
            <a:pPr algn="just"/>
            <a:r>
              <a:rPr lang="es-MX" dirty="0"/>
              <a:t>A solicitud de la Comisión de Igualdad de Género del Congreso de la CDMX se realizó la investigación para:</a:t>
            </a:r>
          </a:p>
          <a:p>
            <a:endParaRPr lang="es-MX" dirty="0"/>
          </a:p>
          <a:p>
            <a:pPr algn="just"/>
            <a:r>
              <a:rPr lang="es-MX" i="1" dirty="0"/>
              <a:t>…realizar un análisis sobre la legislación a nivel local, nacional e internacional, a efecto de robustecer nuestro marco legal para que este </a:t>
            </a:r>
            <a:r>
              <a:rPr lang="es-MX" b="1" i="1" dirty="0"/>
              <a:t>reconozca, apoye, fomente y proteja la participación de las mujeres en estas áreas</a:t>
            </a:r>
            <a:r>
              <a:rPr lang="es-MX" i="1" dirty="0"/>
              <a:t>, garantizando el completo respeto a sus derechos humanos y </a:t>
            </a:r>
            <a:r>
              <a:rPr lang="es-MX" b="1" i="1" dirty="0"/>
              <a:t>el ejercicio de su trabajo en las mejores condiciones laborales</a:t>
            </a:r>
            <a:r>
              <a:rPr lang="es-MX" i="1" dirty="0"/>
              <a:t>.</a:t>
            </a:r>
            <a:endParaRPr lang="es-MX" dirty="0"/>
          </a:p>
          <a:p>
            <a:endParaRPr lang="es-MX" dirty="0"/>
          </a:p>
        </p:txBody>
      </p:sp>
    </p:spTree>
    <p:extLst>
      <p:ext uri="{BB962C8B-B14F-4D97-AF65-F5344CB8AC3E}">
        <p14:creationId xmlns:p14="http://schemas.microsoft.com/office/powerpoint/2010/main" val="20712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8112070" y="-2859"/>
            <a:ext cx="1031930" cy="5143500"/>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uadroTexto 2">
            <a:extLst>
              <a:ext uri="{FF2B5EF4-FFF2-40B4-BE49-F238E27FC236}">
                <a16:creationId xmlns:a16="http://schemas.microsoft.com/office/drawing/2014/main" id="{76A28995-0663-42E8-90FA-56EC59438978}"/>
              </a:ext>
            </a:extLst>
          </p:cNvPr>
          <p:cNvSpPr txBox="1"/>
          <p:nvPr/>
        </p:nvSpPr>
        <p:spPr>
          <a:xfrm>
            <a:off x="528034" y="1178418"/>
            <a:ext cx="5299656" cy="2031325"/>
          </a:xfrm>
          <a:prstGeom prst="rect">
            <a:avLst/>
          </a:prstGeom>
          <a:noFill/>
        </p:spPr>
        <p:txBody>
          <a:bodyPr wrap="square" rtlCol="0">
            <a:spAutoFit/>
          </a:bodyPr>
          <a:lstStyle/>
          <a:p>
            <a:pPr algn="just"/>
            <a:r>
              <a:rPr lang="es-MX" dirty="0"/>
              <a:t>Los presupuestos con enfoque de género constituyen una de las acciones afirmativas más relevantes para el logro de la igualdad sustantiva, se definen como todo gasto público que favorece el adelanto y autonomía de las mujeres, se destinan a garantizar la igualdad entre mujeres y hombres. (CEPAL).</a:t>
            </a:r>
          </a:p>
        </p:txBody>
      </p:sp>
    </p:spTree>
    <p:extLst>
      <p:ext uri="{BB962C8B-B14F-4D97-AF65-F5344CB8AC3E}">
        <p14:creationId xmlns:p14="http://schemas.microsoft.com/office/powerpoint/2010/main" val="5285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81584" y="523041"/>
            <a:ext cx="813482" cy="1685077"/>
          </a:xfrm>
          <a:prstGeom prst="rect">
            <a:avLst/>
          </a:prstGeom>
        </p:spPr>
        <p:txBody>
          <a:bodyPr wrap="square">
            <a:spAutoFit/>
          </a:bodyPr>
          <a:lstStyle/>
          <a:p>
            <a:endParaRPr lang="id-ID" sz="10350" dirty="0">
              <a:solidFill>
                <a:schemeClr val="accent5">
                  <a:lumMod val="75000"/>
                </a:schemeClr>
              </a:solidFill>
            </a:endParaRPr>
          </a:p>
        </p:txBody>
      </p:sp>
      <p:sp>
        <p:nvSpPr>
          <p:cNvPr id="33" name="Freeform 42">
            <a:extLst>
              <a:ext uri="{FF2B5EF4-FFF2-40B4-BE49-F238E27FC236}">
                <a16:creationId xmlns:a16="http://schemas.microsoft.com/office/drawing/2014/main" id="{A04AEFF4-6247-4B88-A19D-AA180717931C}"/>
              </a:ext>
            </a:extLst>
          </p:cNvPr>
          <p:cNvSpPr>
            <a:spLocks noEditPoints="1"/>
          </p:cNvSpPr>
          <p:nvPr/>
        </p:nvSpPr>
        <p:spPr bwMode="auto">
          <a:xfrm rot="19887004">
            <a:off x="7735681" y="1329390"/>
            <a:ext cx="288166" cy="288166"/>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chemeClr val="bg2">
              <a:lumMod val="60000"/>
              <a:lumOff val="40000"/>
              <a:alpha val="20000"/>
            </a:schemeClr>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5" name="Freeform 49">
            <a:extLst>
              <a:ext uri="{FF2B5EF4-FFF2-40B4-BE49-F238E27FC236}">
                <a16:creationId xmlns:a16="http://schemas.microsoft.com/office/drawing/2014/main" id="{EE76E012-85AA-4009-B8A9-17D635498C87}"/>
              </a:ext>
            </a:extLst>
          </p:cNvPr>
          <p:cNvSpPr>
            <a:spLocks noEditPoints="1"/>
          </p:cNvSpPr>
          <p:nvPr/>
        </p:nvSpPr>
        <p:spPr bwMode="auto">
          <a:xfrm rot="1677950">
            <a:off x="7246789" y="860416"/>
            <a:ext cx="291395" cy="256262"/>
          </a:xfrm>
          <a:custGeom>
            <a:avLst/>
            <a:gdLst>
              <a:gd name="T0" fmla="*/ 232 w 232"/>
              <a:gd name="T1" fmla="*/ 165 h 204"/>
              <a:gd name="T2" fmla="*/ 193 w 232"/>
              <a:gd name="T3" fmla="*/ 81 h 204"/>
              <a:gd name="T4" fmla="*/ 32 w 232"/>
              <a:gd name="T5" fmla="*/ 81 h 204"/>
              <a:gd name="T6" fmla="*/ 0 w 232"/>
              <a:gd name="T7" fmla="*/ 165 h 204"/>
              <a:gd name="T8" fmla="*/ 39 w 232"/>
              <a:gd name="T9" fmla="*/ 204 h 204"/>
              <a:gd name="T10" fmla="*/ 113 w 232"/>
              <a:gd name="T11" fmla="*/ 162 h 204"/>
              <a:gd name="T12" fmla="*/ 193 w 232"/>
              <a:gd name="T13" fmla="*/ 204 h 204"/>
              <a:gd name="T14" fmla="*/ 78 w 232"/>
              <a:gd name="T15" fmla="*/ 154 h 204"/>
              <a:gd name="T16" fmla="*/ 50 w 232"/>
              <a:gd name="T17" fmla="*/ 154 h 204"/>
              <a:gd name="T18" fmla="*/ 48 w 232"/>
              <a:gd name="T19" fmla="*/ 129 h 204"/>
              <a:gd name="T20" fmla="*/ 51 w 232"/>
              <a:gd name="T21" fmla="*/ 132 h 204"/>
              <a:gd name="T22" fmla="*/ 57 w 232"/>
              <a:gd name="T23" fmla="*/ 138 h 204"/>
              <a:gd name="T24" fmla="*/ 62 w 232"/>
              <a:gd name="T25" fmla="*/ 143 h 204"/>
              <a:gd name="T26" fmla="*/ 69 w 232"/>
              <a:gd name="T27" fmla="*/ 148 h 204"/>
              <a:gd name="T28" fmla="*/ 76 w 232"/>
              <a:gd name="T29" fmla="*/ 153 h 204"/>
              <a:gd name="T30" fmla="*/ 86 w 232"/>
              <a:gd name="T31" fmla="*/ 148 h 204"/>
              <a:gd name="T32" fmla="*/ 80 w 232"/>
              <a:gd name="T33" fmla="*/ 146 h 204"/>
              <a:gd name="T34" fmla="*/ 74 w 232"/>
              <a:gd name="T35" fmla="*/ 142 h 204"/>
              <a:gd name="T36" fmla="*/ 67 w 232"/>
              <a:gd name="T37" fmla="*/ 137 h 204"/>
              <a:gd name="T38" fmla="*/ 62 w 232"/>
              <a:gd name="T39" fmla="*/ 133 h 204"/>
              <a:gd name="T40" fmla="*/ 58 w 232"/>
              <a:gd name="T41" fmla="*/ 128 h 204"/>
              <a:gd name="T42" fmla="*/ 54 w 232"/>
              <a:gd name="T43" fmla="*/ 123 h 204"/>
              <a:gd name="T44" fmla="*/ 40 w 232"/>
              <a:gd name="T45" fmla="*/ 81 h 204"/>
              <a:gd name="T46" fmla="*/ 186 w 232"/>
              <a:gd name="T47" fmla="*/ 81 h 204"/>
              <a:gd name="T48" fmla="*/ 177 w 232"/>
              <a:gd name="T49" fmla="*/ 116 h 204"/>
              <a:gd name="T50" fmla="*/ 172 w 232"/>
              <a:gd name="T51" fmla="*/ 123 h 204"/>
              <a:gd name="T52" fmla="*/ 168 w 232"/>
              <a:gd name="T53" fmla="*/ 128 h 204"/>
              <a:gd name="T54" fmla="*/ 163 w 232"/>
              <a:gd name="T55" fmla="*/ 133 h 204"/>
              <a:gd name="T56" fmla="*/ 158 w 232"/>
              <a:gd name="T57" fmla="*/ 137 h 204"/>
              <a:gd name="T58" fmla="*/ 149 w 232"/>
              <a:gd name="T59" fmla="*/ 144 h 204"/>
              <a:gd name="T60" fmla="*/ 144 w 232"/>
              <a:gd name="T61" fmla="*/ 146 h 204"/>
              <a:gd name="T62" fmla="*/ 141 w 232"/>
              <a:gd name="T63" fmla="*/ 148 h 204"/>
              <a:gd name="T64" fmla="*/ 86 w 232"/>
              <a:gd name="T65" fmla="*/ 148 h 204"/>
              <a:gd name="T66" fmla="*/ 153 w 232"/>
              <a:gd name="T67" fmla="*/ 151 h 204"/>
              <a:gd name="T68" fmla="*/ 159 w 232"/>
              <a:gd name="T69" fmla="*/ 147 h 204"/>
              <a:gd name="T70" fmla="*/ 164 w 232"/>
              <a:gd name="T71" fmla="*/ 143 h 204"/>
              <a:gd name="T72" fmla="*/ 170 w 232"/>
              <a:gd name="T73" fmla="*/ 137 h 204"/>
              <a:gd name="T74" fmla="*/ 175 w 232"/>
              <a:gd name="T75" fmla="*/ 132 h 204"/>
              <a:gd name="T76" fmla="*/ 180 w 232"/>
              <a:gd name="T77" fmla="*/ 125 h 204"/>
              <a:gd name="T78" fmla="*/ 211 w 232"/>
              <a:gd name="T79" fmla="*/ 156 h 204"/>
              <a:gd name="T80" fmla="*/ 184 w 232"/>
              <a:gd name="T81"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4">
                <a:moveTo>
                  <a:pt x="190" y="162"/>
                </a:moveTo>
                <a:cubicBezTo>
                  <a:pt x="232" y="165"/>
                  <a:pt x="232" y="165"/>
                  <a:pt x="232" y="165"/>
                </a:cubicBezTo>
                <a:cubicBezTo>
                  <a:pt x="185" y="118"/>
                  <a:pt x="185" y="118"/>
                  <a:pt x="185" y="118"/>
                </a:cubicBezTo>
                <a:cubicBezTo>
                  <a:pt x="190" y="107"/>
                  <a:pt x="193" y="94"/>
                  <a:pt x="193" y="81"/>
                </a:cubicBezTo>
                <a:cubicBezTo>
                  <a:pt x="193" y="36"/>
                  <a:pt x="157" y="0"/>
                  <a:pt x="113" y="0"/>
                </a:cubicBezTo>
                <a:cubicBezTo>
                  <a:pt x="68" y="0"/>
                  <a:pt x="32" y="36"/>
                  <a:pt x="32" y="81"/>
                </a:cubicBezTo>
                <a:cubicBezTo>
                  <a:pt x="32" y="96"/>
                  <a:pt x="36" y="110"/>
                  <a:pt x="44" y="122"/>
                </a:cubicBezTo>
                <a:cubicBezTo>
                  <a:pt x="0" y="165"/>
                  <a:pt x="0" y="165"/>
                  <a:pt x="0" y="165"/>
                </a:cubicBezTo>
                <a:cubicBezTo>
                  <a:pt x="42" y="162"/>
                  <a:pt x="42" y="162"/>
                  <a:pt x="42" y="162"/>
                </a:cubicBezTo>
                <a:cubicBezTo>
                  <a:pt x="39" y="204"/>
                  <a:pt x="39" y="204"/>
                  <a:pt x="39" y="204"/>
                </a:cubicBezTo>
                <a:cubicBezTo>
                  <a:pt x="86" y="157"/>
                  <a:pt x="86" y="157"/>
                  <a:pt x="86" y="157"/>
                </a:cubicBezTo>
                <a:cubicBezTo>
                  <a:pt x="94" y="160"/>
                  <a:pt x="103" y="162"/>
                  <a:pt x="113" y="162"/>
                </a:cubicBezTo>
                <a:cubicBezTo>
                  <a:pt x="124" y="162"/>
                  <a:pt x="135" y="159"/>
                  <a:pt x="144" y="155"/>
                </a:cubicBezTo>
                <a:cubicBezTo>
                  <a:pt x="193" y="204"/>
                  <a:pt x="193" y="204"/>
                  <a:pt x="193" y="204"/>
                </a:cubicBezTo>
                <a:lnTo>
                  <a:pt x="190" y="162"/>
                </a:lnTo>
                <a:close/>
                <a:moveTo>
                  <a:pt x="78" y="154"/>
                </a:moveTo>
                <a:cubicBezTo>
                  <a:pt x="48" y="183"/>
                  <a:pt x="48" y="183"/>
                  <a:pt x="48" y="183"/>
                </a:cubicBezTo>
                <a:cubicBezTo>
                  <a:pt x="50" y="154"/>
                  <a:pt x="50" y="154"/>
                  <a:pt x="50" y="154"/>
                </a:cubicBezTo>
                <a:cubicBezTo>
                  <a:pt x="21" y="156"/>
                  <a:pt x="21" y="156"/>
                  <a:pt x="21" y="156"/>
                </a:cubicBezTo>
                <a:cubicBezTo>
                  <a:pt x="48" y="129"/>
                  <a:pt x="48" y="129"/>
                  <a:pt x="48" y="129"/>
                </a:cubicBezTo>
                <a:cubicBezTo>
                  <a:pt x="49" y="129"/>
                  <a:pt x="49" y="130"/>
                  <a:pt x="50" y="131"/>
                </a:cubicBezTo>
                <a:cubicBezTo>
                  <a:pt x="50" y="132"/>
                  <a:pt x="51" y="132"/>
                  <a:pt x="51" y="132"/>
                </a:cubicBezTo>
                <a:cubicBezTo>
                  <a:pt x="52" y="134"/>
                  <a:pt x="54" y="136"/>
                  <a:pt x="55" y="137"/>
                </a:cubicBezTo>
                <a:cubicBezTo>
                  <a:pt x="56" y="138"/>
                  <a:pt x="56" y="138"/>
                  <a:pt x="57" y="138"/>
                </a:cubicBezTo>
                <a:cubicBezTo>
                  <a:pt x="58" y="140"/>
                  <a:pt x="60" y="142"/>
                  <a:pt x="62" y="143"/>
                </a:cubicBezTo>
                <a:cubicBezTo>
                  <a:pt x="62" y="143"/>
                  <a:pt x="62" y="143"/>
                  <a:pt x="62" y="143"/>
                </a:cubicBezTo>
                <a:cubicBezTo>
                  <a:pt x="64" y="145"/>
                  <a:pt x="65" y="146"/>
                  <a:pt x="67" y="147"/>
                </a:cubicBezTo>
                <a:cubicBezTo>
                  <a:pt x="68" y="148"/>
                  <a:pt x="68" y="148"/>
                  <a:pt x="69" y="148"/>
                </a:cubicBezTo>
                <a:cubicBezTo>
                  <a:pt x="70" y="149"/>
                  <a:pt x="72" y="150"/>
                  <a:pt x="74" y="151"/>
                </a:cubicBezTo>
                <a:cubicBezTo>
                  <a:pt x="75" y="152"/>
                  <a:pt x="75" y="152"/>
                  <a:pt x="76" y="153"/>
                </a:cubicBezTo>
                <a:cubicBezTo>
                  <a:pt x="77" y="153"/>
                  <a:pt x="77" y="153"/>
                  <a:pt x="78" y="154"/>
                </a:cubicBezTo>
                <a:close/>
                <a:moveTo>
                  <a:pt x="86" y="148"/>
                </a:moveTo>
                <a:cubicBezTo>
                  <a:pt x="85" y="148"/>
                  <a:pt x="83" y="147"/>
                  <a:pt x="82" y="147"/>
                </a:cubicBezTo>
                <a:cubicBezTo>
                  <a:pt x="81" y="146"/>
                  <a:pt x="81" y="146"/>
                  <a:pt x="80" y="146"/>
                </a:cubicBezTo>
                <a:cubicBezTo>
                  <a:pt x="79" y="145"/>
                  <a:pt x="78" y="145"/>
                  <a:pt x="77" y="144"/>
                </a:cubicBezTo>
                <a:cubicBezTo>
                  <a:pt x="76" y="143"/>
                  <a:pt x="75" y="143"/>
                  <a:pt x="74" y="142"/>
                </a:cubicBezTo>
                <a:cubicBezTo>
                  <a:pt x="73" y="142"/>
                  <a:pt x="73" y="141"/>
                  <a:pt x="72" y="141"/>
                </a:cubicBezTo>
                <a:cubicBezTo>
                  <a:pt x="70" y="140"/>
                  <a:pt x="68" y="138"/>
                  <a:pt x="67" y="137"/>
                </a:cubicBezTo>
                <a:cubicBezTo>
                  <a:pt x="66" y="137"/>
                  <a:pt x="66" y="136"/>
                  <a:pt x="66" y="136"/>
                </a:cubicBezTo>
                <a:cubicBezTo>
                  <a:pt x="65" y="135"/>
                  <a:pt x="63" y="134"/>
                  <a:pt x="62" y="133"/>
                </a:cubicBezTo>
                <a:cubicBezTo>
                  <a:pt x="62" y="132"/>
                  <a:pt x="61" y="132"/>
                  <a:pt x="60" y="131"/>
                </a:cubicBezTo>
                <a:cubicBezTo>
                  <a:pt x="60" y="130"/>
                  <a:pt x="59" y="129"/>
                  <a:pt x="58" y="128"/>
                </a:cubicBezTo>
                <a:cubicBezTo>
                  <a:pt x="57" y="127"/>
                  <a:pt x="57" y="127"/>
                  <a:pt x="56" y="126"/>
                </a:cubicBezTo>
                <a:cubicBezTo>
                  <a:pt x="55" y="125"/>
                  <a:pt x="55" y="124"/>
                  <a:pt x="54" y="123"/>
                </a:cubicBezTo>
                <a:cubicBezTo>
                  <a:pt x="53" y="122"/>
                  <a:pt x="53" y="122"/>
                  <a:pt x="52" y="121"/>
                </a:cubicBezTo>
                <a:cubicBezTo>
                  <a:pt x="45" y="109"/>
                  <a:pt x="40" y="95"/>
                  <a:pt x="40" y="81"/>
                </a:cubicBezTo>
                <a:cubicBezTo>
                  <a:pt x="40" y="41"/>
                  <a:pt x="73" y="8"/>
                  <a:pt x="113" y="8"/>
                </a:cubicBezTo>
                <a:cubicBezTo>
                  <a:pt x="153" y="8"/>
                  <a:pt x="186" y="41"/>
                  <a:pt x="186" y="81"/>
                </a:cubicBezTo>
                <a:cubicBezTo>
                  <a:pt x="186" y="93"/>
                  <a:pt x="182" y="105"/>
                  <a:pt x="177" y="115"/>
                </a:cubicBezTo>
                <a:cubicBezTo>
                  <a:pt x="177" y="116"/>
                  <a:pt x="177" y="116"/>
                  <a:pt x="177" y="116"/>
                </a:cubicBezTo>
                <a:cubicBezTo>
                  <a:pt x="176" y="117"/>
                  <a:pt x="175" y="119"/>
                  <a:pt x="174" y="121"/>
                </a:cubicBezTo>
                <a:cubicBezTo>
                  <a:pt x="173" y="121"/>
                  <a:pt x="173" y="122"/>
                  <a:pt x="172" y="123"/>
                </a:cubicBezTo>
                <a:cubicBezTo>
                  <a:pt x="171" y="124"/>
                  <a:pt x="170" y="125"/>
                  <a:pt x="169" y="126"/>
                </a:cubicBezTo>
                <a:cubicBezTo>
                  <a:pt x="169" y="127"/>
                  <a:pt x="168" y="128"/>
                  <a:pt x="168" y="128"/>
                </a:cubicBezTo>
                <a:cubicBezTo>
                  <a:pt x="167" y="129"/>
                  <a:pt x="166" y="130"/>
                  <a:pt x="165" y="131"/>
                </a:cubicBezTo>
                <a:cubicBezTo>
                  <a:pt x="164" y="132"/>
                  <a:pt x="164" y="133"/>
                  <a:pt x="163" y="133"/>
                </a:cubicBezTo>
                <a:cubicBezTo>
                  <a:pt x="162" y="134"/>
                  <a:pt x="161" y="135"/>
                  <a:pt x="160" y="136"/>
                </a:cubicBezTo>
                <a:cubicBezTo>
                  <a:pt x="160" y="136"/>
                  <a:pt x="159" y="137"/>
                  <a:pt x="158" y="137"/>
                </a:cubicBezTo>
                <a:cubicBezTo>
                  <a:pt x="158" y="138"/>
                  <a:pt x="157" y="139"/>
                  <a:pt x="156" y="139"/>
                </a:cubicBezTo>
                <a:cubicBezTo>
                  <a:pt x="154" y="141"/>
                  <a:pt x="151" y="143"/>
                  <a:pt x="149" y="144"/>
                </a:cubicBezTo>
                <a:cubicBezTo>
                  <a:pt x="149" y="144"/>
                  <a:pt x="149" y="144"/>
                  <a:pt x="149" y="144"/>
                </a:cubicBezTo>
                <a:cubicBezTo>
                  <a:pt x="147" y="145"/>
                  <a:pt x="146" y="146"/>
                  <a:pt x="144" y="146"/>
                </a:cubicBezTo>
                <a:cubicBezTo>
                  <a:pt x="144" y="147"/>
                  <a:pt x="143" y="147"/>
                  <a:pt x="142" y="147"/>
                </a:cubicBezTo>
                <a:cubicBezTo>
                  <a:pt x="141" y="148"/>
                  <a:pt x="141" y="148"/>
                  <a:pt x="141" y="148"/>
                </a:cubicBezTo>
                <a:cubicBezTo>
                  <a:pt x="132" y="152"/>
                  <a:pt x="123" y="154"/>
                  <a:pt x="113" y="154"/>
                </a:cubicBezTo>
                <a:cubicBezTo>
                  <a:pt x="103" y="154"/>
                  <a:pt x="94" y="152"/>
                  <a:pt x="86" y="148"/>
                </a:cubicBezTo>
                <a:close/>
                <a:moveTo>
                  <a:pt x="152" y="151"/>
                </a:moveTo>
                <a:cubicBezTo>
                  <a:pt x="152" y="151"/>
                  <a:pt x="153" y="151"/>
                  <a:pt x="153" y="151"/>
                </a:cubicBezTo>
                <a:cubicBezTo>
                  <a:pt x="155" y="150"/>
                  <a:pt x="156" y="149"/>
                  <a:pt x="157" y="148"/>
                </a:cubicBezTo>
                <a:cubicBezTo>
                  <a:pt x="158" y="148"/>
                  <a:pt x="158" y="147"/>
                  <a:pt x="159" y="147"/>
                </a:cubicBezTo>
                <a:cubicBezTo>
                  <a:pt x="161" y="146"/>
                  <a:pt x="162" y="145"/>
                  <a:pt x="163" y="144"/>
                </a:cubicBezTo>
                <a:cubicBezTo>
                  <a:pt x="164" y="143"/>
                  <a:pt x="164" y="143"/>
                  <a:pt x="164" y="143"/>
                </a:cubicBezTo>
                <a:cubicBezTo>
                  <a:pt x="166" y="141"/>
                  <a:pt x="168" y="140"/>
                  <a:pt x="169" y="138"/>
                </a:cubicBezTo>
                <a:cubicBezTo>
                  <a:pt x="170" y="138"/>
                  <a:pt x="170" y="138"/>
                  <a:pt x="170" y="137"/>
                </a:cubicBezTo>
                <a:cubicBezTo>
                  <a:pt x="172" y="136"/>
                  <a:pt x="173" y="134"/>
                  <a:pt x="175" y="132"/>
                </a:cubicBezTo>
                <a:cubicBezTo>
                  <a:pt x="175" y="132"/>
                  <a:pt x="175" y="132"/>
                  <a:pt x="175" y="132"/>
                </a:cubicBezTo>
                <a:cubicBezTo>
                  <a:pt x="177" y="130"/>
                  <a:pt x="178" y="128"/>
                  <a:pt x="179" y="127"/>
                </a:cubicBezTo>
                <a:cubicBezTo>
                  <a:pt x="179" y="126"/>
                  <a:pt x="180" y="126"/>
                  <a:pt x="180" y="125"/>
                </a:cubicBezTo>
                <a:cubicBezTo>
                  <a:pt x="180" y="125"/>
                  <a:pt x="180" y="125"/>
                  <a:pt x="180" y="125"/>
                </a:cubicBezTo>
                <a:cubicBezTo>
                  <a:pt x="211" y="156"/>
                  <a:pt x="211" y="156"/>
                  <a:pt x="211" y="156"/>
                </a:cubicBezTo>
                <a:cubicBezTo>
                  <a:pt x="182" y="154"/>
                  <a:pt x="182" y="154"/>
                  <a:pt x="182" y="154"/>
                </a:cubicBezTo>
                <a:cubicBezTo>
                  <a:pt x="184" y="183"/>
                  <a:pt x="184" y="183"/>
                  <a:pt x="184" y="183"/>
                </a:cubicBezTo>
                <a:lnTo>
                  <a:pt x="152" y="151"/>
                </a:lnTo>
                <a:close/>
              </a:path>
            </a:pathLst>
          </a:custGeom>
          <a:solidFill>
            <a:schemeClr val="bg2">
              <a:lumMod val="60000"/>
              <a:lumOff val="40000"/>
              <a:alpha val="20000"/>
            </a:schemeClr>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6" name="Freeform 20">
            <a:extLst>
              <a:ext uri="{FF2B5EF4-FFF2-40B4-BE49-F238E27FC236}">
                <a16:creationId xmlns:a16="http://schemas.microsoft.com/office/drawing/2014/main" id="{3FD87A0E-16B9-4713-AD8E-99CB86D23EAB}"/>
              </a:ext>
            </a:extLst>
          </p:cNvPr>
          <p:cNvSpPr>
            <a:spLocks noEditPoints="1"/>
          </p:cNvSpPr>
          <p:nvPr/>
        </p:nvSpPr>
        <p:spPr bwMode="auto">
          <a:xfrm rot="16200000">
            <a:off x="4985717" y="4680722"/>
            <a:ext cx="296381" cy="295554"/>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chemeClr val="bg2">
              <a:lumMod val="60000"/>
              <a:lumOff val="40000"/>
              <a:alpha val="20000"/>
            </a:schemeClr>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 name="CuadroTexto 1">
            <a:extLst>
              <a:ext uri="{FF2B5EF4-FFF2-40B4-BE49-F238E27FC236}">
                <a16:creationId xmlns:a16="http://schemas.microsoft.com/office/drawing/2014/main" id="{556A460B-207F-42EE-A8DE-B38D29B816E7}"/>
              </a:ext>
            </a:extLst>
          </p:cNvPr>
          <p:cNvSpPr txBox="1"/>
          <p:nvPr/>
        </p:nvSpPr>
        <p:spPr>
          <a:xfrm>
            <a:off x="317500" y="807054"/>
            <a:ext cx="7960043" cy="2308324"/>
          </a:xfrm>
          <a:prstGeom prst="rect">
            <a:avLst/>
          </a:prstGeom>
          <a:noFill/>
        </p:spPr>
        <p:txBody>
          <a:bodyPr wrap="square" rtlCol="0">
            <a:spAutoFit/>
          </a:bodyPr>
          <a:lstStyle/>
          <a:p>
            <a:pPr algn="just"/>
            <a:r>
              <a:rPr lang="es-MX" dirty="0"/>
              <a:t>Considerando las principales condiciones de trabajo de las mujeres artistas: </a:t>
            </a:r>
          </a:p>
          <a:p>
            <a:pPr algn="just"/>
            <a:endParaRPr lang="es-MX" dirty="0"/>
          </a:p>
          <a:p>
            <a:pPr algn="just"/>
            <a:r>
              <a:rPr lang="es-MX" dirty="0"/>
              <a:t>Trabajo por cuenta propia, informalidad, discriminación, precariedad laboral, bajos ingresos…</a:t>
            </a:r>
          </a:p>
          <a:p>
            <a:pPr algn="just"/>
            <a:endParaRPr lang="es-MX" dirty="0"/>
          </a:p>
          <a:p>
            <a:pPr algn="just"/>
            <a:r>
              <a:rPr lang="es-MX" dirty="0"/>
              <a:t>Se considera que la inversión desde los presupuestos públicos es fundamental para revertir esa realidad y garantizar los derechos humanos a la cultura.</a:t>
            </a:r>
          </a:p>
        </p:txBody>
      </p:sp>
    </p:spTree>
    <p:extLst>
      <p:ext uri="{BB962C8B-B14F-4D97-AF65-F5344CB8AC3E}">
        <p14:creationId xmlns:p14="http://schemas.microsoft.com/office/powerpoint/2010/main" val="14676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18E0E17-CB45-4F9C-8CAD-A69E71DC398D}"/>
              </a:ext>
            </a:extLst>
          </p:cNvPr>
          <p:cNvSpPr/>
          <p:nvPr/>
        </p:nvSpPr>
        <p:spPr>
          <a:xfrm>
            <a:off x="561975" y="4751169"/>
            <a:ext cx="4572000" cy="215444"/>
          </a:xfrm>
          <a:prstGeom prst="rect">
            <a:avLst/>
          </a:prstGeom>
        </p:spPr>
        <p:txBody>
          <a:bodyPr>
            <a:spAutoFit/>
          </a:bodyPr>
          <a:lstStyle/>
          <a:p>
            <a:pPr algn="ctr"/>
            <a:r>
              <a:rPr lang="es-MX" sz="800" dirty="0"/>
              <a:t>Cuadro tomado de:  Fundar [2021]</a:t>
            </a:r>
          </a:p>
        </p:txBody>
      </p:sp>
      <p:sp>
        <p:nvSpPr>
          <p:cNvPr id="3" name="CuadroTexto 2">
            <a:extLst>
              <a:ext uri="{FF2B5EF4-FFF2-40B4-BE49-F238E27FC236}">
                <a16:creationId xmlns:a16="http://schemas.microsoft.com/office/drawing/2014/main" id="{7B98BFBB-795F-4BBA-BEF6-7DE103AD8442}"/>
              </a:ext>
            </a:extLst>
          </p:cNvPr>
          <p:cNvSpPr txBox="1"/>
          <p:nvPr/>
        </p:nvSpPr>
        <p:spPr>
          <a:xfrm>
            <a:off x="386367" y="663262"/>
            <a:ext cx="6974051" cy="400110"/>
          </a:xfrm>
          <a:prstGeom prst="rect">
            <a:avLst/>
          </a:prstGeom>
          <a:noFill/>
        </p:spPr>
        <p:txBody>
          <a:bodyPr wrap="square" rtlCol="0">
            <a:spAutoFit/>
          </a:bodyPr>
          <a:lstStyle/>
          <a:p>
            <a:r>
              <a:rPr lang="es-MX" sz="1000" b="1" u="sng" dirty="0"/>
              <a:t>Gasto Programable de Programas Presupuestarios del Ramo 48. Cultura (millones de pesos de 2022 y cambios reales)</a:t>
            </a:r>
            <a:endParaRPr lang="es-MX" sz="1000" dirty="0"/>
          </a:p>
        </p:txBody>
      </p:sp>
      <p:graphicFrame>
        <p:nvGraphicFramePr>
          <p:cNvPr id="7" name="Objeto 6">
            <a:extLst>
              <a:ext uri="{FF2B5EF4-FFF2-40B4-BE49-F238E27FC236}">
                <a16:creationId xmlns:a16="http://schemas.microsoft.com/office/drawing/2014/main" id="{5221A4AA-6F73-409A-8231-DA28C47E804D}"/>
              </a:ext>
            </a:extLst>
          </p:cNvPr>
          <p:cNvGraphicFramePr>
            <a:graphicFrameLocks noChangeAspect="1"/>
          </p:cNvGraphicFramePr>
          <p:nvPr>
            <p:extLst>
              <p:ext uri="{D42A27DB-BD31-4B8C-83A1-F6EECF244321}">
                <p14:modId xmlns:p14="http://schemas.microsoft.com/office/powerpoint/2010/main" val="1568980031"/>
              </p:ext>
            </p:extLst>
          </p:nvPr>
        </p:nvGraphicFramePr>
        <p:xfrm>
          <a:off x="1439931" y="907354"/>
          <a:ext cx="3884627" cy="3632278"/>
        </p:xfrm>
        <a:graphic>
          <a:graphicData uri="http://schemas.openxmlformats.org/presentationml/2006/ole">
            <mc:AlternateContent xmlns:mc="http://schemas.openxmlformats.org/markup-compatibility/2006">
              <mc:Choice xmlns:v="urn:schemas-microsoft-com:vml" Requires="v">
                <p:oleObj spid="_x0000_s2121" name="Document" r:id="rId3" imgW="5449544" imgH="7518910" progId="Word.Document.12">
                  <p:embed/>
                </p:oleObj>
              </mc:Choice>
              <mc:Fallback>
                <p:oleObj name="Document" r:id="rId3" imgW="5449544" imgH="7518910" progId="Word.Document.12">
                  <p:embed/>
                  <p:pic>
                    <p:nvPicPr>
                      <p:cNvPr id="0" name=""/>
                      <p:cNvPicPr/>
                      <p:nvPr/>
                    </p:nvPicPr>
                    <p:blipFill>
                      <a:blip r:embed="rId4"/>
                      <a:stretch>
                        <a:fillRect/>
                      </a:stretch>
                    </p:blipFill>
                    <p:spPr>
                      <a:xfrm>
                        <a:off x="1439931" y="907354"/>
                        <a:ext cx="3884627" cy="3632278"/>
                      </a:xfrm>
                      <a:prstGeom prst="rect">
                        <a:avLst/>
                      </a:prstGeom>
                    </p:spPr>
                  </p:pic>
                </p:oleObj>
              </mc:Fallback>
            </mc:AlternateContent>
          </a:graphicData>
        </a:graphic>
      </p:graphicFrame>
    </p:spTree>
    <p:extLst>
      <p:ext uri="{BB962C8B-B14F-4D97-AF65-F5344CB8AC3E}">
        <p14:creationId xmlns:p14="http://schemas.microsoft.com/office/powerpoint/2010/main" val="1271181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D97E8AA2-8D02-4DA8-9D57-16873CCECBD4}"/>
              </a:ext>
            </a:extLst>
          </p:cNvPr>
          <p:cNvSpPr/>
          <p:nvPr/>
        </p:nvSpPr>
        <p:spPr>
          <a:xfrm>
            <a:off x="1" y="2221173"/>
            <a:ext cx="900752" cy="2239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uadroTexto 2">
            <a:extLst>
              <a:ext uri="{FF2B5EF4-FFF2-40B4-BE49-F238E27FC236}">
                <a16:creationId xmlns:a16="http://schemas.microsoft.com/office/drawing/2014/main" id="{22A0C580-86EA-4D40-8C6D-C1C233601935}"/>
              </a:ext>
            </a:extLst>
          </p:cNvPr>
          <p:cNvSpPr txBox="1"/>
          <p:nvPr/>
        </p:nvSpPr>
        <p:spPr>
          <a:xfrm>
            <a:off x="1569855" y="1213805"/>
            <a:ext cx="4074340" cy="3970318"/>
          </a:xfrm>
          <a:prstGeom prst="rect">
            <a:avLst/>
          </a:prstGeom>
          <a:noFill/>
        </p:spPr>
        <p:txBody>
          <a:bodyPr wrap="square" rtlCol="0">
            <a:spAutoFit/>
          </a:bodyPr>
          <a:lstStyle/>
          <a:p>
            <a:pPr algn="just"/>
            <a:r>
              <a:rPr lang="es-MX" dirty="0"/>
              <a:t>Con la fusión de 2 programas nuevos + otros 2, que se mantienen, la suma de los cuatro, asciende en el PPEF 2022  a 357.13 millones de pesos. </a:t>
            </a:r>
          </a:p>
          <a:p>
            <a:pPr algn="just"/>
            <a:endParaRPr lang="es-MX" dirty="0"/>
          </a:p>
          <a:p>
            <a:pPr algn="just"/>
            <a:r>
              <a:rPr lang="es-MX" dirty="0"/>
              <a:t>De haberse mantenido separados los programas, el  FONCA, debería haber recibido mil 45 millones de pesos (9.5 veces que la asignación actual) y el FIDECINE debería haber recibido 185.13 millones (68% más que la asignación actual).</a:t>
            </a:r>
          </a:p>
          <a:p>
            <a:r>
              <a:rPr lang="es-MX" dirty="0"/>
              <a:t> </a:t>
            </a:r>
          </a:p>
          <a:p>
            <a:endParaRPr lang="es-MX" dirty="0"/>
          </a:p>
        </p:txBody>
      </p:sp>
      <p:sp>
        <p:nvSpPr>
          <p:cNvPr id="4" name="CuadroTexto 3">
            <a:extLst>
              <a:ext uri="{FF2B5EF4-FFF2-40B4-BE49-F238E27FC236}">
                <a16:creationId xmlns:a16="http://schemas.microsoft.com/office/drawing/2014/main" id="{2FC8C244-F0DF-4F07-8E45-42E15E7A4801}"/>
              </a:ext>
            </a:extLst>
          </p:cNvPr>
          <p:cNvSpPr txBox="1"/>
          <p:nvPr/>
        </p:nvSpPr>
        <p:spPr>
          <a:xfrm>
            <a:off x="1715512" y="428878"/>
            <a:ext cx="4803244" cy="369332"/>
          </a:xfrm>
          <a:prstGeom prst="rect">
            <a:avLst/>
          </a:prstGeom>
          <a:noFill/>
        </p:spPr>
        <p:txBody>
          <a:bodyPr wrap="square" rtlCol="0">
            <a:spAutoFit/>
          </a:bodyPr>
          <a:lstStyle/>
          <a:p>
            <a:r>
              <a:rPr lang="es-MX" b="1" dirty="0"/>
              <a:t>Programas para subsidios</a:t>
            </a:r>
          </a:p>
        </p:txBody>
      </p:sp>
    </p:spTree>
    <p:extLst>
      <p:ext uri="{BB962C8B-B14F-4D97-AF65-F5344CB8AC3E}">
        <p14:creationId xmlns:p14="http://schemas.microsoft.com/office/powerpoint/2010/main" val="39623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3449653-8469-4EEB-8E19-66E44AA69123}"/>
              </a:ext>
            </a:extLst>
          </p:cNvPr>
          <p:cNvSpPr txBox="1"/>
          <p:nvPr/>
        </p:nvSpPr>
        <p:spPr>
          <a:xfrm>
            <a:off x="3467791" y="1567925"/>
            <a:ext cx="66604728" cy="923330"/>
          </a:xfrm>
          <a:prstGeom prst="rect">
            <a:avLst/>
          </a:prstGeom>
          <a:noFill/>
        </p:spPr>
        <p:txBody>
          <a:bodyPr wrap="square" rtlCol="0">
            <a:spAutoFit/>
          </a:bodyPr>
          <a:lstStyle/>
          <a:p>
            <a:endParaRPr lang="es-MX" dirty="0"/>
          </a:p>
          <a:p>
            <a:endParaRPr lang="es-MX" dirty="0"/>
          </a:p>
          <a:p>
            <a:endParaRPr lang="es-MX" dirty="0"/>
          </a:p>
        </p:txBody>
      </p:sp>
      <p:sp>
        <p:nvSpPr>
          <p:cNvPr id="4" name="CuadroTexto 3">
            <a:extLst>
              <a:ext uri="{FF2B5EF4-FFF2-40B4-BE49-F238E27FC236}">
                <a16:creationId xmlns:a16="http://schemas.microsoft.com/office/drawing/2014/main" id="{A7A545B3-E6F1-4063-B290-209DB48798DA}"/>
              </a:ext>
            </a:extLst>
          </p:cNvPr>
          <p:cNvSpPr txBox="1"/>
          <p:nvPr/>
        </p:nvSpPr>
        <p:spPr>
          <a:xfrm>
            <a:off x="1270451" y="631179"/>
            <a:ext cx="7007702" cy="4524315"/>
          </a:xfrm>
          <a:prstGeom prst="rect">
            <a:avLst/>
          </a:prstGeom>
          <a:noFill/>
        </p:spPr>
        <p:txBody>
          <a:bodyPr wrap="square" rtlCol="0">
            <a:spAutoFit/>
          </a:bodyPr>
          <a:lstStyle/>
          <a:p>
            <a:r>
              <a:rPr lang="es-MX" b="1" dirty="0"/>
              <a:t>En la Ciudad de México </a:t>
            </a:r>
          </a:p>
          <a:p>
            <a:endParaRPr lang="es-MX" dirty="0"/>
          </a:p>
          <a:p>
            <a:r>
              <a:rPr lang="es-MX" dirty="0"/>
              <a:t>Se conjuntó la información presupuestal en cultura, cruzada con la variable del presupuesto de género para los años 2020, 2021 y 2022 (presupuesto aprobado).</a:t>
            </a:r>
          </a:p>
          <a:p>
            <a:endParaRPr lang="es-MX" dirty="0"/>
          </a:p>
          <a:p>
            <a:r>
              <a:rPr lang="es-MX" dirty="0"/>
              <a:t>Se revisó la </a:t>
            </a:r>
            <a:r>
              <a:rPr lang="es-MX" b="1" dirty="0"/>
              <a:t>Cuenta Pública para el presupuesto 2020:</a:t>
            </a:r>
          </a:p>
          <a:p>
            <a:pPr algn="just"/>
            <a:r>
              <a:rPr lang="es-MX" dirty="0"/>
              <a:t>A la Secretaría de Cultura le fue aprobado un presupuesto total (no sólo a las acciones destinadas a la igualdad de género) de $1,437,240,551 pesos, pero la Cuenta Pública informa que las actividades programadas fueron suspendidas a raíz de la emergencia sanitaria, conforme a la legislación aplicable. No hay información presupuestal desglosada, disponible. </a:t>
            </a:r>
          </a:p>
          <a:p>
            <a:endParaRPr lang="es-MX" dirty="0"/>
          </a:p>
          <a:p>
            <a:endParaRPr lang="es-MX" dirty="0"/>
          </a:p>
          <a:p>
            <a:endParaRPr lang="es-MX" dirty="0"/>
          </a:p>
        </p:txBody>
      </p:sp>
    </p:spTree>
    <p:extLst>
      <p:ext uri="{BB962C8B-B14F-4D97-AF65-F5344CB8AC3E}">
        <p14:creationId xmlns:p14="http://schemas.microsoft.com/office/powerpoint/2010/main" val="421525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6207DDE9-991D-4B20-A41E-8AB36A4A99FF}"/>
              </a:ext>
            </a:extLst>
          </p:cNvPr>
          <p:cNvGraphicFramePr>
            <a:graphicFrameLocks noChangeAspect="1"/>
          </p:cNvGraphicFramePr>
          <p:nvPr>
            <p:extLst>
              <p:ext uri="{D42A27DB-BD31-4B8C-83A1-F6EECF244321}">
                <p14:modId xmlns:p14="http://schemas.microsoft.com/office/powerpoint/2010/main" val="2847554823"/>
              </p:ext>
            </p:extLst>
          </p:nvPr>
        </p:nvGraphicFramePr>
        <p:xfrm>
          <a:off x="436970" y="1488935"/>
          <a:ext cx="6894413" cy="2049553"/>
        </p:xfrm>
        <a:graphic>
          <a:graphicData uri="http://schemas.openxmlformats.org/presentationml/2006/ole">
            <mc:AlternateContent xmlns:mc="http://schemas.openxmlformats.org/markup-compatibility/2006">
              <mc:Choice xmlns:v="urn:schemas-microsoft-com:vml" Requires="v">
                <p:oleObj spid="_x0000_s3135" name="Document" r:id="rId3" imgW="5334825" imgH="2354181" progId="Word.Document.12">
                  <p:embed/>
                </p:oleObj>
              </mc:Choice>
              <mc:Fallback>
                <p:oleObj name="Document" r:id="rId3" imgW="5334825" imgH="2354181" progId="Word.Document.12">
                  <p:embed/>
                  <p:pic>
                    <p:nvPicPr>
                      <p:cNvPr id="0" name=""/>
                      <p:cNvPicPr/>
                      <p:nvPr/>
                    </p:nvPicPr>
                    <p:blipFill>
                      <a:blip r:embed="rId4"/>
                      <a:stretch>
                        <a:fillRect/>
                      </a:stretch>
                    </p:blipFill>
                    <p:spPr>
                      <a:xfrm>
                        <a:off x="436970" y="1488935"/>
                        <a:ext cx="6894413" cy="2049553"/>
                      </a:xfrm>
                      <a:prstGeom prst="rect">
                        <a:avLst/>
                      </a:prstGeom>
                    </p:spPr>
                  </p:pic>
                </p:oleObj>
              </mc:Fallback>
            </mc:AlternateContent>
          </a:graphicData>
        </a:graphic>
      </p:graphicFrame>
      <p:sp>
        <p:nvSpPr>
          <p:cNvPr id="3" name="CuadroTexto 2">
            <a:extLst>
              <a:ext uri="{FF2B5EF4-FFF2-40B4-BE49-F238E27FC236}">
                <a16:creationId xmlns:a16="http://schemas.microsoft.com/office/drawing/2014/main" id="{904F7643-B533-44C7-87B4-E56E2CE79094}"/>
              </a:ext>
            </a:extLst>
          </p:cNvPr>
          <p:cNvSpPr txBox="1"/>
          <p:nvPr/>
        </p:nvSpPr>
        <p:spPr>
          <a:xfrm>
            <a:off x="218486" y="784927"/>
            <a:ext cx="8413932" cy="523220"/>
          </a:xfrm>
          <a:prstGeom prst="rect">
            <a:avLst/>
          </a:prstGeom>
          <a:noFill/>
        </p:spPr>
        <p:txBody>
          <a:bodyPr wrap="square" rtlCol="0">
            <a:spAutoFit/>
          </a:bodyPr>
          <a:lstStyle/>
          <a:p>
            <a:r>
              <a:rPr lang="es-MX" sz="1400" dirty="0"/>
              <a:t>Presupuesto de Egresos de la Ciudad de México para los años 2020, 2021 y 2022 y la relación de actividades culturales en el Anexo de Igualdad Sustantiva para los años 2021 y 2022</a:t>
            </a:r>
          </a:p>
        </p:txBody>
      </p:sp>
      <p:sp>
        <p:nvSpPr>
          <p:cNvPr id="4" name="CuadroTexto 3">
            <a:extLst>
              <a:ext uri="{FF2B5EF4-FFF2-40B4-BE49-F238E27FC236}">
                <a16:creationId xmlns:a16="http://schemas.microsoft.com/office/drawing/2014/main" id="{D2D71B55-9C54-48C3-AFF2-7CB9E28A4438}"/>
              </a:ext>
            </a:extLst>
          </p:cNvPr>
          <p:cNvSpPr txBox="1"/>
          <p:nvPr/>
        </p:nvSpPr>
        <p:spPr>
          <a:xfrm>
            <a:off x="566443" y="3609048"/>
            <a:ext cx="7201912" cy="954107"/>
          </a:xfrm>
          <a:prstGeom prst="rect">
            <a:avLst/>
          </a:prstGeom>
          <a:noFill/>
        </p:spPr>
        <p:txBody>
          <a:bodyPr wrap="square" rtlCol="0">
            <a:spAutoFit/>
          </a:bodyPr>
          <a:lstStyle/>
          <a:p>
            <a:pPr marL="285750" indent="-285750">
              <a:buFont typeface="Arial" panose="020B0604020202020204" pitchFamily="34" charset="0"/>
              <a:buChar char="•"/>
            </a:pPr>
            <a:r>
              <a:rPr lang="es-MX" sz="1400" dirty="0"/>
              <a:t>En 2022, respecto al presupuesto 2020, hay una disminución de $527,213,93</a:t>
            </a:r>
          </a:p>
          <a:p>
            <a:pPr marL="285750" indent="-285750">
              <a:buFont typeface="Arial" panose="020B0604020202020204" pitchFamily="34" charset="0"/>
              <a:buChar char="•"/>
            </a:pPr>
            <a:r>
              <a:rPr lang="es-MX" sz="1400" dirty="0"/>
              <a:t>En 2022 respecto a 2021, hay una etiquetación mayor en el Anexo presupuestal de Igualdad de $145,294,261.  Podría ser mayor si se recuperara el monto aprobado en 2020. </a:t>
            </a:r>
          </a:p>
        </p:txBody>
      </p:sp>
    </p:spTree>
    <p:extLst>
      <p:ext uri="{BB962C8B-B14F-4D97-AF65-F5344CB8AC3E}">
        <p14:creationId xmlns:p14="http://schemas.microsoft.com/office/powerpoint/2010/main" val="24664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a:extLst>
              <a:ext uri="{FF2B5EF4-FFF2-40B4-BE49-F238E27FC236}">
                <a16:creationId xmlns:a16="http://schemas.microsoft.com/office/drawing/2014/main" id="{C9E78765-4457-24E7-231E-84E508E55B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pic>
      <p:sp>
        <p:nvSpPr>
          <p:cNvPr id="13" name="Rectangle 21">
            <a:extLst>
              <a:ext uri="{FF2B5EF4-FFF2-40B4-BE49-F238E27FC236}">
                <a16:creationId xmlns:a16="http://schemas.microsoft.com/office/drawing/2014/main" id="{37238C85-7D30-F5CB-8835-DE45729FD6C1}"/>
              </a:ext>
            </a:extLst>
          </p:cNvPr>
          <p:cNvSpPr/>
          <p:nvPr/>
        </p:nvSpPr>
        <p:spPr>
          <a:xfrm>
            <a:off x="-6976" y="-424045"/>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Rounded Corners 7">
            <a:extLst>
              <a:ext uri="{FF2B5EF4-FFF2-40B4-BE49-F238E27FC236}">
                <a16:creationId xmlns:a16="http://schemas.microsoft.com/office/drawing/2014/main" id="{A29B452E-C772-4AB0-BFA5-88BF384E3CED}"/>
              </a:ext>
            </a:extLst>
          </p:cNvPr>
          <p:cNvSpPr/>
          <p:nvPr/>
        </p:nvSpPr>
        <p:spPr>
          <a:xfrm>
            <a:off x="400050" y="1977431"/>
            <a:ext cx="3457280" cy="1493438"/>
          </a:xfrm>
          <a:prstGeom prst="roundRect">
            <a:avLst>
              <a:gd name="adj" fmla="val 483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chemeClr val="accent2"/>
                </a:solidFill>
              </a:rPr>
              <a:t>Conclusiones</a:t>
            </a:r>
          </a:p>
          <a:p>
            <a:endParaRPr lang="es-MX" sz="1050" dirty="0"/>
          </a:p>
        </p:txBody>
      </p:sp>
      <p:sp>
        <p:nvSpPr>
          <p:cNvPr id="24" name="Rectangle 23">
            <a:extLst>
              <a:ext uri="{FF2B5EF4-FFF2-40B4-BE49-F238E27FC236}">
                <a16:creationId xmlns:a16="http://schemas.microsoft.com/office/drawing/2014/main" id="{A29B452E-C772-4AB0-BFA5-88BF384E3CED}"/>
              </a:ext>
            </a:extLst>
          </p:cNvPr>
          <p:cNvSpPr/>
          <p:nvPr/>
        </p:nvSpPr>
        <p:spPr>
          <a:xfrm>
            <a:off x="8669741" y="4708478"/>
            <a:ext cx="474258" cy="44647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7957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a:t>
            </a:r>
          </a:p>
        </p:txBody>
      </p:sp>
      <p:sp>
        <p:nvSpPr>
          <p:cNvPr id="4" name="CuadroTexto 3">
            <a:extLst>
              <a:ext uri="{FF2B5EF4-FFF2-40B4-BE49-F238E27FC236}">
                <a16:creationId xmlns:a16="http://schemas.microsoft.com/office/drawing/2014/main" id="{8BDC5BDA-A307-4859-9046-6C0247EA38BA}"/>
              </a:ext>
            </a:extLst>
          </p:cNvPr>
          <p:cNvSpPr txBox="1"/>
          <p:nvPr/>
        </p:nvSpPr>
        <p:spPr>
          <a:xfrm>
            <a:off x="2767476" y="1351370"/>
            <a:ext cx="6229810" cy="3139321"/>
          </a:xfrm>
          <a:prstGeom prst="rect">
            <a:avLst/>
          </a:prstGeom>
          <a:noFill/>
        </p:spPr>
        <p:txBody>
          <a:bodyPr wrap="square" rtlCol="0">
            <a:spAutoFit/>
          </a:bodyPr>
          <a:lstStyle/>
          <a:p>
            <a:r>
              <a:rPr lang="es-MX" dirty="0"/>
              <a:t>Ante la poca disponibilidad de datos. </a:t>
            </a:r>
          </a:p>
          <a:p>
            <a:pPr marL="285750" indent="-285750">
              <a:buFont typeface="Arial" panose="020B0604020202020204" pitchFamily="34" charset="0"/>
              <a:buChar char="•"/>
            </a:pPr>
            <a:r>
              <a:rPr lang="es-MX" dirty="0"/>
              <a:t>Solicitar al INEGI que en las Cuentas Nacionales, de Empleo y ocupación u otras, incluso en registros administrativos, se desagregue mayor información por mujeres y hombres a nivel estatal y municipal. </a:t>
            </a:r>
          </a:p>
          <a:p>
            <a:endParaRPr lang="es-MX" b="1" dirty="0"/>
          </a:p>
          <a:p>
            <a:pPr marL="285750" indent="-285750">
              <a:buFont typeface="Arial" panose="020B0604020202020204" pitchFamily="34" charset="0"/>
              <a:buChar char="•"/>
            </a:pPr>
            <a:r>
              <a:rPr lang="es-MX" dirty="0"/>
              <a:t>Realizar un censo de mujeres artistas en la Ciudad de México, con el objetivo de conocer su desarrollo profesional y al mismo tiempo sus carencias y necesidades laborales, económicas o de seguridad social.</a:t>
            </a:r>
          </a:p>
          <a:p>
            <a:r>
              <a:rPr lang="es-MX" dirty="0"/>
              <a:t> </a:t>
            </a:r>
          </a:p>
        </p:txBody>
      </p:sp>
    </p:spTree>
    <p:extLst>
      <p:ext uri="{BB962C8B-B14F-4D97-AF65-F5344CB8AC3E}">
        <p14:creationId xmlns:p14="http://schemas.microsoft.com/office/powerpoint/2010/main" val="31512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a:t>
            </a:r>
          </a:p>
        </p:txBody>
      </p:sp>
      <p:sp>
        <p:nvSpPr>
          <p:cNvPr id="4" name="CuadroTexto 3">
            <a:extLst>
              <a:ext uri="{FF2B5EF4-FFF2-40B4-BE49-F238E27FC236}">
                <a16:creationId xmlns:a16="http://schemas.microsoft.com/office/drawing/2014/main" id="{8BDC5BDA-A307-4859-9046-6C0247EA38BA}"/>
              </a:ext>
            </a:extLst>
          </p:cNvPr>
          <p:cNvSpPr txBox="1"/>
          <p:nvPr/>
        </p:nvSpPr>
        <p:spPr>
          <a:xfrm>
            <a:off x="2767476" y="1351370"/>
            <a:ext cx="6229810" cy="3416320"/>
          </a:xfrm>
          <a:prstGeom prst="rect">
            <a:avLst/>
          </a:prstGeom>
          <a:noFill/>
        </p:spPr>
        <p:txBody>
          <a:bodyPr wrap="square" rtlCol="0">
            <a:spAutoFit/>
          </a:bodyPr>
          <a:lstStyle/>
          <a:p>
            <a:pPr marL="285750" indent="-285750">
              <a:buFont typeface="Arial" panose="020B0604020202020204" pitchFamily="34" charset="0"/>
              <a:buChar char="•"/>
            </a:pPr>
            <a:r>
              <a:rPr lang="es-MX" dirty="0"/>
              <a:t>Fortalecer programas presupuestarios que permiten otorgar recursos a las y los artistas: programas de apoyos a la cultura y de becas, entre otros, que puedan contribuir a solventar la precariedad económica y laboral a la que se enfrentan las mujeres artistas. </a:t>
            </a:r>
          </a:p>
          <a:p>
            <a:endParaRPr lang="es-MX" dirty="0"/>
          </a:p>
          <a:p>
            <a:pPr marL="285750" indent="-285750">
              <a:buFont typeface="Arial" panose="020B0604020202020204" pitchFamily="34" charset="0"/>
              <a:buChar char="•"/>
            </a:pPr>
            <a:r>
              <a:rPr lang="es-MX" dirty="0"/>
              <a:t>En la CDMX una oportunidad inmediata: fortalecer y aplicar el </a:t>
            </a:r>
            <a:r>
              <a:rPr lang="es-MX" b="1" dirty="0"/>
              <a:t>Anexo Transversal de género</a:t>
            </a:r>
            <a:r>
              <a:rPr lang="es-MX" dirty="0"/>
              <a:t>, con las dependencias y Alcaldías para que se etiqueten las acciones presupuestales con esta perspectiva en las actividades artísticas y culturales en la Ciudad de México.</a:t>
            </a:r>
          </a:p>
          <a:p>
            <a:r>
              <a:rPr lang="es-MX" dirty="0"/>
              <a:t> </a:t>
            </a:r>
          </a:p>
        </p:txBody>
      </p:sp>
    </p:spTree>
    <p:extLst>
      <p:ext uri="{BB962C8B-B14F-4D97-AF65-F5344CB8AC3E}">
        <p14:creationId xmlns:p14="http://schemas.microsoft.com/office/powerpoint/2010/main" val="308930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a:t>
            </a:r>
          </a:p>
        </p:txBody>
      </p:sp>
      <p:sp>
        <p:nvSpPr>
          <p:cNvPr id="4" name="CuadroTexto 3">
            <a:extLst>
              <a:ext uri="{FF2B5EF4-FFF2-40B4-BE49-F238E27FC236}">
                <a16:creationId xmlns:a16="http://schemas.microsoft.com/office/drawing/2014/main" id="{8BDC5BDA-A307-4859-9046-6C0247EA38BA}"/>
              </a:ext>
            </a:extLst>
          </p:cNvPr>
          <p:cNvSpPr txBox="1"/>
          <p:nvPr/>
        </p:nvSpPr>
        <p:spPr>
          <a:xfrm>
            <a:off x="2767476" y="1351370"/>
            <a:ext cx="6229810" cy="3693319"/>
          </a:xfrm>
          <a:prstGeom prst="rect">
            <a:avLst/>
          </a:prstGeom>
          <a:noFill/>
        </p:spPr>
        <p:txBody>
          <a:bodyPr wrap="square" rtlCol="0">
            <a:spAutoFit/>
          </a:bodyPr>
          <a:lstStyle/>
          <a:p>
            <a:r>
              <a:rPr lang="es-MX" dirty="0"/>
              <a:t>En la CDMX el </a:t>
            </a:r>
            <a:r>
              <a:rPr lang="es-MX" b="1" dirty="0"/>
              <a:t>Anexo Transversal de género</a:t>
            </a:r>
          </a:p>
          <a:p>
            <a:endParaRPr lang="es-MX" b="1" dirty="0"/>
          </a:p>
          <a:p>
            <a:r>
              <a:rPr lang="es-MX" b="1" dirty="0"/>
              <a:t>E048 Producción de contenido cultural y artístico. </a:t>
            </a:r>
            <a:r>
              <a:rPr lang="es-MX" dirty="0"/>
              <a:t>Fomentar la participación de elencos artísticos de hombres y mujeres para el ejercicio de la igualdad sustantiva en el ámbito cultural.</a:t>
            </a:r>
          </a:p>
          <a:p>
            <a:endParaRPr lang="es-MX" dirty="0"/>
          </a:p>
          <a:p>
            <a:pPr lvl="0"/>
            <a:r>
              <a:rPr lang="es-MX" b="1" dirty="0"/>
              <a:t>E049 Producción y servicios fílmicos y cinematográficos</a:t>
            </a:r>
            <a:endParaRPr lang="es-MX" dirty="0"/>
          </a:p>
          <a:p>
            <a:r>
              <a:rPr lang="es-MX" dirty="0"/>
              <a:t>Elaboración y ejecución del programa de capacitación que promueva la igualdad de género, desarrollar acciones de capacitación y divulgación que promuevan la igualdad de género.</a:t>
            </a:r>
          </a:p>
          <a:p>
            <a:endParaRPr lang="es-MX" dirty="0"/>
          </a:p>
        </p:txBody>
      </p:sp>
    </p:spTree>
    <p:extLst>
      <p:ext uri="{BB962C8B-B14F-4D97-AF65-F5344CB8AC3E}">
        <p14:creationId xmlns:p14="http://schemas.microsoft.com/office/powerpoint/2010/main" val="5732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DC4AEFD-59B9-44CE-9E11-462BD9726965}"/>
              </a:ext>
            </a:extLst>
          </p:cNvPr>
          <p:cNvSpPr/>
          <p:nvPr/>
        </p:nvSpPr>
        <p:spPr>
          <a:xfrm>
            <a:off x="463550" y="1162050"/>
            <a:ext cx="4984750" cy="1754326"/>
          </a:xfrm>
          <a:prstGeom prst="rect">
            <a:avLst/>
          </a:prstGeom>
        </p:spPr>
        <p:txBody>
          <a:bodyPr wrap="square">
            <a:spAutoFit/>
          </a:bodyPr>
          <a:lstStyle/>
          <a:p>
            <a:pPr algn="just"/>
            <a:r>
              <a:rPr lang="es-ES" dirty="0"/>
              <a:t>¿Quiénes son las mujeres que se dedican a las artes y la cultura en México? ¿Hay datos existentes? ¿en dónde están? ¿cuál es el marco normativo bajo el cual desempeñan sus actividades?, ¿cuáles son las condiciones en las que realizan su trabajo artístico?</a:t>
            </a:r>
            <a:endParaRPr lang="es-MX" dirty="0"/>
          </a:p>
        </p:txBody>
      </p:sp>
    </p:spTree>
    <p:extLst>
      <p:ext uri="{BB962C8B-B14F-4D97-AF65-F5344CB8AC3E}">
        <p14:creationId xmlns:p14="http://schemas.microsoft.com/office/powerpoint/2010/main" val="3536757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a:t>
            </a:r>
          </a:p>
        </p:txBody>
      </p:sp>
      <p:sp>
        <p:nvSpPr>
          <p:cNvPr id="4" name="CuadroTexto 3">
            <a:extLst>
              <a:ext uri="{FF2B5EF4-FFF2-40B4-BE49-F238E27FC236}">
                <a16:creationId xmlns:a16="http://schemas.microsoft.com/office/drawing/2014/main" id="{8BDC5BDA-A307-4859-9046-6C0247EA38BA}"/>
              </a:ext>
            </a:extLst>
          </p:cNvPr>
          <p:cNvSpPr txBox="1"/>
          <p:nvPr/>
        </p:nvSpPr>
        <p:spPr>
          <a:xfrm>
            <a:off x="2767476" y="1302818"/>
            <a:ext cx="6229810" cy="2585323"/>
          </a:xfrm>
          <a:prstGeom prst="rect">
            <a:avLst/>
          </a:prstGeom>
          <a:noFill/>
        </p:spPr>
        <p:txBody>
          <a:bodyPr wrap="square" rtlCol="0">
            <a:spAutoFit/>
          </a:bodyPr>
          <a:lstStyle/>
          <a:p>
            <a:r>
              <a:rPr lang="es-MX" dirty="0"/>
              <a:t>En la CDMX el </a:t>
            </a:r>
            <a:r>
              <a:rPr lang="es-MX" b="1" dirty="0"/>
              <a:t>Anexo Transversal de género</a:t>
            </a:r>
          </a:p>
          <a:p>
            <a:endParaRPr lang="es-MX" b="1" dirty="0"/>
          </a:p>
          <a:p>
            <a:r>
              <a:rPr lang="es-MX" b="1" dirty="0"/>
              <a:t>Seguimiento y rendición de cuentas d</a:t>
            </a:r>
            <a:r>
              <a:rPr lang="es-MX" dirty="0"/>
              <a:t>e las acciones que se identifican en el cruce entre las actividades culturales y el Anexo transversal de género. </a:t>
            </a:r>
          </a:p>
          <a:p>
            <a:endParaRPr lang="es-MX" dirty="0"/>
          </a:p>
          <a:p>
            <a:r>
              <a:rPr lang="es-MX" dirty="0"/>
              <a:t>Se propone mesas de trabajo para el seguimiento presupuestal durante el año 2022 , con aquellas dependencias que etiquetaron recursos en ese sentido.</a:t>
            </a:r>
          </a:p>
        </p:txBody>
      </p:sp>
    </p:spTree>
    <p:extLst>
      <p:ext uri="{BB962C8B-B14F-4D97-AF65-F5344CB8AC3E}">
        <p14:creationId xmlns:p14="http://schemas.microsoft.com/office/powerpoint/2010/main" val="362348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a:t>
            </a:r>
          </a:p>
        </p:txBody>
      </p:sp>
      <p:sp>
        <p:nvSpPr>
          <p:cNvPr id="3" name="CuadroTexto 2">
            <a:extLst>
              <a:ext uri="{FF2B5EF4-FFF2-40B4-BE49-F238E27FC236}">
                <a16:creationId xmlns:a16="http://schemas.microsoft.com/office/drawing/2014/main" id="{68AD3A2A-ED1F-4A05-9AF0-9D3318D7824F}"/>
              </a:ext>
            </a:extLst>
          </p:cNvPr>
          <p:cNvSpPr txBox="1"/>
          <p:nvPr/>
        </p:nvSpPr>
        <p:spPr>
          <a:xfrm>
            <a:off x="412694" y="801113"/>
            <a:ext cx="8035391" cy="646331"/>
          </a:xfrm>
          <a:prstGeom prst="rect">
            <a:avLst/>
          </a:prstGeom>
          <a:noFill/>
        </p:spPr>
        <p:txBody>
          <a:bodyPr wrap="square" rtlCol="0">
            <a:spAutoFit/>
          </a:bodyPr>
          <a:lstStyle/>
          <a:p>
            <a:r>
              <a:rPr lang="es-MX" b="1" dirty="0"/>
              <a:t>Un marco legislativo que garantice la igualdad de género en el ámbito cultural/artístico </a:t>
            </a:r>
            <a:endParaRPr lang="es-MX" dirty="0"/>
          </a:p>
        </p:txBody>
      </p:sp>
      <p:sp>
        <p:nvSpPr>
          <p:cNvPr id="5" name="CuadroTexto 4">
            <a:extLst>
              <a:ext uri="{FF2B5EF4-FFF2-40B4-BE49-F238E27FC236}">
                <a16:creationId xmlns:a16="http://schemas.microsoft.com/office/drawing/2014/main" id="{6E4BA319-9D46-4B2F-8945-6E03D10B33F1}"/>
              </a:ext>
            </a:extLst>
          </p:cNvPr>
          <p:cNvSpPr txBox="1"/>
          <p:nvPr/>
        </p:nvSpPr>
        <p:spPr>
          <a:xfrm>
            <a:off x="2747077" y="1745894"/>
            <a:ext cx="6117579" cy="2031325"/>
          </a:xfrm>
          <a:prstGeom prst="rect">
            <a:avLst/>
          </a:prstGeom>
          <a:noFill/>
        </p:spPr>
        <p:txBody>
          <a:bodyPr wrap="square" rtlCol="0">
            <a:spAutoFit/>
          </a:bodyPr>
          <a:lstStyle/>
          <a:p>
            <a:pPr marL="285750" indent="-285750">
              <a:buFont typeface="Arial" panose="020B0604020202020204" pitchFamily="34" charset="0"/>
              <a:buChar char="•"/>
            </a:pPr>
            <a:r>
              <a:rPr lang="es-MX" dirty="0"/>
              <a:t>Implementar políticas públicas para las mujeres trabajadoras del arte que les permitan conciliar las tareas de cuidado. </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Establecer guarderías a las que accedan las mujeres artistas. Puede instrumentarse a través de legislar sobre el </a:t>
            </a:r>
            <a:r>
              <a:rPr lang="es-MX" b="1" dirty="0"/>
              <a:t>Sistema de Cuidados de la Ciudad de México</a:t>
            </a:r>
            <a:r>
              <a:rPr lang="es-MX" dirty="0"/>
              <a:t>.</a:t>
            </a:r>
          </a:p>
        </p:txBody>
      </p:sp>
    </p:spTree>
    <p:extLst>
      <p:ext uri="{BB962C8B-B14F-4D97-AF65-F5344CB8AC3E}">
        <p14:creationId xmlns:p14="http://schemas.microsoft.com/office/powerpoint/2010/main" val="1170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a:t>
            </a:r>
          </a:p>
        </p:txBody>
      </p:sp>
      <p:sp>
        <p:nvSpPr>
          <p:cNvPr id="3" name="CuadroTexto 2">
            <a:extLst>
              <a:ext uri="{FF2B5EF4-FFF2-40B4-BE49-F238E27FC236}">
                <a16:creationId xmlns:a16="http://schemas.microsoft.com/office/drawing/2014/main" id="{68AD3A2A-ED1F-4A05-9AF0-9D3318D7824F}"/>
              </a:ext>
            </a:extLst>
          </p:cNvPr>
          <p:cNvSpPr txBox="1"/>
          <p:nvPr/>
        </p:nvSpPr>
        <p:spPr>
          <a:xfrm>
            <a:off x="412694" y="801113"/>
            <a:ext cx="8035391" cy="646331"/>
          </a:xfrm>
          <a:prstGeom prst="rect">
            <a:avLst/>
          </a:prstGeom>
          <a:noFill/>
        </p:spPr>
        <p:txBody>
          <a:bodyPr wrap="square" rtlCol="0">
            <a:spAutoFit/>
          </a:bodyPr>
          <a:lstStyle/>
          <a:p>
            <a:r>
              <a:rPr lang="es-MX" b="1" dirty="0"/>
              <a:t>Un marco legislativo que garantice la igualdad de género en el ámbito cultural/artístico </a:t>
            </a:r>
            <a:endParaRPr lang="es-MX" dirty="0"/>
          </a:p>
        </p:txBody>
      </p:sp>
      <p:sp>
        <p:nvSpPr>
          <p:cNvPr id="5" name="CuadroTexto 4">
            <a:extLst>
              <a:ext uri="{FF2B5EF4-FFF2-40B4-BE49-F238E27FC236}">
                <a16:creationId xmlns:a16="http://schemas.microsoft.com/office/drawing/2014/main" id="{6E4BA319-9D46-4B2F-8945-6E03D10B33F1}"/>
              </a:ext>
            </a:extLst>
          </p:cNvPr>
          <p:cNvSpPr txBox="1"/>
          <p:nvPr/>
        </p:nvSpPr>
        <p:spPr>
          <a:xfrm>
            <a:off x="2613727" y="1447444"/>
            <a:ext cx="6117579" cy="2031325"/>
          </a:xfrm>
          <a:prstGeom prst="rect">
            <a:avLst/>
          </a:prstGeom>
          <a:noFill/>
        </p:spPr>
        <p:txBody>
          <a:bodyPr wrap="square" rtlCol="0">
            <a:spAutoFit/>
          </a:bodyPr>
          <a:lstStyle/>
          <a:p>
            <a:endParaRPr lang="es-MX" dirty="0"/>
          </a:p>
          <a:p>
            <a:endParaRPr lang="es-MX" dirty="0"/>
          </a:p>
          <a:p>
            <a:r>
              <a:rPr lang="es-MX" dirty="0"/>
              <a:t>Establecer la legislación secundaria sobre </a:t>
            </a:r>
            <a:r>
              <a:rPr lang="es-MX" b="1" dirty="0"/>
              <a:t>trabajo no asalariado </a:t>
            </a:r>
            <a:r>
              <a:rPr lang="es-MX" dirty="0"/>
              <a:t>de la entidad, dado que las mujeres artistas desarrollan sus actividades laborales por cuenta propia o como parte de la economía informal, debe considerarse este grupo de población.</a:t>
            </a:r>
          </a:p>
        </p:txBody>
      </p:sp>
    </p:spTree>
    <p:extLst>
      <p:ext uri="{BB962C8B-B14F-4D97-AF65-F5344CB8AC3E}">
        <p14:creationId xmlns:p14="http://schemas.microsoft.com/office/powerpoint/2010/main" val="22807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a:t>
            </a:r>
          </a:p>
        </p:txBody>
      </p:sp>
      <p:sp>
        <p:nvSpPr>
          <p:cNvPr id="3" name="CuadroTexto 2">
            <a:extLst>
              <a:ext uri="{FF2B5EF4-FFF2-40B4-BE49-F238E27FC236}">
                <a16:creationId xmlns:a16="http://schemas.microsoft.com/office/drawing/2014/main" id="{68AD3A2A-ED1F-4A05-9AF0-9D3318D7824F}"/>
              </a:ext>
            </a:extLst>
          </p:cNvPr>
          <p:cNvSpPr txBox="1"/>
          <p:nvPr/>
        </p:nvSpPr>
        <p:spPr>
          <a:xfrm>
            <a:off x="412694" y="801113"/>
            <a:ext cx="8035391" cy="646331"/>
          </a:xfrm>
          <a:prstGeom prst="rect">
            <a:avLst/>
          </a:prstGeom>
          <a:noFill/>
        </p:spPr>
        <p:txBody>
          <a:bodyPr wrap="square" rtlCol="0">
            <a:spAutoFit/>
          </a:bodyPr>
          <a:lstStyle/>
          <a:p>
            <a:r>
              <a:rPr lang="es-MX" b="1" dirty="0"/>
              <a:t>Un marco legislativo que garantice la igualdad de género en el ámbito cultural/artístico </a:t>
            </a:r>
            <a:endParaRPr lang="es-MX" dirty="0"/>
          </a:p>
        </p:txBody>
      </p:sp>
      <p:sp>
        <p:nvSpPr>
          <p:cNvPr id="5" name="CuadroTexto 4">
            <a:extLst>
              <a:ext uri="{FF2B5EF4-FFF2-40B4-BE49-F238E27FC236}">
                <a16:creationId xmlns:a16="http://schemas.microsoft.com/office/drawing/2014/main" id="{6E4BA319-9D46-4B2F-8945-6E03D10B33F1}"/>
              </a:ext>
            </a:extLst>
          </p:cNvPr>
          <p:cNvSpPr txBox="1"/>
          <p:nvPr/>
        </p:nvSpPr>
        <p:spPr>
          <a:xfrm>
            <a:off x="2876551" y="1358901"/>
            <a:ext cx="6120736" cy="3693319"/>
          </a:xfrm>
          <a:prstGeom prst="rect">
            <a:avLst/>
          </a:prstGeom>
          <a:noFill/>
        </p:spPr>
        <p:txBody>
          <a:bodyPr wrap="square" rtlCol="0">
            <a:spAutoFit/>
          </a:bodyPr>
          <a:lstStyle/>
          <a:p>
            <a:pPr marL="285750" indent="-285750">
              <a:buFont typeface="Arial" panose="020B0604020202020204" pitchFamily="34" charset="0"/>
              <a:buChar char="•"/>
            </a:pPr>
            <a:r>
              <a:rPr lang="es-MX" dirty="0"/>
              <a:t>Establecer medidas para aumentar la representación paritaria de las </a:t>
            </a:r>
            <a:r>
              <a:rPr lang="es-MX" b="1" dirty="0"/>
              <a:t>mujeres en toma de decisión en los mecanismos relacionados con la cultura</a:t>
            </a:r>
            <a:r>
              <a:rPr lang="es-MX" dirty="0"/>
              <a:t>, instituciones y organizaciones culturales públicas. </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Asimismo para garantizar la difusión paritaria de su trabajo en museos y galerías públicas. </a:t>
            </a:r>
          </a:p>
          <a:p>
            <a:endParaRPr lang="es-MX" dirty="0"/>
          </a:p>
          <a:p>
            <a:r>
              <a:rPr lang="es-MX" dirty="0"/>
              <a:t>Estas medida podrían realizarse mediante modificaciones a las leyes en materia cultural como: la </a:t>
            </a:r>
            <a:r>
              <a:rPr lang="es-MX" b="1" dirty="0"/>
              <a:t>Ley de Fomento Cultural de la Ciudad de México en la Ley de los Derechos Culturales de los Habitantes y Visitantes de la Ciudad de México, </a:t>
            </a:r>
            <a:r>
              <a:rPr lang="es-MX" dirty="0"/>
              <a:t>por mencionar algunas.</a:t>
            </a:r>
          </a:p>
        </p:txBody>
      </p:sp>
    </p:spTree>
    <p:extLst>
      <p:ext uri="{BB962C8B-B14F-4D97-AF65-F5344CB8AC3E}">
        <p14:creationId xmlns:p14="http://schemas.microsoft.com/office/powerpoint/2010/main" val="42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3C891-99BD-4FAF-BAC0-3777E01E5C32}"/>
              </a:ext>
            </a:extLst>
          </p:cNvPr>
          <p:cNvSpPr/>
          <p:nvPr/>
        </p:nvSpPr>
        <p:spPr>
          <a:xfrm>
            <a:off x="1435101" y="259703"/>
            <a:ext cx="5370408" cy="2534476"/>
          </a:xfrm>
          <a:prstGeom prst="rect">
            <a:avLst/>
          </a:prstGeom>
        </p:spPr>
        <p:txBody>
          <a:bodyPr wrap="square">
            <a:spAutoFit/>
          </a:bodyPr>
          <a:lstStyle/>
          <a:p>
            <a:pPr algn="ctr">
              <a:lnSpc>
                <a:spcPct val="150000"/>
              </a:lnSpc>
            </a:pPr>
            <a:r>
              <a:rPr lang="es-ES" sz="3600" dirty="0">
                <a:solidFill>
                  <a:schemeClr val="accent5">
                    <a:lumMod val="75000"/>
                  </a:schemeClr>
                </a:solidFill>
                <a:latin typeface="+mj-lt"/>
                <a:cs typeface="Segoe UI" panose="020B0502040204020203" pitchFamily="34" charset="0"/>
              </a:rPr>
              <a:t>GRACIAS</a:t>
            </a:r>
          </a:p>
          <a:p>
            <a:pPr algn="ctr">
              <a:lnSpc>
                <a:spcPct val="150000"/>
              </a:lnSpc>
            </a:pPr>
            <a:r>
              <a:rPr lang="es-ES" u="sng" dirty="0">
                <a:solidFill>
                  <a:schemeClr val="accent2"/>
                </a:solidFill>
                <a:latin typeface="+mj-lt"/>
                <a:cs typeface="Segoe UI" panose="020B0502040204020203" pitchFamily="34" charset="0"/>
                <a:hlinkClick r:id="rId2">
                  <a:extLst>
                    <a:ext uri="{A12FA001-AC4F-418D-AE19-62706E023703}">
                      <ahyp:hlinkClr xmlns:ahyp="http://schemas.microsoft.com/office/drawing/2018/hyperlinkcolor" val="tx"/>
                    </a:ext>
                  </a:extLst>
                </a:hlinkClick>
              </a:rPr>
              <a:t>E-mail: </a:t>
            </a:r>
            <a:r>
              <a:rPr lang="es-ES" u="sng" dirty="0">
                <a:solidFill>
                  <a:schemeClr val="accent5"/>
                </a:solidFill>
                <a:latin typeface="+mj-lt"/>
                <a:cs typeface="Segoe UI" panose="020B0502040204020203" pitchFamily="34" charset="0"/>
                <a:hlinkClick r:id="rId2">
                  <a:extLst>
                    <a:ext uri="{A12FA001-AC4F-418D-AE19-62706E023703}">
                      <ahyp:hlinkClr xmlns:ahyp="http://schemas.microsoft.com/office/drawing/2018/hyperlinkcolor" val="tx"/>
                    </a:ext>
                  </a:extLst>
                </a:hlinkClick>
              </a:rPr>
              <a:t>celig@congresocdmx.gob.mx</a:t>
            </a:r>
            <a:endParaRPr lang="es-ES" u="sng" dirty="0">
              <a:solidFill>
                <a:schemeClr val="accent5"/>
              </a:solidFill>
              <a:latin typeface="+mj-lt"/>
              <a:cs typeface="Segoe UI" panose="020B0502040204020203" pitchFamily="34" charset="0"/>
            </a:endParaRPr>
          </a:p>
          <a:p>
            <a:pPr algn="ctr">
              <a:lnSpc>
                <a:spcPct val="150000"/>
              </a:lnSpc>
            </a:pPr>
            <a:r>
              <a:rPr lang="es-ES" u="sng" dirty="0">
                <a:solidFill>
                  <a:schemeClr val="accent2"/>
                </a:solidFill>
                <a:latin typeface="+mj-lt"/>
                <a:cs typeface="Segoe UI" panose="020B0502040204020203" pitchFamily="34" charset="0"/>
              </a:rPr>
              <a:t>Micrositio: </a:t>
            </a:r>
            <a:r>
              <a:rPr lang="es-ES" u="sng" dirty="0">
                <a:solidFill>
                  <a:schemeClr val="accent5"/>
                </a:solidFill>
                <a:latin typeface="+mj-lt"/>
                <a:cs typeface="Segoe UI" panose="020B0502040204020203" pitchFamily="34" charset="0"/>
                <a:hlinkClick r:id="rId3">
                  <a:extLst>
                    <a:ext uri="{A12FA001-AC4F-418D-AE19-62706E023703}">
                      <ahyp:hlinkClr xmlns:ahyp="http://schemas.microsoft.com/office/drawing/2018/hyperlinkcolor" val="tx"/>
                    </a:ext>
                  </a:extLst>
                </a:hlinkClick>
              </a:rPr>
              <a:t>https://genero.congresocdmx.gob.mx/</a:t>
            </a:r>
            <a:endParaRPr lang="es-ES" u="sng" dirty="0">
              <a:solidFill>
                <a:schemeClr val="accent5"/>
              </a:solidFill>
              <a:latin typeface="+mj-lt"/>
              <a:cs typeface="Segoe UI" panose="020B0502040204020203" pitchFamily="34" charset="0"/>
            </a:endParaRPr>
          </a:p>
          <a:p>
            <a:pPr algn="ctr">
              <a:lnSpc>
                <a:spcPct val="150000"/>
              </a:lnSpc>
            </a:pPr>
            <a:r>
              <a:rPr lang="es-ES" dirty="0">
                <a:solidFill>
                  <a:schemeClr val="accent2"/>
                </a:solidFill>
                <a:latin typeface="+mj-lt"/>
                <a:cs typeface="Segoe UI" panose="020B0502040204020203" pitchFamily="34" charset="0"/>
              </a:rPr>
              <a:t>Teléfono</a:t>
            </a:r>
            <a:r>
              <a:rPr lang="es-ES" dirty="0">
                <a:solidFill>
                  <a:schemeClr val="accent5">
                    <a:lumMod val="75000"/>
                  </a:schemeClr>
                </a:solidFill>
                <a:latin typeface="+mj-lt"/>
                <a:cs typeface="Segoe UI" panose="020B0502040204020203" pitchFamily="34" charset="0"/>
              </a:rPr>
              <a:t>: 5551301900 ext. 3243</a:t>
            </a:r>
          </a:p>
          <a:p>
            <a:pPr algn="ctr">
              <a:lnSpc>
                <a:spcPct val="150000"/>
              </a:lnSpc>
            </a:pPr>
            <a:r>
              <a:rPr lang="es-ES" dirty="0">
                <a:solidFill>
                  <a:schemeClr val="accent2"/>
                </a:solidFill>
                <a:latin typeface="+mj-lt"/>
                <a:cs typeface="Segoe UI" panose="020B0502040204020203" pitchFamily="34" charset="0"/>
              </a:rPr>
              <a:t>TW</a:t>
            </a:r>
            <a:r>
              <a:rPr lang="es-ES" dirty="0">
                <a:solidFill>
                  <a:schemeClr val="accent5">
                    <a:lumMod val="75000"/>
                  </a:schemeClr>
                </a:solidFill>
                <a:latin typeface="+mj-lt"/>
                <a:cs typeface="Segoe UI" panose="020B0502040204020203" pitchFamily="34" charset="0"/>
              </a:rPr>
              <a:t>: @</a:t>
            </a:r>
            <a:r>
              <a:rPr lang="es-ES" dirty="0" err="1">
                <a:solidFill>
                  <a:schemeClr val="accent5">
                    <a:lumMod val="75000"/>
                  </a:schemeClr>
                </a:solidFill>
                <a:latin typeface="+mj-lt"/>
                <a:cs typeface="Segoe UI" panose="020B0502040204020203" pitchFamily="34" charset="0"/>
              </a:rPr>
              <a:t>celig_cdmx</a:t>
            </a:r>
            <a:endParaRPr lang="es-ES" dirty="0">
              <a:solidFill>
                <a:schemeClr val="accent5">
                  <a:lumMod val="75000"/>
                </a:schemeClr>
              </a:solidFill>
              <a:latin typeface="+mj-lt"/>
              <a:cs typeface="Segoe UI" panose="020B0502040204020203" pitchFamily="34" charset="0"/>
            </a:endParaRPr>
          </a:p>
        </p:txBody>
      </p:sp>
      <p:sp>
        <p:nvSpPr>
          <p:cNvPr id="10" name="Oval 9"/>
          <p:cNvSpPr/>
          <p:nvPr/>
        </p:nvSpPr>
        <p:spPr>
          <a:xfrm>
            <a:off x="6557467" y="3999479"/>
            <a:ext cx="179360" cy="1793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15" name="Rectángulo 14">
            <a:extLst>
              <a:ext uri="{FF2B5EF4-FFF2-40B4-BE49-F238E27FC236}">
                <a16:creationId xmlns:a16="http://schemas.microsoft.com/office/drawing/2014/main" id="{4B7197C3-0E4F-45C7-A0F8-15CE7DB3DC86}"/>
              </a:ext>
            </a:extLst>
          </p:cNvPr>
          <p:cNvSpPr/>
          <p:nvPr/>
        </p:nvSpPr>
        <p:spPr>
          <a:xfrm>
            <a:off x="0" y="3999479"/>
            <a:ext cx="9144000" cy="138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Gráfico 13">
            <a:extLst>
              <a:ext uri="{FF2B5EF4-FFF2-40B4-BE49-F238E27FC236}">
                <a16:creationId xmlns:a16="http://schemas.microsoft.com/office/drawing/2014/main" id="{EF7937E4-1A8C-6E69-4E2F-188DA3054D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18976" y="4273828"/>
            <a:ext cx="2706049" cy="609970"/>
          </a:xfrm>
          <a:prstGeom prst="rect">
            <a:avLst/>
          </a:prstGeom>
        </p:spPr>
      </p:pic>
    </p:spTree>
    <p:extLst>
      <p:ext uri="{BB962C8B-B14F-4D97-AF65-F5344CB8AC3E}">
        <p14:creationId xmlns:p14="http://schemas.microsoft.com/office/powerpoint/2010/main" val="8643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3">
            <a:extLst>
              <a:ext uri="{FF2B5EF4-FFF2-40B4-BE49-F238E27FC236}">
                <a16:creationId xmlns:a16="http://schemas.microsoft.com/office/drawing/2014/main" id="{987FDF49-3D48-43FE-BDBF-BA1B4CDEF898}"/>
              </a:ext>
            </a:extLst>
          </p:cNvPr>
          <p:cNvSpPr/>
          <p:nvPr/>
        </p:nvSpPr>
        <p:spPr>
          <a:xfrm>
            <a:off x="6381730"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3">
            <a:extLst>
              <a:ext uri="{FF2B5EF4-FFF2-40B4-BE49-F238E27FC236}">
                <a16:creationId xmlns:a16="http://schemas.microsoft.com/office/drawing/2014/main" id="{9FF0E967-56EF-4118-A636-97C56B85A4BA}"/>
              </a:ext>
            </a:extLst>
          </p:cNvPr>
          <p:cNvSpPr/>
          <p:nvPr/>
        </p:nvSpPr>
        <p:spPr>
          <a:xfrm>
            <a:off x="4655195" y="1816307"/>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3">
            <a:extLst>
              <a:ext uri="{FF2B5EF4-FFF2-40B4-BE49-F238E27FC236}">
                <a16:creationId xmlns:a16="http://schemas.microsoft.com/office/drawing/2014/main" id="{19F23101-837B-4677-8A78-B1E9C1B0BAEB}"/>
              </a:ext>
            </a:extLst>
          </p:cNvPr>
          <p:cNvSpPr/>
          <p:nvPr/>
        </p:nvSpPr>
        <p:spPr>
          <a:xfrm>
            <a:off x="2915206"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3"/>
          <p:cNvSpPr/>
          <p:nvPr/>
        </p:nvSpPr>
        <p:spPr>
          <a:xfrm>
            <a:off x="1125171"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33"/>
          <p:cNvSpPr/>
          <p:nvPr/>
        </p:nvSpPr>
        <p:spPr>
          <a:xfrm>
            <a:off x="1106389" y="1859250"/>
            <a:ext cx="1573595" cy="2572859"/>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Diagnóstico de las mujeres en el arte.</a:t>
            </a:r>
          </a:p>
          <a:p>
            <a:endParaRPr lang="es-MX" dirty="0"/>
          </a:p>
        </p:txBody>
      </p:sp>
      <p:sp>
        <p:nvSpPr>
          <p:cNvPr id="35" name="Rounded Rectangle 34"/>
          <p:cNvSpPr/>
          <p:nvPr/>
        </p:nvSpPr>
        <p:spPr>
          <a:xfrm>
            <a:off x="2921932" y="1816307"/>
            <a:ext cx="1578422" cy="2553761"/>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Marco legal.</a:t>
            </a:r>
          </a:p>
        </p:txBody>
      </p:sp>
      <p:sp>
        <p:nvSpPr>
          <p:cNvPr id="36" name="Rounded Rectangle 35"/>
          <p:cNvSpPr/>
          <p:nvPr/>
        </p:nvSpPr>
        <p:spPr>
          <a:xfrm>
            <a:off x="4643642" y="1859251"/>
            <a:ext cx="1578422" cy="2529916"/>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b="1" dirty="0"/>
              <a:t>Financiamiento público en Mx para cultura y artes.</a:t>
            </a:r>
          </a:p>
        </p:txBody>
      </p:sp>
      <p:sp>
        <p:nvSpPr>
          <p:cNvPr id="37" name="Rounded Rectangle 36"/>
          <p:cNvSpPr/>
          <p:nvPr/>
        </p:nvSpPr>
        <p:spPr>
          <a:xfrm>
            <a:off x="6381733" y="1859250"/>
            <a:ext cx="1573595" cy="2510817"/>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Propuestas legislativas</a:t>
            </a:r>
          </a:p>
          <a:p>
            <a:endParaRPr lang="es-MX" dirty="0"/>
          </a:p>
          <a:p>
            <a:r>
              <a:rPr lang="es-MX" dirty="0"/>
              <a:t>y </a:t>
            </a:r>
          </a:p>
          <a:p>
            <a:endParaRPr lang="es-MX" dirty="0"/>
          </a:p>
          <a:p>
            <a:r>
              <a:rPr lang="es-MX" dirty="0"/>
              <a:t>Conclusiones generales</a:t>
            </a:r>
          </a:p>
        </p:txBody>
      </p:sp>
      <p:sp>
        <p:nvSpPr>
          <p:cNvPr id="38" name="Rounded Rectangle 37"/>
          <p:cNvSpPr/>
          <p:nvPr/>
        </p:nvSpPr>
        <p:spPr>
          <a:xfrm rot="10800000" flipV="1">
            <a:off x="1188671" y="4397822"/>
            <a:ext cx="1573595" cy="34289"/>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38"/>
          <p:cNvSpPr/>
          <p:nvPr/>
        </p:nvSpPr>
        <p:spPr>
          <a:xfrm rot="10800000" flipV="1">
            <a:off x="2919692" y="4397822"/>
            <a:ext cx="1573595" cy="34289"/>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39"/>
          <p:cNvSpPr/>
          <p:nvPr/>
        </p:nvSpPr>
        <p:spPr>
          <a:xfrm rot="10800000" flipV="1">
            <a:off x="4650712" y="4397822"/>
            <a:ext cx="1573595" cy="34289"/>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0"/>
          <p:cNvSpPr/>
          <p:nvPr/>
        </p:nvSpPr>
        <p:spPr>
          <a:xfrm rot="10800000" flipV="1">
            <a:off x="6381732" y="4397822"/>
            <a:ext cx="1573595" cy="34289"/>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CuadroTexto 1">
            <a:extLst>
              <a:ext uri="{FF2B5EF4-FFF2-40B4-BE49-F238E27FC236}">
                <a16:creationId xmlns:a16="http://schemas.microsoft.com/office/drawing/2014/main" id="{06912DB0-1562-4467-AB6E-10C17488285B}"/>
              </a:ext>
            </a:extLst>
          </p:cNvPr>
          <p:cNvSpPr txBox="1"/>
          <p:nvPr/>
        </p:nvSpPr>
        <p:spPr>
          <a:xfrm>
            <a:off x="1587501" y="250029"/>
            <a:ext cx="5359400" cy="369332"/>
          </a:xfrm>
          <a:prstGeom prst="rect">
            <a:avLst/>
          </a:prstGeom>
          <a:noFill/>
        </p:spPr>
        <p:txBody>
          <a:bodyPr wrap="square" rtlCol="0">
            <a:spAutoFit/>
          </a:bodyPr>
          <a:lstStyle/>
          <a:p>
            <a:r>
              <a:rPr lang="es-MX" b="1" dirty="0"/>
              <a:t>Contenido del estudio</a:t>
            </a:r>
          </a:p>
        </p:txBody>
      </p:sp>
    </p:spTree>
    <p:extLst>
      <p:ext uri="{BB962C8B-B14F-4D97-AF65-F5344CB8AC3E}">
        <p14:creationId xmlns:p14="http://schemas.microsoft.com/office/powerpoint/2010/main" val="7583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634621" y="330200"/>
            <a:ext cx="6496429" cy="3631763"/>
          </a:xfrm>
          <a:prstGeom prst="rect">
            <a:avLst/>
          </a:prstGeom>
          <a:noFill/>
        </p:spPr>
        <p:txBody>
          <a:bodyPr wrap="square" rtlCol="0">
            <a:spAutoFit/>
          </a:bodyPr>
          <a:lstStyle/>
          <a:p>
            <a:r>
              <a:rPr lang="es-MX" b="1" dirty="0"/>
              <a:t>Diagnóstico</a:t>
            </a:r>
          </a:p>
          <a:p>
            <a:endParaRPr lang="es-MX" dirty="0"/>
          </a:p>
          <a:p>
            <a:pPr algn="just"/>
            <a:r>
              <a:rPr lang="es-MX" sz="1600" dirty="0"/>
              <a:t>El trabajo artístico ha crecido en el mundo, por lo menos en los países desarrollados a partir de la década de los 80 en el siglo pasado y ha continuado durante el presente. </a:t>
            </a:r>
            <a:r>
              <a:rPr lang="es-MX" sz="1600" b="1" dirty="0"/>
              <a:t>En México entre 2005 y 2016 ha crecido en un 16.7%,</a:t>
            </a:r>
            <a:r>
              <a:rPr lang="es-MX" sz="1600" dirty="0"/>
              <a:t> y en algunos países el mayor crecimiento se encuentra en el empleo artístico femenino.</a:t>
            </a:r>
          </a:p>
          <a:p>
            <a:pPr algn="just"/>
            <a:endParaRPr lang="es-MX" sz="1600" dirty="0"/>
          </a:p>
          <a:p>
            <a:pPr algn="just"/>
            <a:endParaRPr lang="es-MX" sz="1600" dirty="0"/>
          </a:p>
          <a:p>
            <a:pPr algn="just"/>
            <a:r>
              <a:rPr lang="es-MX" sz="1600" dirty="0"/>
              <a:t>Se mantiene la discriminación y desventajas en la situación laboral de las mujeres que se dedican profesionalmente a las artes, por ejemplo, hay más bailarinas que escritoras: lo que dificulta por ejemplo el ejercicio de la difusión y crítica culturales desde la voz de las mujeres. </a:t>
            </a:r>
          </a:p>
          <a:p>
            <a:endParaRPr lang="es-MX" dirty="0"/>
          </a:p>
        </p:txBody>
      </p:sp>
    </p:spTree>
    <p:extLst>
      <p:ext uri="{BB962C8B-B14F-4D97-AF65-F5344CB8AC3E}">
        <p14:creationId xmlns:p14="http://schemas.microsoft.com/office/powerpoint/2010/main" val="34070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850521" y="326469"/>
            <a:ext cx="5905879" cy="4185761"/>
          </a:xfrm>
          <a:prstGeom prst="rect">
            <a:avLst/>
          </a:prstGeom>
          <a:noFill/>
        </p:spPr>
        <p:txBody>
          <a:bodyPr wrap="square" rtlCol="0">
            <a:spAutoFit/>
          </a:bodyPr>
          <a:lstStyle/>
          <a:p>
            <a:r>
              <a:rPr lang="es-MX" b="1" dirty="0"/>
              <a:t>Diagnóstico</a:t>
            </a:r>
          </a:p>
          <a:p>
            <a:endParaRPr lang="es-MX" b="1" dirty="0"/>
          </a:p>
          <a:p>
            <a:pPr algn="just"/>
            <a:r>
              <a:rPr lang="es-MX" dirty="0"/>
              <a:t>El trabajo de las mujeres que se dedican al arte se realiza primordialmente en el </a:t>
            </a:r>
            <a:r>
              <a:rPr lang="es-MX" b="1" dirty="0"/>
              <a:t>ámbito informal del trabajo</a:t>
            </a:r>
            <a:r>
              <a:rPr lang="es-MX" dirty="0"/>
              <a:t>, lo que genera </a:t>
            </a:r>
            <a:r>
              <a:rPr lang="es-MX" b="1" dirty="0"/>
              <a:t>falta de certeza laboral</a:t>
            </a:r>
            <a:r>
              <a:rPr lang="es-MX" dirty="0"/>
              <a:t>, en la contratación y la seguridad laboral, lo cual afecta tanto a mediano como largo plazo a las mujeres. (Coincide con ello la OIT en 2014)</a:t>
            </a:r>
          </a:p>
          <a:p>
            <a:pPr algn="just"/>
            <a:endParaRPr lang="es-MX" dirty="0"/>
          </a:p>
          <a:p>
            <a:pPr algn="just"/>
            <a:r>
              <a:rPr lang="es-MX" b="1" dirty="0"/>
              <a:t>29.6%</a:t>
            </a:r>
            <a:r>
              <a:rPr lang="es-MX" dirty="0"/>
              <a:t> de las personas dedicadas al arte </a:t>
            </a:r>
            <a:r>
              <a:rPr lang="es-MX" b="1" dirty="0"/>
              <a:t>labora por cuenta propia. </a:t>
            </a:r>
          </a:p>
          <a:p>
            <a:pPr algn="just"/>
            <a:r>
              <a:rPr lang="es-MX" sz="1000" i="1" dirty="0"/>
              <a:t>Observatorio Laboral</a:t>
            </a:r>
            <a:r>
              <a:rPr lang="es-MX" sz="1000" dirty="0"/>
              <a:t>. Gobierno de México. SNE. 2021</a:t>
            </a:r>
            <a:r>
              <a:rPr lang="es-MX" dirty="0"/>
              <a:t>.</a:t>
            </a:r>
          </a:p>
          <a:p>
            <a:pPr algn="just"/>
            <a:endParaRPr lang="es-MX" sz="1600" dirty="0"/>
          </a:p>
          <a:p>
            <a:endParaRPr lang="es-MX" sz="1600" dirty="0"/>
          </a:p>
          <a:p>
            <a:endParaRPr lang="es-MX" dirty="0"/>
          </a:p>
        </p:txBody>
      </p:sp>
    </p:spTree>
    <p:extLst>
      <p:ext uri="{BB962C8B-B14F-4D97-AF65-F5344CB8AC3E}">
        <p14:creationId xmlns:p14="http://schemas.microsoft.com/office/powerpoint/2010/main" val="21531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1815721" y="617369"/>
            <a:ext cx="4549611" cy="3908762"/>
          </a:xfrm>
          <a:prstGeom prst="rect">
            <a:avLst/>
          </a:prstGeom>
          <a:noFill/>
        </p:spPr>
        <p:txBody>
          <a:bodyPr wrap="square" rtlCol="0">
            <a:spAutoFit/>
          </a:bodyPr>
          <a:lstStyle/>
          <a:p>
            <a:r>
              <a:rPr lang="es-MX" b="1" dirty="0"/>
              <a:t>Diagnóstico</a:t>
            </a:r>
          </a:p>
          <a:p>
            <a:endParaRPr lang="es-MX" b="1" dirty="0"/>
          </a:p>
          <a:p>
            <a:pPr algn="just"/>
            <a:r>
              <a:rPr lang="es-MX" dirty="0"/>
              <a:t>La mayoría de las mujeres que trabaja en las bellas artes o el diseño se encuentra en un periodo de su posible vida reproductiva y si su trabajo se realiza dentro de la informalidad y/o eventualidad, carecen de servicios de </a:t>
            </a:r>
            <a:r>
              <a:rPr lang="es-MX" b="1" dirty="0"/>
              <a:t>apoyo para el cuidado</a:t>
            </a:r>
            <a:r>
              <a:rPr lang="es-MX" dirty="0"/>
              <a:t> de su descendencia. Y sabemos que la carga del cuidado de hijas e hijos pequeños continúa recayendo primordialmente en las mujeres. </a:t>
            </a:r>
          </a:p>
          <a:p>
            <a:endParaRPr lang="es-MX" sz="1600" dirty="0"/>
          </a:p>
          <a:p>
            <a:endParaRPr lang="es-MX" sz="1600" dirty="0"/>
          </a:p>
          <a:p>
            <a:endParaRPr lang="es-MX" dirty="0"/>
          </a:p>
        </p:txBody>
      </p:sp>
    </p:spTree>
    <p:extLst>
      <p:ext uri="{BB962C8B-B14F-4D97-AF65-F5344CB8AC3E}">
        <p14:creationId xmlns:p14="http://schemas.microsoft.com/office/powerpoint/2010/main" val="16216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634621" y="330200"/>
            <a:ext cx="5340729" cy="3908762"/>
          </a:xfrm>
          <a:prstGeom prst="rect">
            <a:avLst/>
          </a:prstGeom>
          <a:noFill/>
        </p:spPr>
        <p:txBody>
          <a:bodyPr wrap="square" rtlCol="0">
            <a:spAutoFit/>
          </a:bodyPr>
          <a:lstStyle/>
          <a:p>
            <a:r>
              <a:rPr lang="es-MX" b="1" dirty="0"/>
              <a:t>Diagnóstico</a:t>
            </a:r>
          </a:p>
          <a:p>
            <a:endParaRPr lang="es-MX" b="1" dirty="0"/>
          </a:p>
          <a:p>
            <a:pPr algn="just"/>
            <a:r>
              <a:rPr lang="es-MX" dirty="0"/>
              <a:t>La alerta sanitaria derivada del COVID 19, ha afectado a todo el mercado laboral. Las mujeres artistas no han sido la excepción. Se cerraron espacios de trabajo, lo que orilló a las mujeres artistas a buscar otras opciones para mantener su economía, trabajos de medio tiempo, por cuenta propia, nuevamente, sin condiciones laborales ni seguridad social favorables. </a:t>
            </a:r>
          </a:p>
          <a:p>
            <a:endParaRPr lang="es-MX" dirty="0"/>
          </a:p>
          <a:p>
            <a:endParaRPr lang="es-MX" sz="1600" dirty="0"/>
          </a:p>
          <a:p>
            <a:endParaRPr lang="es-MX" sz="1600" dirty="0"/>
          </a:p>
          <a:p>
            <a:endParaRPr lang="es-MX" dirty="0"/>
          </a:p>
        </p:txBody>
      </p:sp>
    </p:spTree>
    <p:extLst>
      <p:ext uri="{BB962C8B-B14F-4D97-AF65-F5344CB8AC3E}">
        <p14:creationId xmlns:p14="http://schemas.microsoft.com/office/powerpoint/2010/main" val="26622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634621" y="330200"/>
            <a:ext cx="5340729" cy="3108543"/>
          </a:xfrm>
          <a:prstGeom prst="rect">
            <a:avLst/>
          </a:prstGeom>
          <a:noFill/>
        </p:spPr>
        <p:txBody>
          <a:bodyPr wrap="square" rtlCol="0">
            <a:spAutoFit/>
          </a:bodyPr>
          <a:lstStyle/>
          <a:p>
            <a:r>
              <a:rPr lang="es-MX" b="1" dirty="0"/>
              <a:t>Diagnóstico</a:t>
            </a:r>
          </a:p>
          <a:p>
            <a:endParaRPr lang="es-MX" b="1" dirty="0"/>
          </a:p>
          <a:p>
            <a:r>
              <a:rPr lang="es-MX" b="1" i="1" dirty="0"/>
              <a:t>Tendencias del Empleo Profesional. Segundo trimestre 2021</a:t>
            </a:r>
          </a:p>
          <a:p>
            <a:endParaRPr lang="es-MX" b="1" i="1" dirty="0"/>
          </a:p>
          <a:p>
            <a:r>
              <a:rPr lang="es-MX" dirty="0"/>
              <a:t>Observatorio Laboral del gobierno federal:</a:t>
            </a:r>
          </a:p>
          <a:p>
            <a:r>
              <a:rPr lang="es-MX" dirty="0"/>
              <a:t>las áreas profesionales que presentan </a:t>
            </a:r>
            <a:r>
              <a:rPr lang="es-MX" b="1" i="1" dirty="0"/>
              <a:t>los niveles de ingreso mensuales más bajos</a:t>
            </a:r>
            <a:r>
              <a:rPr lang="es-MX" dirty="0"/>
              <a:t> son </a:t>
            </a:r>
            <a:r>
              <a:rPr lang="es-MX" b="1" dirty="0"/>
              <a:t>Artes $11,171 </a:t>
            </a:r>
            <a:r>
              <a:rPr lang="es-MX" dirty="0"/>
              <a:t> y Educación  $10,857</a:t>
            </a:r>
            <a:endParaRPr lang="es-MX" sz="1600" dirty="0"/>
          </a:p>
          <a:p>
            <a:endParaRPr lang="es-MX" sz="1600" dirty="0"/>
          </a:p>
          <a:p>
            <a:endParaRPr lang="es-MX" dirty="0"/>
          </a:p>
        </p:txBody>
      </p:sp>
    </p:spTree>
    <p:extLst>
      <p:ext uri="{BB962C8B-B14F-4D97-AF65-F5344CB8AC3E}">
        <p14:creationId xmlns:p14="http://schemas.microsoft.com/office/powerpoint/2010/main" val="1259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theme/theme1.xml><?xml version="1.0" encoding="utf-8"?>
<a:theme xmlns:a="http://schemas.openxmlformats.org/drawingml/2006/main" name="Tema de Office">
  <a:themeElements>
    <a:clrScheme name="IFPES">
      <a:dk1>
        <a:sysClr val="windowText" lastClr="000000"/>
      </a:dk1>
      <a:lt1>
        <a:sysClr val="window" lastClr="FFFFFF"/>
      </a:lt1>
      <a:dk2>
        <a:srgbClr val="183561"/>
      </a:dk2>
      <a:lt2>
        <a:srgbClr val="E7E6E6"/>
      </a:lt2>
      <a:accent1>
        <a:srgbClr val="4472C4"/>
      </a:accent1>
      <a:accent2>
        <a:srgbClr val="B01579"/>
      </a:accent2>
      <a:accent3>
        <a:srgbClr val="A5A5A5"/>
      </a:accent3>
      <a:accent4>
        <a:srgbClr val="F9B233"/>
      </a:accent4>
      <a:accent5>
        <a:srgbClr val="662483"/>
      </a:accent5>
      <a:accent6>
        <a:srgbClr val="00A19A"/>
      </a:accent6>
      <a:hlink>
        <a:srgbClr val="BE1622"/>
      </a:hlink>
      <a:folHlink>
        <a:srgbClr val="B2B2B2"/>
      </a:folHlink>
    </a:clrScheme>
    <a:fontScheme name="Academia">
      <a:majorFont>
        <a:latin typeface="Raleway Black"/>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SO DH PDI UNO" id="{EE313995-FC51-49A5-B01C-3D90FB41E728}" vid="{02CFB4E2-B921-4E71-9694-F91FCFA67053}"/>
    </a:ext>
  </a:extLst>
</a:theme>
</file>

<file path=ppt/theme/theme2.xml><?xml version="1.0" encoding="utf-8"?>
<a:theme xmlns:a="http://schemas.openxmlformats.org/drawingml/2006/main" name="Tema de Office">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Arte</Template>
  <TotalTime>497</TotalTime>
  <Words>2448</Words>
  <Application>Microsoft Office PowerPoint</Application>
  <PresentationFormat>Presentación en pantalla (16:9)</PresentationFormat>
  <Paragraphs>221</Paragraphs>
  <Slides>34</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1" baseType="lpstr">
      <vt:lpstr>Arial</vt:lpstr>
      <vt:lpstr>Calibri</vt:lpstr>
      <vt:lpstr>Open Sans</vt:lpstr>
      <vt:lpstr>Raleway Black</vt:lpstr>
      <vt:lpstr>Segoe UI</vt:lpstr>
      <vt:lpstr>Tema de Office</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Martha María Juárez Pérez</dc:creator>
  <cp:lastModifiedBy>Judith Vázquez Arreola</cp:lastModifiedBy>
  <cp:revision>85</cp:revision>
  <dcterms:created xsi:type="dcterms:W3CDTF">2022-06-06T18:12:18Z</dcterms:created>
  <dcterms:modified xsi:type="dcterms:W3CDTF">2022-06-07T19:03:28Z</dcterms:modified>
</cp:coreProperties>
</file>