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8" r:id="rId3"/>
    <p:sldId id="280" r:id="rId4"/>
    <p:sldId id="259" r:id="rId5"/>
    <p:sldId id="281" r:id="rId6"/>
    <p:sldId id="2685" r:id="rId7"/>
    <p:sldId id="2690" r:id="rId8"/>
    <p:sldId id="266" r:id="rId9"/>
    <p:sldId id="2691" r:id="rId10"/>
    <p:sldId id="2692" r:id="rId11"/>
    <p:sldId id="257" r:id="rId12"/>
    <p:sldId id="261" r:id="rId13"/>
    <p:sldId id="262" r:id="rId14"/>
    <p:sldId id="264" r:id="rId15"/>
    <p:sldId id="282" r:id="rId16"/>
    <p:sldId id="265" r:id="rId17"/>
    <p:sldId id="2694" r:id="rId18"/>
    <p:sldId id="295" r:id="rId19"/>
    <p:sldId id="283" r:id="rId20"/>
    <p:sldId id="273" r:id="rId21"/>
    <p:sldId id="279" r:id="rId22"/>
  </p:sldIdLst>
  <p:sldSz cx="18288000" cy="10287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C9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96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_rels/data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image" Target="../media/image14.jpeg"/><Relationship Id="rId5" Type="http://schemas.openxmlformats.org/officeDocument/2006/relationships/image" Target="../media/image18.png"/><Relationship Id="rId4"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g"/><Relationship Id="rId1" Type="http://schemas.openxmlformats.org/officeDocument/2006/relationships/image" Target="../media/image14.jpeg"/><Relationship Id="rId5" Type="http://schemas.openxmlformats.org/officeDocument/2006/relationships/image" Target="../media/image16.jpeg"/><Relationship Id="rId4"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B47071-E072-4510-BE80-86BD785FAEE3}" type="doc">
      <dgm:prSet loTypeId="urn:microsoft.com/office/officeart/2005/8/layout/hList7#1" loCatId="list" qsTypeId="urn:microsoft.com/office/officeart/2005/8/quickstyle/simple1" qsCatId="simple" csTypeId="urn:microsoft.com/office/officeart/2005/8/colors/accent0_2" csCatId="mainScheme" phldr="1"/>
      <dgm:spPr/>
      <dgm:t>
        <a:bodyPr/>
        <a:lstStyle/>
        <a:p>
          <a:endParaRPr lang="es-MX"/>
        </a:p>
      </dgm:t>
    </dgm:pt>
    <dgm:pt modelId="{8100F090-3273-49D8-B986-78B461AFA9B4}">
      <dgm:prSet custT="1"/>
      <dgm:spPr/>
      <dgm:t>
        <a:bodyPr/>
        <a:lstStyle/>
        <a:p>
          <a:pPr rtl="0"/>
          <a:r>
            <a:rPr lang="es-MX" sz="2800" b="1" dirty="0">
              <a:solidFill>
                <a:schemeClr val="accent5">
                  <a:lumMod val="50000"/>
                </a:schemeClr>
              </a:solidFill>
              <a:latin typeface="Lato" panose="020F0502020204030203" pitchFamily="34" charset="0"/>
              <a:ea typeface="Lato" panose="020F0502020204030203" pitchFamily="34" charset="0"/>
              <a:cs typeface="Lato" panose="020F0502020204030203" pitchFamily="34" charset="0"/>
            </a:rPr>
            <a:t>Produce relaciones significantes de poder, jerarquizando lo masculino sobre lo femenino en una lógica binaria</a:t>
          </a:r>
          <a:endParaRPr lang="es-MX" sz="2800" dirty="0">
            <a:solidFill>
              <a:schemeClr val="accent5">
                <a:lumMod val="50000"/>
              </a:schemeClr>
            </a:solidFill>
            <a:latin typeface="Lato" panose="020F0502020204030203" pitchFamily="34" charset="0"/>
            <a:ea typeface="Lato" panose="020F0502020204030203" pitchFamily="34" charset="0"/>
            <a:cs typeface="Lato" panose="020F0502020204030203" pitchFamily="34" charset="0"/>
          </a:endParaRPr>
        </a:p>
      </dgm:t>
    </dgm:pt>
    <dgm:pt modelId="{C50F8EC1-83E3-4BD1-A2D5-C998180E53A1}" type="parTrans" cxnId="{A9C36966-13C9-4590-9A7C-CEA2EE4905EA}">
      <dgm:prSet/>
      <dgm:spPr/>
      <dgm:t>
        <a:bodyPr/>
        <a:lstStyle/>
        <a:p>
          <a:endParaRPr lang="es-MX"/>
        </a:p>
      </dgm:t>
    </dgm:pt>
    <dgm:pt modelId="{489C6867-D895-461E-B022-0B764CCEFEE7}" type="sibTrans" cxnId="{A9C36966-13C9-4590-9A7C-CEA2EE4905EA}">
      <dgm:prSet/>
      <dgm:spPr/>
      <dgm:t>
        <a:bodyPr/>
        <a:lstStyle/>
        <a:p>
          <a:endParaRPr lang="es-MX"/>
        </a:p>
      </dgm:t>
    </dgm:pt>
    <dgm:pt modelId="{C477C86D-2CF5-40BA-8560-9371A473D3E2}">
      <dgm:prSet custT="1"/>
      <dgm:spPr/>
      <dgm:t>
        <a:bodyPr/>
        <a:lstStyle/>
        <a:p>
          <a:pPr rtl="0"/>
          <a:endParaRPr lang="es-MX" sz="1900" b="1" dirty="0"/>
        </a:p>
        <a:p>
          <a:pPr rtl="0"/>
          <a:r>
            <a:rPr lang="es-MX" sz="2800" b="1" dirty="0">
              <a:solidFill>
                <a:schemeClr val="accent5">
                  <a:lumMod val="50000"/>
                </a:schemeClr>
              </a:solidFill>
              <a:latin typeface="Lato" panose="020F0502020204030203" pitchFamily="34" charset="0"/>
              <a:ea typeface="Lato" panose="020F0502020204030203" pitchFamily="34" charset="0"/>
              <a:cs typeface="Lato" panose="020F0502020204030203" pitchFamily="34" charset="0"/>
            </a:rPr>
            <a:t>Se presenta en el actuar cotidiano y se inscribe en la subjetividad y los cuerpos. </a:t>
          </a:r>
        </a:p>
        <a:p>
          <a:pPr rtl="0"/>
          <a:r>
            <a:rPr lang="es-MX" sz="2800" b="1" dirty="0">
              <a:solidFill>
                <a:schemeClr val="accent5">
                  <a:lumMod val="50000"/>
                </a:schemeClr>
              </a:solidFill>
              <a:latin typeface="Lato" panose="020F0502020204030203" pitchFamily="34" charset="0"/>
              <a:ea typeface="Lato" panose="020F0502020204030203" pitchFamily="34" charset="0"/>
              <a:cs typeface="Lato" panose="020F0502020204030203" pitchFamily="34" charset="0"/>
            </a:rPr>
            <a:t>Es mutable, moldeable, permeable</a:t>
          </a:r>
          <a:endParaRPr lang="es-MX" sz="2800" dirty="0">
            <a:solidFill>
              <a:schemeClr val="accent5">
                <a:lumMod val="50000"/>
              </a:schemeClr>
            </a:solidFill>
            <a:latin typeface="Lato" panose="020F0502020204030203" pitchFamily="34" charset="0"/>
            <a:ea typeface="Lato" panose="020F0502020204030203" pitchFamily="34" charset="0"/>
            <a:cs typeface="Lato" panose="020F0502020204030203" pitchFamily="34" charset="0"/>
          </a:endParaRPr>
        </a:p>
      </dgm:t>
    </dgm:pt>
    <dgm:pt modelId="{765F683D-1072-44CA-A800-401294475BF0}" type="parTrans" cxnId="{78EDF223-4BAB-433B-849A-1E09F32D5154}">
      <dgm:prSet/>
      <dgm:spPr/>
      <dgm:t>
        <a:bodyPr/>
        <a:lstStyle/>
        <a:p>
          <a:endParaRPr lang="es-MX"/>
        </a:p>
      </dgm:t>
    </dgm:pt>
    <dgm:pt modelId="{29A799D4-93A2-4974-9CA2-581DB2AAA599}" type="sibTrans" cxnId="{78EDF223-4BAB-433B-849A-1E09F32D5154}">
      <dgm:prSet/>
      <dgm:spPr/>
      <dgm:t>
        <a:bodyPr/>
        <a:lstStyle/>
        <a:p>
          <a:endParaRPr lang="es-MX"/>
        </a:p>
      </dgm:t>
    </dgm:pt>
    <dgm:pt modelId="{19EF52D6-4060-4F8E-BB84-FDFB74ADF417}" type="pres">
      <dgm:prSet presAssocID="{3DB47071-E072-4510-BE80-86BD785FAEE3}" presName="Name0" presStyleCnt="0">
        <dgm:presLayoutVars>
          <dgm:dir/>
          <dgm:resizeHandles val="exact"/>
        </dgm:presLayoutVars>
      </dgm:prSet>
      <dgm:spPr/>
    </dgm:pt>
    <dgm:pt modelId="{82E05185-7468-4064-8DF3-52FD7FCCCC1A}" type="pres">
      <dgm:prSet presAssocID="{3DB47071-E072-4510-BE80-86BD785FAEE3}" presName="fgShape" presStyleLbl="fgShp" presStyleIdx="0" presStyleCnt="1"/>
      <dgm:spPr/>
    </dgm:pt>
    <dgm:pt modelId="{98FF9432-EC2A-4A82-BED8-A653EE5A934A}" type="pres">
      <dgm:prSet presAssocID="{3DB47071-E072-4510-BE80-86BD785FAEE3}" presName="linComp" presStyleCnt="0"/>
      <dgm:spPr/>
    </dgm:pt>
    <dgm:pt modelId="{5623A74C-1009-4078-9D9A-F35E86B6288D}" type="pres">
      <dgm:prSet presAssocID="{8100F090-3273-49D8-B986-78B461AFA9B4}" presName="compNode" presStyleCnt="0"/>
      <dgm:spPr/>
    </dgm:pt>
    <dgm:pt modelId="{06546CDF-8318-42F3-91A0-DCD1FDC7AA6A}" type="pres">
      <dgm:prSet presAssocID="{8100F090-3273-49D8-B986-78B461AFA9B4}" presName="bkgdShape" presStyleLbl="node1" presStyleIdx="0" presStyleCnt="2"/>
      <dgm:spPr/>
    </dgm:pt>
    <dgm:pt modelId="{72F58116-EAEB-4A7B-A773-8D83C2B815D3}" type="pres">
      <dgm:prSet presAssocID="{8100F090-3273-49D8-B986-78B461AFA9B4}" presName="nodeTx" presStyleLbl="node1" presStyleIdx="0" presStyleCnt="2">
        <dgm:presLayoutVars>
          <dgm:bulletEnabled val="1"/>
        </dgm:presLayoutVars>
      </dgm:prSet>
      <dgm:spPr/>
    </dgm:pt>
    <dgm:pt modelId="{D9E28218-BF5D-4890-BFAC-5D04A2ABC0DA}" type="pres">
      <dgm:prSet presAssocID="{8100F090-3273-49D8-B986-78B461AFA9B4}" presName="invisiNode" presStyleLbl="node1" presStyleIdx="0" presStyleCnt="2"/>
      <dgm:spPr/>
    </dgm:pt>
    <dgm:pt modelId="{DE8DF7F0-B7ED-4328-AEF8-D393DC947383}" type="pres">
      <dgm:prSet presAssocID="{8100F090-3273-49D8-B986-78B461AFA9B4}" presName="imagNode" presStyleLbl="fgImgPlace1" presStyleIdx="0" presStyleCnt="2" custScaleX="160192" custScaleY="154321"/>
      <dgm:spPr>
        <a:blipFill rotWithShape="0">
          <a:blip xmlns:r="http://schemas.openxmlformats.org/officeDocument/2006/relationships" r:embed="rId1"/>
          <a:stretch>
            <a:fillRect/>
          </a:stretch>
        </a:blipFill>
      </dgm:spPr>
    </dgm:pt>
    <dgm:pt modelId="{084C1F0B-F5CE-4A48-BA88-83541B186EE9}" type="pres">
      <dgm:prSet presAssocID="{489C6867-D895-461E-B022-0B764CCEFEE7}" presName="sibTrans" presStyleLbl="sibTrans2D1" presStyleIdx="0" presStyleCnt="0"/>
      <dgm:spPr/>
    </dgm:pt>
    <dgm:pt modelId="{33EBE17C-75C2-49A2-BAAC-47027341882A}" type="pres">
      <dgm:prSet presAssocID="{C477C86D-2CF5-40BA-8560-9371A473D3E2}" presName="compNode" presStyleCnt="0"/>
      <dgm:spPr/>
    </dgm:pt>
    <dgm:pt modelId="{D0FDF1C2-4096-4B92-9489-EAD88E5070DF}" type="pres">
      <dgm:prSet presAssocID="{C477C86D-2CF5-40BA-8560-9371A473D3E2}" presName="bkgdShape" presStyleLbl="node1" presStyleIdx="1" presStyleCnt="2" custScaleX="103642" custLinFactNeighborX="-491"/>
      <dgm:spPr/>
    </dgm:pt>
    <dgm:pt modelId="{5D4B0D6C-0F2E-40FA-988B-CBAF7F883E33}" type="pres">
      <dgm:prSet presAssocID="{C477C86D-2CF5-40BA-8560-9371A473D3E2}" presName="nodeTx" presStyleLbl="node1" presStyleIdx="1" presStyleCnt="2">
        <dgm:presLayoutVars>
          <dgm:bulletEnabled val="1"/>
        </dgm:presLayoutVars>
      </dgm:prSet>
      <dgm:spPr/>
    </dgm:pt>
    <dgm:pt modelId="{0F930746-12BE-44A6-A7AB-96A6A73DB1BE}" type="pres">
      <dgm:prSet presAssocID="{C477C86D-2CF5-40BA-8560-9371A473D3E2}" presName="invisiNode" presStyleLbl="node1" presStyleIdx="1" presStyleCnt="2"/>
      <dgm:spPr/>
    </dgm:pt>
    <dgm:pt modelId="{F165A343-C0E8-4815-BED3-AECF9E4380AD}" type="pres">
      <dgm:prSet presAssocID="{C477C86D-2CF5-40BA-8560-9371A473D3E2}" presName="imagNode" presStyleLbl="fgImgPlace1" presStyleIdx="1" presStyleCnt="2" custScaleX="168221" custScaleY="133530"/>
      <dgm:spPr>
        <a:blipFill rotWithShape="0">
          <a:blip xmlns:r="http://schemas.openxmlformats.org/officeDocument/2006/relationships" r:embed="rId2"/>
          <a:stretch>
            <a:fillRect/>
          </a:stretch>
        </a:blipFill>
      </dgm:spPr>
    </dgm:pt>
  </dgm:ptLst>
  <dgm:cxnLst>
    <dgm:cxn modelId="{497EAF01-FB61-4726-9F87-B945E6183BF1}" type="presOf" srcId="{C477C86D-2CF5-40BA-8560-9371A473D3E2}" destId="{D0FDF1C2-4096-4B92-9489-EAD88E5070DF}" srcOrd="0" destOrd="0" presId="urn:microsoft.com/office/officeart/2005/8/layout/hList7#1"/>
    <dgm:cxn modelId="{09593816-3E80-4F56-800A-DCCBE44EE47C}" type="presOf" srcId="{8100F090-3273-49D8-B986-78B461AFA9B4}" destId="{06546CDF-8318-42F3-91A0-DCD1FDC7AA6A}" srcOrd="0" destOrd="0" presId="urn:microsoft.com/office/officeart/2005/8/layout/hList7#1"/>
    <dgm:cxn modelId="{78EDF223-4BAB-433B-849A-1E09F32D5154}" srcId="{3DB47071-E072-4510-BE80-86BD785FAEE3}" destId="{C477C86D-2CF5-40BA-8560-9371A473D3E2}" srcOrd="1" destOrd="0" parTransId="{765F683D-1072-44CA-A800-401294475BF0}" sibTransId="{29A799D4-93A2-4974-9CA2-581DB2AAA599}"/>
    <dgm:cxn modelId="{A9C36966-13C9-4590-9A7C-CEA2EE4905EA}" srcId="{3DB47071-E072-4510-BE80-86BD785FAEE3}" destId="{8100F090-3273-49D8-B986-78B461AFA9B4}" srcOrd="0" destOrd="0" parTransId="{C50F8EC1-83E3-4BD1-A2D5-C998180E53A1}" sibTransId="{489C6867-D895-461E-B022-0B764CCEFEE7}"/>
    <dgm:cxn modelId="{FEA33756-44D1-4A2B-83FA-3BBC080B7704}" type="presOf" srcId="{489C6867-D895-461E-B022-0B764CCEFEE7}" destId="{084C1F0B-F5CE-4A48-BA88-83541B186EE9}" srcOrd="0" destOrd="0" presId="urn:microsoft.com/office/officeart/2005/8/layout/hList7#1"/>
    <dgm:cxn modelId="{920C0D8C-56AB-4F4E-8BAB-ADEB43B969A6}" type="presOf" srcId="{3DB47071-E072-4510-BE80-86BD785FAEE3}" destId="{19EF52D6-4060-4F8E-BB84-FDFB74ADF417}" srcOrd="0" destOrd="0" presId="urn:microsoft.com/office/officeart/2005/8/layout/hList7#1"/>
    <dgm:cxn modelId="{26E7BABF-76B3-43B0-B168-6701A03C8181}" type="presOf" srcId="{C477C86D-2CF5-40BA-8560-9371A473D3E2}" destId="{5D4B0D6C-0F2E-40FA-988B-CBAF7F883E33}" srcOrd="1" destOrd="0" presId="urn:microsoft.com/office/officeart/2005/8/layout/hList7#1"/>
    <dgm:cxn modelId="{3D8AFADB-E4F8-404D-945D-58E65E6EBA8B}" type="presOf" srcId="{8100F090-3273-49D8-B986-78B461AFA9B4}" destId="{72F58116-EAEB-4A7B-A773-8D83C2B815D3}" srcOrd="1" destOrd="0" presId="urn:microsoft.com/office/officeart/2005/8/layout/hList7#1"/>
    <dgm:cxn modelId="{FDEEA78C-48A9-4CD0-940E-1CE0E2925304}" type="presParOf" srcId="{19EF52D6-4060-4F8E-BB84-FDFB74ADF417}" destId="{82E05185-7468-4064-8DF3-52FD7FCCCC1A}" srcOrd="0" destOrd="0" presId="urn:microsoft.com/office/officeart/2005/8/layout/hList7#1"/>
    <dgm:cxn modelId="{9CD116F5-4649-4ECE-83FC-9802D8D4ACBC}" type="presParOf" srcId="{19EF52D6-4060-4F8E-BB84-FDFB74ADF417}" destId="{98FF9432-EC2A-4A82-BED8-A653EE5A934A}" srcOrd="1" destOrd="0" presId="urn:microsoft.com/office/officeart/2005/8/layout/hList7#1"/>
    <dgm:cxn modelId="{C8ED0877-1011-4482-8D52-310212935860}" type="presParOf" srcId="{98FF9432-EC2A-4A82-BED8-A653EE5A934A}" destId="{5623A74C-1009-4078-9D9A-F35E86B6288D}" srcOrd="0" destOrd="0" presId="urn:microsoft.com/office/officeart/2005/8/layout/hList7#1"/>
    <dgm:cxn modelId="{7013A0F3-0D20-4ED9-AEB3-E0C4BCE8F1C9}" type="presParOf" srcId="{5623A74C-1009-4078-9D9A-F35E86B6288D}" destId="{06546CDF-8318-42F3-91A0-DCD1FDC7AA6A}" srcOrd="0" destOrd="0" presId="urn:microsoft.com/office/officeart/2005/8/layout/hList7#1"/>
    <dgm:cxn modelId="{F3BF7754-A5C0-426D-A630-62427DBFF30B}" type="presParOf" srcId="{5623A74C-1009-4078-9D9A-F35E86B6288D}" destId="{72F58116-EAEB-4A7B-A773-8D83C2B815D3}" srcOrd="1" destOrd="0" presId="urn:microsoft.com/office/officeart/2005/8/layout/hList7#1"/>
    <dgm:cxn modelId="{14E12470-AA04-4A5E-AF05-504C3E7E59EC}" type="presParOf" srcId="{5623A74C-1009-4078-9D9A-F35E86B6288D}" destId="{D9E28218-BF5D-4890-BFAC-5D04A2ABC0DA}" srcOrd="2" destOrd="0" presId="urn:microsoft.com/office/officeart/2005/8/layout/hList7#1"/>
    <dgm:cxn modelId="{5D490E3D-2C48-4703-996C-5E5346350435}" type="presParOf" srcId="{5623A74C-1009-4078-9D9A-F35E86B6288D}" destId="{DE8DF7F0-B7ED-4328-AEF8-D393DC947383}" srcOrd="3" destOrd="0" presId="urn:microsoft.com/office/officeart/2005/8/layout/hList7#1"/>
    <dgm:cxn modelId="{7754BE6B-E030-485B-8C0A-3F000DE93B2A}" type="presParOf" srcId="{98FF9432-EC2A-4A82-BED8-A653EE5A934A}" destId="{084C1F0B-F5CE-4A48-BA88-83541B186EE9}" srcOrd="1" destOrd="0" presId="urn:microsoft.com/office/officeart/2005/8/layout/hList7#1"/>
    <dgm:cxn modelId="{AD53A203-7FC6-4792-864F-2AC84EB285E2}" type="presParOf" srcId="{98FF9432-EC2A-4A82-BED8-A653EE5A934A}" destId="{33EBE17C-75C2-49A2-BAAC-47027341882A}" srcOrd="2" destOrd="0" presId="urn:microsoft.com/office/officeart/2005/8/layout/hList7#1"/>
    <dgm:cxn modelId="{3BD5B1FE-0122-4CE2-B1A2-E852829E1430}" type="presParOf" srcId="{33EBE17C-75C2-49A2-BAAC-47027341882A}" destId="{D0FDF1C2-4096-4B92-9489-EAD88E5070DF}" srcOrd="0" destOrd="0" presId="urn:microsoft.com/office/officeart/2005/8/layout/hList7#1"/>
    <dgm:cxn modelId="{587E8877-DA07-43DF-AC3F-1B1E6FB9C793}" type="presParOf" srcId="{33EBE17C-75C2-49A2-BAAC-47027341882A}" destId="{5D4B0D6C-0F2E-40FA-988B-CBAF7F883E33}" srcOrd="1" destOrd="0" presId="urn:microsoft.com/office/officeart/2005/8/layout/hList7#1"/>
    <dgm:cxn modelId="{73C81EDC-2B2C-4A7D-81CD-F4ECAE76645A}" type="presParOf" srcId="{33EBE17C-75C2-49A2-BAAC-47027341882A}" destId="{0F930746-12BE-44A6-A7AB-96A6A73DB1BE}" srcOrd="2" destOrd="0" presId="urn:microsoft.com/office/officeart/2005/8/layout/hList7#1"/>
    <dgm:cxn modelId="{1878730A-DBE4-4B54-BEA1-714093D18E5D}" type="presParOf" srcId="{33EBE17C-75C2-49A2-BAAC-47027341882A}" destId="{F165A343-C0E8-4815-BED3-AECF9E4380AD}"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B1EB7E-F8C9-4BBE-B1AD-EDA4ED32774A}" type="doc">
      <dgm:prSet loTypeId="urn:microsoft.com/office/officeart/2008/layout/HexagonCluster" loCatId="picture" qsTypeId="urn:microsoft.com/office/officeart/2005/8/quickstyle/simple1" qsCatId="simple" csTypeId="urn:microsoft.com/office/officeart/2005/8/colors/colorful3" csCatId="colorful" phldr="1"/>
      <dgm:spPr/>
      <dgm:t>
        <a:bodyPr/>
        <a:lstStyle/>
        <a:p>
          <a:endParaRPr lang="es-MX"/>
        </a:p>
      </dgm:t>
    </dgm:pt>
    <dgm:pt modelId="{CFC48B6B-0D4C-4ADF-A403-096A002BB992}">
      <dgm:prSet phldrT="[Texto]"/>
      <dgm:spPr/>
      <dgm:t>
        <a:bodyPr/>
        <a:lstStyle/>
        <a:p>
          <a:r>
            <a:rPr lang="es-MX" dirty="0"/>
            <a:t>Clase social</a:t>
          </a:r>
        </a:p>
      </dgm:t>
    </dgm:pt>
    <dgm:pt modelId="{A87A99BD-60E9-4C23-BFAC-F40A612E369F}" type="parTrans" cxnId="{FAD0CFC0-C61E-4914-ADF4-3C7D3AA61C75}">
      <dgm:prSet/>
      <dgm:spPr/>
      <dgm:t>
        <a:bodyPr/>
        <a:lstStyle/>
        <a:p>
          <a:endParaRPr lang="es-MX"/>
        </a:p>
      </dgm:t>
    </dgm:pt>
    <dgm:pt modelId="{5B173AA4-05ED-438E-AF05-AD270C8D35EB}" type="sibTrans" cxnId="{FAD0CFC0-C61E-4914-ADF4-3C7D3AA61C75}">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5000" r="-15000"/>
          </a:stretch>
        </a:blipFill>
      </dgm:spPr>
      <dgm:t>
        <a:bodyPr/>
        <a:lstStyle/>
        <a:p>
          <a:endParaRPr lang="es-MX"/>
        </a:p>
      </dgm:t>
    </dgm:pt>
    <dgm:pt modelId="{8E70233F-0832-4F54-AC68-C466AE2DA57D}">
      <dgm:prSet phldrT="[Texto]"/>
      <dgm:spPr/>
      <dgm:t>
        <a:bodyPr/>
        <a:lstStyle/>
        <a:p>
          <a:r>
            <a:rPr lang="es-MX" dirty="0"/>
            <a:t>Edad</a:t>
          </a:r>
        </a:p>
      </dgm:t>
    </dgm:pt>
    <dgm:pt modelId="{0637EA42-B462-4F7A-902A-51F34B946C6C}" type="parTrans" cxnId="{393773B3-879B-4A85-BA51-01E61CE1D212}">
      <dgm:prSet/>
      <dgm:spPr/>
      <dgm:t>
        <a:bodyPr/>
        <a:lstStyle/>
        <a:p>
          <a:endParaRPr lang="es-MX"/>
        </a:p>
      </dgm:t>
    </dgm:pt>
    <dgm:pt modelId="{6C8E8932-E6D1-4468-B97E-32084DCBA1AE}" type="sibTrans" cxnId="{393773B3-879B-4A85-BA51-01E61CE1D212}">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t="-22000" b="-22000"/>
          </a:stretch>
        </a:blipFill>
      </dgm:spPr>
      <dgm:t>
        <a:bodyPr/>
        <a:lstStyle/>
        <a:p>
          <a:endParaRPr lang="es-MX"/>
        </a:p>
      </dgm:t>
    </dgm:pt>
    <dgm:pt modelId="{3C5AF28E-D5BE-4ADC-A7E4-C339B2CF53A1}">
      <dgm:prSet phldrT="[Texto]"/>
      <dgm:spPr/>
      <dgm:t>
        <a:bodyPr/>
        <a:lstStyle/>
        <a:p>
          <a:r>
            <a:rPr lang="es-MX" dirty="0"/>
            <a:t>Género</a:t>
          </a:r>
        </a:p>
      </dgm:t>
    </dgm:pt>
    <dgm:pt modelId="{E65CF425-29F5-4EC2-AA7B-372BBDA93CBB}" type="parTrans" cxnId="{48F9954C-2A20-4561-BED7-5EEB34D1E7DE}">
      <dgm:prSet/>
      <dgm:spPr/>
      <dgm:t>
        <a:bodyPr/>
        <a:lstStyle/>
        <a:p>
          <a:endParaRPr lang="es-MX"/>
        </a:p>
      </dgm:t>
    </dgm:pt>
    <dgm:pt modelId="{DB001B5F-7127-4E19-A726-1AB80EAFC10F}" type="sibTrans" cxnId="{48F9954C-2A20-4561-BED7-5EEB34D1E7DE}">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dgm:spPr>
      <dgm:t>
        <a:bodyPr/>
        <a:lstStyle/>
        <a:p>
          <a:endParaRPr lang="es-MX"/>
        </a:p>
      </dgm:t>
    </dgm:pt>
    <dgm:pt modelId="{9F8D5FE6-B7A5-4325-9121-14A977F5324E}">
      <dgm:prSet/>
      <dgm:spPr/>
      <dgm:t>
        <a:bodyPr/>
        <a:lstStyle/>
        <a:p>
          <a:r>
            <a:rPr lang="es-MX" dirty="0"/>
            <a:t>Educación</a:t>
          </a:r>
        </a:p>
      </dgm:t>
    </dgm:pt>
    <dgm:pt modelId="{808EEA31-8B1E-44FC-A93D-FA1471F38723}" type="parTrans" cxnId="{855C3DA0-A687-4277-81DD-40B423EB8AE7}">
      <dgm:prSet/>
      <dgm:spPr/>
      <dgm:t>
        <a:bodyPr/>
        <a:lstStyle/>
        <a:p>
          <a:endParaRPr lang="es-MX"/>
        </a:p>
      </dgm:t>
    </dgm:pt>
    <dgm:pt modelId="{6AB2211F-0FD0-484A-8CA2-5CCD5F202133}" type="sibTrans" cxnId="{855C3DA0-A687-4277-81DD-40B423EB8AE7}">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t="-2000" b="-2000"/>
          </a:stretch>
        </a:blipFill>
      </dgm:spPr>
      <dgm:t>
        <a:bodyPr/>
        <a:lstStyle/>
        <a:p>
          <a:endParaRPr lang="es-MX"/>
        </a:p>
      </dgm:t>
    </dgm:pt>
    <dgm:pt modelId="{506CC2FA-E7B2-440A-9E92-7C5F5154D833}">
      <dgm:prSet/>
      <dgm:spPr/>
      <dgm:t>
        <a:bodyPr/>
        <a:lstStyle/>
        <a:p>
          <a:r>
            <a:rPr lang="es-MX" dirty="0"/>
            <a:t>Lengua</a:t>
          </a:r>
        </a:p>
      </dgm:t>
    </dgm:pt>
    <dgm:pt modelId="{3B79A6D6-0609-4B8F-AB12-B18C89502485}" type="parTrans" cxnId="{0A879E91-999D-48FC-9EB4-8683BBBE1371}">
      <dgm:prSet/>
      <dgm:spPr/>
      <dgm:t>
        <a:bodyPr/>
        <a:lstStyle/>
        <a:p>
          <a:endParaRPr lang="es-MX"/>
        </a:p>
      </dgm:t>
    </dgm:pt>
    <dgm:pt modelId="{A2776041-ADD3-4A0B-8C2B-69DFC89AFD61}" type="sibTrans" cxnId="{0A879E91-999D-48FC-9EB4-8683BBBE1371}">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l="-59000" r="-59000"/>
          </a:stretch>
        </a:blipFill>
      </dgm:spPr>
      <dgm:t>
        <a:bodyPr/>
        <a:lstStyle/>
        <a:p>
          <a:endParaRPr lang="es-MX"/>
        </a:p>
      </dgm:t>
    </dgm:pt>
    <dgm:pt modelId="{1DFFEAF5-FE20-41FC-8233-D4BA8F74A223}" type="pres">
      <dgm:prSet presAssocID="{3DB1EB7E-F8C9-4BBE-B1AD-EDA4ED32774A}" presName="Name0" presStyleCnt="0">
        <dgm:presLayoutVars>
          <dgm:chMax val="21"/>
          <dgm:chPref val="21"/>
        </dgm:presLayoutVars>
      </dgm:prSet>
      <dgm:spPr/>
    </dgm:pt>
    <dgm:pt modelId="{6F45012C-7A4D-44F0-BF76-5DD26EBF16C9}" type="pres">
      <dgm:prSet presAssocID="{CFC48B6B-0D4C-4ADF-A403-096A002BB992}" presName="text1" presStyleCnt="0"/>
      <dgm:spPr/>
    </dgm:pt>
    <dgm:pt modelId="{542FD790-D0CB-418D-89EE-020CF3DC5476}" type="pres">
      <dgm:prSet presAssocID="{CFC48B6B-0D4C-4ADF-A403-096A002BB992}" presName="textRepeatNode" presStyleLbl="alignNode1" presStyleIdx="0" presStyleCnt="5">
        <dgm:presLayoutVars>
          <dgm:chMax val="0"/>
          <dgm:chPref val="0"/>
          <dgm:bulletEnabled val="1"/>
        </dgm:presLayoutVars>
      </dgm:prSet>
      <dgm:spPr/>
    </dgm:pt>
    <dgm:pt modelId="{F33BA661-0145-4309-A471-87DAF9CEB8AC}" type="pres">
      <dgm:prSet presAssocID="{CFC48B6B-0D4C-4ADF-A403-096A002BB992}" presName="textaccent1" presStyleCnt="0"/>
      <dgm:spPr/>
    </dgm:pt>
    <dgm:pt modelId="{AA7D6B04-C16D-45DB-8AC4-B9602955DDE9}" type="pres">
      <dgm:prSet presAssocID="{CFC48B6B-0D4C-4ADF-A403-096A002BB992}" presName="accentRepeatNode" presStyleLbl="solidAlignAcc1" presStyleIdx="0" presStyleCnt="10"/>
      <dgm:spPr/>
    </dgm:pt>
    <dgm:pt modelId="{C7DCDDED-032C-4DB9-81EE-6E9DA3221271}" type="pres">
      <dgm:prSet presAssocID="{5B173AA4-05ED-438E-AF05-AD270C8D35EB}" presName="image1" presStyleCnt="0"/>
      <dgm:spPr/>
    </dgm:pt>
    <dgm:pt modelId="{F6107A4A-A98A-4DBE-BBDF-9B90AA9EE2D3}" type="pres">
      <dgm:prSet presAssocID="{5B173AA4-05ED-438E-AF05-AD270C8D35EB}" presName="imageRepeatNode" presStyleLbl="alignAcc1" presStyleIdx="0" presStyleCnt="5"/>
      <dgm:spPr/>
    </dgm:pt>
    <dgm:pt modelId="{215D4286-276A-4E1C-90C6-A39D2B6F584C}" type="pres">
      <dgm:prSet presAssocID="{5B173AA4-05ED-438E-AF05-AD270C8D35EB}" presName="imageaccent1" presStyleCnt="0"/>
      <dgm:spPr/>
    </dgm:pt>
    <dgm:pt modelId="{1080F186-9359-4783-AF37-3926BC108E50}" type="pres">
      <dgm:prSet presAssocID="{5B173AA4-05ED-438E-AF05-AD270C8D35EB}" presName="accentRepeatNode" presStyleLbl="solidAlignAcc1" presStyleIdx="1" presStyleCnt="10"/>
      <dgm:spPr/>
    </dgm:pt>
    <dgm:pt modelId="{68C05112-8D78-48B2-A45C-D15E4DE2D78B}" type="pres">
      <dgm:prSet presAssocID="{8E70233F-0832-4F54-AC68-C466AE2DA57D}" presName="text2" presStyleCnt="0"/>
      <dgm:spPr/>
    </dgm:pt>
    <dgm:pt modelId="{B2C2F711-53DB-4916-B1B3-D319894A2005}" type="pres">
      <dgm:prSet presAssocID="{8E70233F-0832-4F54-AC68-C466AE2DA57D}" presName="textRepeatNode" presStyleLbl="alignNode1" presStyleIdx="1" presStyleCnt="5">
        <dgm:presLayoutVars>
          <dgm:chMax val="0"/>
          <dgm:chPref val="0"/>
          <dgm:bulletEnabled val="1"/>
        </dgm:presLayoutVars>
      </dgm:prSet>
      <dgm:spPr/>
    </dgm:pt>
    <dgm:pt modelId="{29944A09-A3CA-4B27-9575-1D262D7BCAE4}" type="pres">
      <dgm:prSet presAssocID="{8E70233F-0832-4F54-AC68-C466AE2DA57D}" presName="textaccent2" presStyleCnt="0"/>
      <dgm:spPr/>
    </dgm:pt>
    <dgm:pt modelId="{19B9E41F-CBB1-4E4B-893E-1EADEB0CF228}" type="pres">
      <dgm:prSet presAssocID="{8E70233F-0832-4F54-AC68-C466AE2DA57D}" presName="accentRepeatNode" presStyleLbl="solidAlignAcc1" presStyleIdx="2" presStyleCnt="10"/>
      <dgm:spPr/>
    </dgm:pt>
    <dgm:pt modelId="{1A099C15-2D85-408F-A7C1-91F3A664D7FF}" type="pres">
      <dgm:prSet presAssocID="{6C8E8932-E6D1-4468-B97E-32084DCBA1AE}" presName="image2" presStyleCnt="0"/>
      <dgm:spPr/>
    </dgm:pt>
    <dgm:pt modelId="{DA9C692C-5962-4169-9E2B-F376B135E60D}" type="pres">
      <dgm:prSet presAssocID="{6C8E8932-E6D1-4468-B97E-32084DCBA1AE}" presName="imageRepeatNode" presStyleLbl="alignAcc1" presStyleIdx="1" presStyleCnt="5"/>
      <dgm:spPr/>
    </dgm:pt>
    <dgm:pt modelId="{6F80879E-76A7-4202-874C-534E9EFAB208}" type="pres">
      <dgm:prSet presAssocID="{6C8E8932-E6D1-4468-B97E-32084DCBA1AE}" presName="imageaccent2" presStyleCnt="0"/>
      <dgm:spPr/>
    </dgm:pt>
    <dgm:pt modelId="{223A2784-EDD8-47F8-AAA0-02EEB562D0DF}" type="pres">
      <dgm:prSet presAssocID="{6C8E8932-E6D1-4468-B97E-32084DCBA1AE}" presName="accentRepeatNode" presStyleLbl="solidAlignAcc1" presStyleIdx="3" presStyleCnt="10"/>
      <dgm:spPr/>
    </dgm:pt>
    <dgm:pt modelId="{FCA4F514-F429-4E2D-BA1B-6681FA619788}" type="pres">
      <dgm:prSet presAssocID="{9F8D5FE6-B7A5-4325-9121-14A977F5324E}" presName="text3" presStyleCnt="0"/>
      <dgm:spPr/>
    </dgm:pt>
    <dgm:pt modelId="{D294122A-4E35-4679-94C9-0BC7480AEE11}" type="pres">
      <dgm:prSet presAssocID="{9F8D5FE6-B7A5-4325-9121-14A977F5324E}" presName="textRepeatNode" presStyleLbl="alignNode1" presStyleIdx="2" presStyleCnt="5">
        <dgm:presLayoutVars>
          <dgm:chMax val="0"/>
          <dgm:chPref val="0"/>
          <dgm:bulletEnabled val="1"/>
        </dgm:presLayoutVars>
      </dgm:prSet>
      <dgm:spPr/>
    </dgm:pt>
    <dgm:pt modelId="{B84F8A67-A3CA-4C68-9A32-9ED31E530E94}" type="pres">
      <dgm:prSet presAssocID="{9F8D5FE6-B7A5-4325-9121-14A977F5324E}" presName="textaccent3" presStyleCnt="0"/>
      <dgm:spPr/>
    </dgm:pt>
    <dgm:pt modelId="{23D62E36-AA7F-4B70-A1ED-4EE445E602DF}" type="pres">
      <dgm:prSet presAssocID="{9F8D5FE6-B7A5-4325-9121-14A977F5324E}" presName="accentRepeatNode" presStyleLbl="solidAlignAcc1" presStyleIdx="4" presStyleCnt="10"/>
      <dgm:spPr/>
    </dgm:pt>
    <dgm:pt modelId="{8662A87B-1235-402A-900E-EB4F520253BD}" type="pres">
      <dgm:prSet presAssocID="{6AB2211F-0FD0-484A-8CA2-5CCD5F202133}" presName="image3" presStyleCnt="0"/>
      <dgm:spPr/>
    </dgm:pt>
    <dgm:pt modelId="{306A439F-4F4E-4395-A5AF-578F1C3208CA}" type="pres">
      <dgm:prSet presAssocID="{6AB2211F-0FD0-484A-8CA2-5CCD5F202133}" presName="imageRepeatNode" presStyleLbl="alignAcc1" presStyleIdx="2" presStyleCnt="5"/>
      <dgm:spPr/>
    </dgm:pt>
    <dgm:pt modelId="{BD365315-9E09-4E57-B99E-B146B869456A}" type="pres">
      <dgm:prSet presAssocID="{6AB2211F-0FD0-484A-8CA2-5CCD5F202133}" presName="imageaccent3" presStyleCnt="0"/>
      <dgm:spPr/>
    </dgm:pt>
    <dgm:pt modelId="{D657BB0C-E7E3-4F48-8C01-5F8845BACA35}" type="pres">
      <dgm:prSet presAssocID="{6AB2211F-0FD0-484A-8CA2-5CCD5F202133}" presName="accentRepeatNode" presStyleLbl="solidAlignAcc1" presStyleIdx="5" presStyleCnt="10"/>
      <dgm:spPr/>
    </dgm:pt>
    <dgm:pt modelId="{52EA0BD3-2E33-4E66-98CF-6D5FA593EA93}" type="pres">
      <dgm:prSet presAssocID="{506CC2FA-E7B2-440A-9E92-7C5F5154D833}" presName="text4" presStyleCnt="0"/>
      <dgm:spPr/>
    </dgm:pt>
    <dgm:pt modelId="{6D8C5DF6-F93D-4F9C-A11B-DF1E562E882B}" type="pres">
      <dgm:prSet presAssocID="{506CC2FA-E7B2-440A-9E92-7C5F5154D833}" presName="textRepeatNode" presStyleLbl="alignNode1" presStyleIdx="3" presStyleCnt="5">
        <dgm:presLayoutVars>
          <dgm:chMax val="0"/>
          <dgm:chPref val="0"/>
          <dgm:bulletEnabled val="1"/>
        </dgm:presLayoutVars>
      </dgm:prSet>
      <dgm:spPr/>
    </dgm:pt>
    <dgm:pt modelId="{30320B43-DE28-47F9-B290-34FF2860BE62}" type="pres">
      <dgm:prSet presAssocID="{506CC2FA-E7B2-440A-9E92-7C5F5154D833}" presName="textaccent4" presStyleCnt="0"/>
      <dgm:spPr/>
    </dgm:pt>
    <dgm:pt modelId="{9948A428-370E-48C7-A92D-2F6D800320E2}" type="pres">
      <dgm:prSet presAssocID="{506CC2FA-E7B2-440A-9E92-7C5F5154D833}" presName="accentRepeatNode" presStyleLbl="solidAlignAcc1" presStyleIdx="6" presStyleCnt="10"/>
      <dgm:spPr/>
    </dgm:pt>
    <dgm:pt modelId="{E4A2D7C0-1A2D-4886-83E1-0518113E3CE3}" type="pres">
      <dgm:prSet presAssocID="{A2776041-ADD3-4A0B-8C2B-69DFC89AFD61}" presName="image4" presStyleCnt="0"/>
      <dgm:spPr/>
    </dgm:pt>
    <dgm:pt modelId="{7D88AC6C-98F6-4B63-8AF2-3F96002474B5}" type="pres">
      <dgm:prSet presAssocID="{A2776041-ADD3-4A0B-8C2B-69DFC89AFD61}" presName="imageRepeatNode" presStyleLbl="alignAcc1" presStyleIdx="3" presStyleCnt="5"/>
      <dgm:spPr/>
    </dgm:pt>
    <dgm:pt modelId="{14822847-D2D2-4C39-84F3-8488AD09FEC0}" type="pres">
      <dgm:prSet presAssocID="{A2776041-ADD3-4A0B-8C2B-69DFC89AFD61}" presName="imageaccent4" presStyleCnt="0"/>
      <dgm:spPr/>
    </dgm:pt>
    <dgm:pt modelId="{2870C379-D7D2-4677-98BA-5AC67BD7DA32}" type="pres">
      <dgm:prSet presAssocID="{A2776041-ADD3-4A0B-8C2B-69DFC89AFD61}" presName="accentRepeatNode" presStyleLbl="solidAlignAcc1" presStyleIdx="7" presStyleCnt="10"/>
      <dgm:spPr/>
    </dgm:pt>
    <dgm:pt modelId="{62806C71-4211-4698-B8CE-F0EE911705C8}" type="pres">
      <dgm:prSet presAssocID="{3C5AF28E-D5BE-4ADC-A7E4-C339B2CF53A1}" presName="text5" presStyleCnt="0"/>
      <dgm:spPr/>
    </dgm:pt>
    <dgm:pt modelId="{536BDFF3-9759-431D-8A98-BC37C49CC319}" type="pres">
      <dgm:prSet presAssocID="{3C5AF28E-D5BE-4ADC-A7E4-C339B2CF53A1}" presName="textRepeatNode" presStyleLbl="alignNode1" presStyleIdx="4" presStyleCnt="5">
        <dgm:presLayoutVars>
          <dgm:chMax val="0"/>
          <dgm:chPref val="0"/>
          <dgm:bulletEnabled val="1"/>
        </dgm:presLayoutVars>
      </dgm:prSet>
      <dgm:spPr/>
    </dgm:pt>
    <dgm:pt modelId="{2246D8ED-6A4D-4232-823C-17A6003D447D}" type="pres">
      <dgm:prSet presAssocID="{3C5AF28E-D5BE-4ADC-A7E4-C339B2CF53A1}" presName="textaccent5" presStyleCnt="0"/>
      <dgm:spPr/>
    </dgm:pt>
    <dgm:pt modelId="{2AF86389-2A57-4007-8C20-1ABF0A74BEFF}" type="pres">
      <dgm:prSet presAssocID="{3C5AF28E-D5BE-4ADC-A7E4-C339B2CF53A1}" presName="accentRepeatNode" presStyleLbl="solidAlignAcc1" presStyleIdx="8" presStyleCnt="10" custLinFactX="54763" custLinFactNeighborX="100000" custLinFactNeighborY="-73149"/>
      <dgm:spPr/>
    </dgm:pt>
    <dgm:pt modelId="{90D2C9D4-FFBE-429F-B926-4F0937FDD964}" type="pres">
      <dgm:prSet presAssocID="{DB001B5F-7127-4E19-A726-1AB80EAFC10F}" presName="image5" presStyleCnt="0"/>
      <dgm:spPr/>
    </dgm:pt>
    <dgm:pt modelId="{205EC9FD-9B07-4F1C-B8C1-6D454818FE70}" type="pres">
      <dgm:prSet presAssocID="{DB001B5F-7127-4E19-A726-1AB80EAFC10F}" presName="imageRepeatNode" presStyleLbl="alignAcc1" presStyleIdx="4" presStyleCnt="5"/>
      <dgm:spPr/>
    </dgm:pt>
    <dgm:pt modelId="{0460E520-8902-46D1-BFF2-304F6FF9DB16}" type="pres">
      <dgm:prSet presAssocID="{DB001B5F-7127-4E19-A726-1AB80EAFC10F}" presName="imageaccent5" presStyleCnt="0"/>
      <dgm:spPr/>
    </dgm:pt>
    <dgm:pt modelId="{DE0AB88A-EB1D-475B-AADF-A656D204EF92}" type="pres">
      <dgm:prSet presAssocID="{DB001B5F-7127-4E19-A726-1AB80EAFC10F}" presName="accentRepeatNode" presStyleLbl="solidAlignAcc1" presStyleIdx="9" presStyleCnt="10" custLinFactY="400000" custLinFactNeighborX="-40124" custLinFactNeighborY="491093"/>
      <dgm:spPr/>
    </dgm:pt>
  </dgm:ptLst>
  <dgm:cxnLst>
    <dgm:cxn modelId="{127ED00F-DE91-4925-9750-99941DE9FDA7}" type="presOf" srcId="{6AB2211F-0FD0-484A-8CA2-5CCD5F202133}" destId="{306A439F-4F4E-4395-A5AF-578F1C3208CA}" srcOrd="0" destOrd="0" presId="urn:microsoft.com/office/officeart/2008/layout/HexagonCluster"/>
    <dgm:cxn modelId="{0526692D-7B37-41A6-8ECB-198B94820833}" type="presOf" srcId="{506CC2FA-E7B2-440A-9E92-7C5F5154D833}" destId="{6D8C5DF6-F93D-4F9C-A11B-DF1E562E882B}" srcOrd="0" destOrd="0" presId="urn:microsoft.com/office/officeart/2008/layout/HexagonCluster"/>
    <dgm:cxn modelId="{7235E266-02DB-4540-BFEC-171630231993}" type="presOf" srcId="{DB001B5F-7127-4E19-A726-1AB80EAFC10F}" destId="{205EC9FD-9B07-4F1C-B8C1-6D454818FE70}" srcOrd="0" destOrd="0" presId="urn:microsoft.com/office/officeart/2008/layout/HexagonCluster"/>
    <dgm:cxn modelId="{65DFAB49-1AC9-493E-8BB4-4B15E4FC8992}" type="presOf" srcId="{A2776041-ADD3-4A0B-8C2B-69DFC89AFD61}" destId="{7D88AC6C-98F6-4B63-8AF2-3F96002474B5}" srcOrd="0" destOrd="0" presId="urn:microsoft.com/office/officeart/2008/layout/HexagonCluster"/>
    <dgm:cxn modelId="{48F9954C-2A20-4561-BED7-5EEB34D1E7DE}" srcId="{3DB1EB7E-F8C9-4BBE-B1AD-EDA4ED32774A}" destId="{3C5AF28E-D5BE-4ADC-A7E4-C339B2CF53A1}" srcOrd="4" destOrd="0" parTransId="{E65CF425-29F5-4EC2-AA7B-372BBDA93CBB}" sibTransId="{DB001B5F-7127-4E19-A726-1AB80EAFC10F}"/>
    <dgm:cxn modelId="{15CE2D4E-14CB-488E-B815-3D18F0D2ED95}" type="presOf" srcId="{6C8E8932-E6D1-4468-B97E-32084DCBA1AE}" destId="{DA9C692C-5962-4169-9E2B-F376B135E60D}" srcOrd="0" destOrd="0" presId="urn:microsoft.com/office/officeart/2008/layout/HexagonCluster"/>
    <dgm:cxn modelId="{7C81B173-4815-4C55-ACDA-32389E4D8978}" type="presOf" srcId="{8E70233F-0832-4F54-AC68-C466AE2DA57D}" destId="{B2C2F711-53DB-4916-B1B3-D319894A2005}" srcOrd="0" destOrd="0" presId="urn:microsoft.com/office/officeart/2008/layout/HexagonCluster"/>
    <dgm:cxn modelId="{0365BF8D-A3F7-4437-8107-A4F80D825BBE}" type="presOf" srcId="{9F8D5FE6-B7A5-4325-9121-14A977F5324E}" destId="{D294122A-4E35-4679-94C9-0BC7480AEE11}" srcOrd="0" destOrd="0" presId="urn:microsoft.com/office/officeart/2008/layout/HexagonCluster"/>
    <dgm:cxn modelId="{0A879E91-999D-48FC-9EB4-8683BBBE1371}" srcId="{3DB1EB7E-F8C9-4BBE-B1AD-EDA4ED32774A}" destId="{506CC2FA-E7B2-440A-9E92-7C5F5154D833}" srcOrd="3" destOrd="0" parTransId="{3B79A6D6-0609-4B8F-AB12-B18C89502485}" sibTransId="{A2776041-ADD3-4A0B-8C2B-69DFC89AFD61}"/>
    <dgm:cxn modelId="{9B040A94-41F9-4563-B06A-8120DEBD5BEB}" type="presOf" srcId="{CFC48B6B-0D4C-4ADF-A403-096A002BB992}" destId="{542FD790-D0CB-418D-89EE-020CF3DC5476}" srcOrd="0" destOrd="0" presId="urn:microsoft.com/office/officeart/2008/layout/HexagonCluster"/>
    <dgm:cxn modelId="{855C3DA0-A687-4277-81DD-40B423EB8AE7}" srcId="{3DB1EB7E-F8C9-4BBE-B1AD-EDA4ED32774A}" destId="{9F8D5FE6-B7A5-4325-9121-14A977F5324E}" srcOrd="2" destOrd="0" parTransId="{808EEA31-8B1E-44FC-A93D-FA1471F38723}" sibTransId="{6AB2211F-0FD0-484A-8CA2-5CCD5F202133}"/>
    <dgm:cxn modelId="{393773B3-879B-4A85-BA51-01E61CE1D212}" srcId="{3DB1EB7E-F8C9-4BBE-B1AD-EDA4ED32774A}" destId="{8E70233F-0832-4F54-AC68-C466AE2DA57D}" srcOrd="1" destOrd="0" parTransId="{0637EA42-B462-4F7A-902A-51F34B946C6C}" sibTransId="{6C8E8932-E6D1-4468-B97E-32084DCBA1AE}"/>
    <dgm:cxn modelId="{40F40ABA-B127-409C-A8ED-673C20523350}" type="presOf" srcId="{5B173AA4-05ED-438E-AF05-AD270C8D35EB}" destId="{F6107A4A-A98A-4DBE-BBDF-9B90AA9EE2D3}" srcOrd="0" destOrd="0" presId="urn:microsoft.com/office/officeart/2008/layout/HexagonCluster"/>
    <dgm:cxn modelId="{FAD0CFC0-C61E-4914-ADF4-3C7D3AA61C75}" srcId="{3DB1EB7E-F8C9-4BBE-B1AD-EDA4ED32774A}" destId="{CFC48B6B-0D4C-4ADF-A403-096A002BB992}" srcOrd="0" destOrd="0" parTransId="{A87A99BD-60E9-4C23-BFAC-F40A612E369F}" sibTransId="{5B173AA4-05ED-438E-AF05-AD270C8D35EB}"/>
    <dgm:cxn modelId="{40C030E0-2DCB-45C5-BC2D-78369F847D16}" type="presOf" srcId="{3C5AF28E-D5BE-4ADC-A7E4-C339B2CF53A1}" destId="{536BDFF3-9759-431D-8A98-BC37C49CC319}" srcOrd="0" destOrd="0" presId="urn:microsoft.com/office/officeart/2008/layout/HexagonCluster"/>
    <dgm:cxn modelId="{1BD5FAFC-1420-47AC-9629-57CC851013E9}" type="presOf" srcId="{3DB1EB7E-F8C9-4BBE-B1AD-EDA4ED32774A}" destId="{1DFFEAF5-FE20-41FC-8233-D4BA8F74A223}" srcOrd="0" destOrd="0" presId="urn:microsoft.com/office/officeart/2008/layout/HexagonCluster"/>
    <dgm:cxn modelId="{A297F86C-7E0E-4DA8-88F1-6A9D6A011A97}" type="presParOf" srcId="{1DFFEAF5-FE20-41FC-8233-D4BA8F74A223}" destId="{6F45012C-7A4D-44F0-BF76-5DD26EBF16C9}" srcOrd="0" destOrd="0" presId="urn:microsoft.com/office/officeart/2008/layout/HexagonCluster"/>
    <dgm:cxn modelId="{FC255A14-B753-4C75-8945-920A69295536}" type="presParOf" srcId="{6F45012C-7A4D-44F0-BF76-5DD26EBF16C9}" destId="{542FD790-D0CB-418D-89EE-020CF3DC5476}" srcOrd="0" destOrd="0" presId="urn:microsoft.com/office/officeart/2008/layout/HexagonCluster"/>
    <dgm:cxn modelId="{E6330DD8-3B65-43E1-AE84-CE9D621B8020}" type="presParOf" srcId="{1DFFEAF5-FE20-41FC-8233-D4BA8F74A223}" destId="{F33BA661-0145-4309-A471-87DAF9CEB8AC}" srcOrd="1" destOrd="0" presId="urn:microsoft.com/office/officeart/2008/layout/HexagonCluster"/>
    <dgm:cxn modelId="{FB12785B-B6A1-4227-81E4-E01C437BB832}" type="presParOf" srcId="{F33BA661-0145-4309-A471-87DAF9CEB8AC}" destId="{AA7D6B04-C16D-45DB-8AC4-B9602955DDE9}" srcOrd="0" destOrd="0" presId="urn:microsoft.com/office/officeart/2008/layout/HexagonCluster"/>
    <dgm:cxn modelId="{62AC7F6F-9051-4CA1-A876-DC7CD84DE58E}" type="presParOf" srcId="{1DFFEAF5-FE20-41FC-8233-D4BA8F74A223}" destId="{C7DCDDED-032C-4DB9-81EE-6E9DA3221271}" srcOrd="2" destOrd="0" presId="urn:microsoft.com/office/officeart/2008/layout/HexagonCluster"/>
    <dgm:cxn modelId="{B6DFF07A-AE36-4D20-81C8-3563C6B7F8DA}" type="presParOf" srcId="{C7DCDDED-032C-4DB9-81EE-6E9DA3221271}" destId="{F6107A4A-A98A-4DBE-BBDF-9B90AA9EE2D3}" srcOrd="0" destOrd="0" presId="urn:microsoft.com/office/officeart/2008/layout/HexagonCluster"/>
    <dgm:cxn modelId="{3B0F2892-AE57-4880-AE9A-C972DB3D0FFB}" type="presParOf" srcId="{1DFFEAF5-FE20-41FC-8233-D4BA8F74A223}" destId="{215D4286-276A-4E1C-90C6-A39D2B6F584C}" srcOrd="3" destOrd="0" presId="urn:microsoft.com/office/officeart/2008/layout/HexagonCluster"/>
    <dgm:cxn modelId="{2C28FB63-2DD5-489C-9CCF-726C89B5D305}" type="presParOf" srcId="{215D4286-276A-4E1C-90C6-A39D2B6F584C}" destId="{1080F186-9359-4783-AF37-3926BC108E50}" srcOrd="0" destOrd="0" presId="urn:microsoft.com/office/officeart/2008/layout/HexagonCluster"/>
    <dgm:cxn modelId="{BC0D5239-C086-417D-9743-17561DE1E8A5}" type="presParOf" srcId="{1DFFEAF5-FE20-41FC-8233-D4BA8F74A223}" destId="{68C05112-8D78-48B2-A45C-D15E4DE2D78B}" srcOrd="4" destOrd="0" presId="urn:microsoft.com/office/officeart/2008/layout/HexagonCluster"/>
    <dgm:cxn modelId="{C16EEE24-0FE9-46E4-90D6-ED5EDEAB134C}" type="presParOf" srcId="{68C05112-8D78-48B2-A45C-D15E4DE2D78B}" destId="{B2C2F711-53DB-4916-B1B3-D319894A2005}" srcOrd="0" destOrd="0" presId="urn:microsoft.com/office/officeart/2008/layout/HexagonCluster"/>
    <dgm:cxn modelId="{EC27579A-96CC-4BCA-A1B6-870117D4F6A5}" type="presParOf" srcId="{1DFFEAF5-FE20-41FC-8233-D4BA8F74A223}" destId="{29944A09-A3CA-4B27-9575-1D262D7BCAE4}" srcOrd="5" destOrd="0" presId="urn:microsoft.com/office/officeart/2008/layout/HexagonCluster"/>
    <dgm:cxn modelId="{1C025F61-1FC7-45D5-B337-A9B2B0BF1AC4}" type="presParOf" srcId="{29944A09-A3CA-4B27-9575-1D262D7BCAE4}" destId="{19B9E41F-CBB1-4E4B-893E-1EADEB0CF228}" srcOrd="0" destOrd="0" presId="urn:microsoft.com/office/officeart/2008/layout/HexagonCluster"/>
    <dgm:cxn modelId="{4D3420C3-B23E-4732-8393-A739E23CD033}" type="presParOf" srcId="{1DFFEAF5-FE20-41FC-8233-D4BA8F74A223}" destId="{1A099C15-2D85-408F-A7C1-91F3A664D7FF}" srcOrd="6" destOrd="0" presId="urn:microsoft.com/office/officeart/2008/layout/HexagonCluster"/>
    <dgm:cxn modelId="{41FB6827-2EFF-4392-99CD-0C6D685F259D}" type="presParOf" srcId="{1A099C15-2D85-408F-A7C1-91F3A664D7FF}" destId="{DA9C692C-5962-4169-9E2B-F376B135E60D}" srcOrd="0" destOrd="0" presId="urn:microsoft.com/office/officeart/2008/layout/HexagonCluster"/>
    <dgm:cxn modelId="{A03321F4-9B41-4A73-B17E-357F5FB96DE3}" type="presParOf" srcId="{1DFFEAF5-FE20-41FC-8233-D4BA8F74A223}" destId="{6F80879E-76A7-4202-874C-534E9EFAB208}" srcOrd="7" destOrd="0" presId="urn:microsoft.com/office/officeart/2008/layout/HexagonCluster"/>
    <dgm:cxn modelId="{B45EECDE-0D2E-41CC-A60F-8855D17E9A7D}" type="presParOf" srcId="{6F80879E-76A7-4202-874C-534E9EFAB208}" destId="{223A2784-EDD8-47F8-AAA0-02EEB562D0DF}" srcOrd="0" destOrd="0" presId="urn:microsoft.com/office/officeart/2008/layout/HexagonCluster"/>
    <dgm:cxn modelId="{25D97F05-7F45-465C-A74C-2697B4F42DE0}" type="presParOf" srcId="{1DFFEAF5-FE20-41FC-8233-D4BA8F74A223}" destId="{FCA4F514-F429-4E2D-BA1B-6681FA619788}" srcOrd="8" destOrd="0" presId="urn:microsoft.com/office/officeart/2008/layout/HexagonCluster"/>
    <dgm:cxn modelId="{68081B3B-9DF4-4114-9B3C-0BA16C909315}" type="presParOf" srcId="{FCA4F514-F429-4E2D-BA1B-6681FA619788}" destId="{D294122A-4E35-4679-94C9-0BC7480AEE11}" srcOrd="0" destOrd="0" presId="urn:microsoft.com/office/officeart/2008/layout/HexagonCluster"/>
    <dgm:cxn modelId="{BA0302FD-7BE2-4ADD-AF10-B177500C4567}" type="presParOf" srcId="{1DFFEAF5-FE20-41FC-8233-D4BA8F74A223}" destId="{B84F8A67-A3CA-4C68-9A32-9ED31E530E94}" srcOrd="9" destOrd="0" presId="urn:microsoft.com/office/officeart/2008/layout/HexagonCluster"/>
    <dgm:cxn modelId="{3DE9E2AE-A055-41EA-B4BB-56D867EDF47A}" type="presParOf" srcId="{B84F8A67-A3CA-4C68-9A32-9ED31E530E94}" destId="{23D62E36-AA7F-4B70-A1ED-4EE445E602DF}" srcOrd="0" destOrd="0" presId="urn:microsoft.com/office/officeart/2008/layout/HexagonCluster"/>
    <dgm:cxn modelId="{EC68C329-991B-4C52-B6C1-9E5773A5B3A5}" type="presParOf" srcId="{1DFFEAF5-FE20-41FC-8233-D4BA8F74A223}" destId="{8662A87B-1235-402A-900E-EB4F520253BD}" srcOrd="10" destOrd="0" presId="urn:microsoft.com/office/officeart/2008/layout/HexagonCluster"/>
    <dgm:cxn modelId="{F4D57C42-EF18-4761-9EBC-085CDD955C08}" type="presParOf" srcId="{8662A87B-1235-402A-900E-EB4F520253BD}" destId="{306A439F-4F4E-4395-A5AF-578F1C3208CA}" srcOrd="0" destOrd="0" presId="urn:microsoft.com/office/officeart/2008/layout/HexagonCluster"/>
    <dgm:cxn modelId="{8516DFE2-9F9D-4949-AD1F-686E23C2FEAC}" type="presParOf" srcId="{1DFFEAF5-FE20-41FC-8233-D4BA8F74A223}" destId="{BD365315-9E09-4E57-B99E-B146B869456A}" srcOrd="11" destOrd="0" presId="urn:microsoft.com/office/officeart/2008/layout/HexagonCluster"/>
    <dgm:cxn modelId="{5AE3CEA8-80BB-49D3-BC4D-178420435A8C}" type="presParOf" srcId="{BD365315-9E09-4E57-B99E-B146B869456A}" destId="{D657BB0C-E7E3-4F48-8C01-5F8845BACA35}" srcOrd="0" destOrd="0" presId="urn:microsoft.com/office/officeart/2008/layout/HexagonCluster"/>
    <dgm:cxn modelId="{A90BE954-65D7-4F5A-8865-1315FCB68BCA}" type="presParOf" srcId="{1DFFEAF5-FE20-41FC-8233-D4BA8F74A223}" destId="{52EA0BD3-2E33-4E66-98CF-6D5FA593EA93}" srcOrd="12" destOrd="0" presId="urn:microsoft.com/office/officeart/2008/layout/HexagonCluster"/>
    <dgm:cxn modelId="{05EF6315-9C2E-4C85-BD58-E2319EA6FDE0}" type="presParOf" srcId="{52EA0BD3-2E33-4E66-98CF-6D5FA593EA93}" destId="{6D8C5DF6-F93D-4F9C-A11B-DF1E562E882B}" srcOrd="0" destOrd="0" presId="urn:microsoft.com/office/officeart/2008/layout/HexagonCluster"/>
    <dgm:cxn modelId="{2012E1C0-E223-490B-8B4D-6642052AC503}" type="presParOf" srcId="{1DFFEAF5-FE20-41FC-8233-D4BA8F74A223}" destId="{30320B43-DE28-47F9-B290-34FF2860BE62}" srcOrd="13" destOrd="0" presId="urn:microsoft.com/office/officeart/2008/layout/HexagonCluster"/>
    <dgm:cxn modelId="{CFB3FEDF-EF13-4627-AF0E-336BC805B74C}" type="presParOf" srcId="{30320B43-DE28-47F9-B290-34FF2860BE62}" destId="{9948A428-370E-48C7-A92D-2F6D800320E2}" srcOrd="0" destOrd="0" presId="urn:microsoft.com/office/officeart/2008/layout/HexagonCluster"/>
    <dgm:cxn modelId="{87ADBE99-FC49-4E41-B00D-4AA1AEF07CF1}" type="presParOf" srcId="{1DFFEAF5-FE20-41FC-8233-D4BA8F74A223}" destId="{E4A2D7C0-1A2D-4886-83E1-0518113E3CE3}" srcOrd="14" destOrd="0" presId="urn:microsoft.com/office/officeart/2008/layout/HexagonCluster"/>
    <dgm:cxn modelId="{DE83E68E-C390-4A1E-A1BC-09EAE812697B}" type="presParOf" srcId="{E4A2D7C0-1A2D-4886-83E1-0518113E3CE3}" destId="{7D88AC6C-98F6-4B63-8AF2-3F96002474B5}" srcOrd="0" destOrd="0" presId="urn:microsoft.com/office/officeart/2008/layout/HexagonCluster"/>
    <dgm:cxn modelId="{FA2849CF-E944-4D6B-9CB2-700F4667A1E3}" type="presParOf" srcId="{1DFFEAF5-FE20-41FC-8233-D4BA8F74A223}" destId="{14822847-D2D2-4C39-84F3-8488AD09FEC0}" srcOrd="15" destOrd="0" presId="urn:microsoft.com/office/officeart/2008/layout/HexagonCluster"/>
    <dgm:cxn modelId="{E2DB10C9-315E-410E-870B-22CEA6D53898}" type="presParOf" srcId="{14822847-D2D2-4C39-84F3-8488AD09FEC0}" destId="{2870C379-D7D2-4677-98BA-5AC67BD7DA32}" srcOrd="0" destOrd="0" presId="urn:microsoft.com/office/officeart/2008/layout/HexagonCluster"/>
    <dgm:cxn modelId="{CC79E023-8B62-4A75-B1CA-1F1655D841C7}" type="presParOf" srcId="{1DFFEAF5-FE20-41FC-8233-D4BA8F74A223}" destId="{62806C71-4211-4698-B8CE-F0EE911705C8}" srcOrd="16" destOrd="0" presId="urn:microsoft.com/office/officeart/2008/layout/HexagonCluster"/>
    <dgm:cxn modelId="{AF698842-D614-441C-ACDD-54B63591EC08}" type="presParOf" srcId="{62806C71-4211-4698-B8CE-F0EE911705C8}" destId="{536BDFF3-9759-431D-8A98-BC37C49CC319}" srcOrd="0" destOrd="0" presId="urn:microsoft.com/office/officeart/2008/layout/HexagonCluster"/>
    <dgm:cxn modelId="{F8DA18FD-7E8E-489A-9813-92A5EDBC045A}" type="presParOf" srcId="{1DFFEAF5-FE20-41FC-8233-D4BA8F74A223}" destId="{2246D8ED-6A4D-4232-823C-17A6003D447D}" srcOrd="17" destOrd="0" presId="urn:microsoft.com/office/officeart/2008/layout/HexagonCluster"/>
    <dgm:cxn modelId="{244C2270-211C-4647-B578-E535959D08EC}" type="presParOf" srcId="{2246D8ED-6A4D-4232-823C-17A6003D447D}" destId="{2AF86389-2A57-4007-8C20-1ABF0A74BEFF}" srcOrd="0" destOrd="0" presId="urn:microsoft.com/office/officeart/2008/layout/HexagonCluster"/>
    <dgm:cxn modelId="{9FC68FEE-850B-45CD-84F5-18CD4CA68479}" type="presParOf" srcId="{1DFFEAF5-FE20-41FC-8233-D4BA8F74A223}" destId="{90D2C9D4-FFBE-429F-B926-4F0937FDD964}" srcOrd="18" destOrd="0" presId="urn:microsoft.com/office/officeart/2008/layout/HexagonCluster"/>
    <dgm:cxn modelId="{43E71D35-B686-4994-8DB7-9754C1C574C9}" type="presParOf" srcId="{90D2C9D4-FFBE-429F-B926-4F0937FDD964}" destId="{205EC9FD-9B07-4F1C-B8C1-6D454818FE70}" srcOrd="0" destOrd="0" presId="urn:microsoft.com/office/officeart/2008/layout/HexagonCluster"/>
    <dgm:cxn modelId="{0FD0BD6B-2E3A-4667-8C39-8304E1319B37}" type="presParOf" srcId="{1DFFEAF5-FE20-41FC-8233-D4BA8F74A223}" destId="{0460E520-8902-46D1-BFF2-304F6FF9DB16}" srcOrd="19" destOrd="0" presId="urn:microsoft.com/office/officeart/2008/layout/HexagonCluster"/>
    <dgm:cxn modelId="{ECAADA83-CAA3-451B-8D6E-9E3D40FBB613}" type="presParOf" srcId="{0460E520-8902-46D1-BFF2-304F6FF9DB16}" destId="{DE0AB88A-EB1D-475B-AADF-A656D204EF92}"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F660FA-CA47-41A1-AEFD-04B45C02B207}" type="doc">
      <dgm:prSet loTypeId="urn:microsoft.com/office/officeart/2005/8/layout/matrix1" loCatId="matrix" qsTypeId="urn:microsoft.com/office/officeart/2005/8/quickstyle/simple1" qsCatId="simple" csTypeId="urn:microsoft.com/office/officeart/2005/8/colors/accent4_2" csCatId="accent4" phldr="1"/>
      <dgm:spPr/>
      <dgm:t>
        <a:bodyPr/>
        <a:lstStyle/>
        <a:p>
          <a:endParaRPr lang="es-MX"/>
        </a:p>
      </dgm:t>
    </dgm:pt>
    <dgm:pt modelId="{EC7E21BB-E068-488B-9EBC-4D7198566CE1}">
      <dgm:prSet phldrT="[Texto]" custT="1"/>
      <dgm:spPr/>
      <dgm:t>
        <a:bodyPr/>
        <a:lstStyle/>
        <a:p>
          <a:r>
            <a:rPr lang="es-MX" sz="4000">
              <a:latin typeface="Aileron Regular"/>
            </a:rPr>
            <a:t>Perspectiva de género</a:t>
          </a:r>
          <a:endParaRPr lang="es-MX" sz="4000" dirty="0">
            <a:latin typeface="Aileron Regular"/>
          </a:endParaRPr>
        </a:p>
      </dgm:t>
    </dgm:pt>
    <dgm:pt modelId="{CD3E185E-44F8-4EE7-BAA1-C445E3206E69}" type="parTrans" cxnId="{600CFD78-BC48-4F5D-8A35-F8EEE1F8CC01}">
      <dgm:prSet/>
      <dgm:spPr/>
      <dgm:t>
        <a:bodyPr/>
        <a:lstStyle/>
        <a:p>
          <a:endParaRPr lang="es-MX" sz="3600"/>
        </a:p>
      </dgm:t>
    </dgm:pt>
    <dgm:pt modelId="{238748E8-C27E-4A4E-BFE3-66CB7E5F808E}" type="sibTrans" cxnId="{600CFD78-BC48-4F5D-8A35-F8EEE1F8CC01}">
      <dgm:prSet/>
      <dgm:spPr/>
      <dgm:t>
        <a:bodyPr/>
        <a:lstStyle/>
        <a:p>
          <a:endParaRPr lang="es-MX" sz="3600"/>
        </a:p>
      </dgm:t>
    </dgm:pt>
    <dgm:pt modelId="{7DC8406F-03B3-4828-93FF-79CBB201CAB2}">
      <dgm:prSet phldrT="[Texto]" custT="1"/>
      <dgm:spPr/>
      <dgm:t>
        <a:bodyPr/>
        <a:lstStyle/>
        <a:p>
          <a:pPr algn="ctr"/>
          <a:r>
            <a:rPr lang="es-MX" sz="3600" dirty="0">
              <a:latin typeface="Aileron Regular"/>
            </a:rPr>
            <a:t>Rebasar la concepción fundamentada en la idea de la naturaleza y la biología como argumento indiscutible para explicar la vida de los seres humanos, su desarrollo y sus relaciones</a:t>
          </a:r>
        </a:p>
      </dgm:t>
    </dgm:pt>
    <dgm:pt modelId="{27A05E0D-30EB-4A36-A593-5F1F9D306CD3}" type="parTrans" cxnId="{58F9E4FC-820C-4B1E-AFDC-CF72DC709E9C}">
      <dgm:prSet/>
      <dgm:spPr/>
      <dgm:t>
        <a:bodyPr/>
        <a:lstStyle/>
        <a:p>
          <a:endParaRPr lang="es-MX" sz="3600"/>
        </a:p>
      </dgm:t>
    </dgm:pt>
    <dgm:pt modelId="{A54DD7FA-3A31-4D8C-8633-6752A47DC6E0}" type="sibTrans" cxnId="{58F9E4FC-820C-4B1E-AFDC-CF72DC709E9C}">
      <dgm:prSet/>
      <dgm:spPr/>
      <dgm:t>
        <a:bodyPr/>
        <a:lstStyle/>
        <a:p>
          <a:endParaRPr lang="es-MX" sz="3600"/>
        </a:p>
      </dgm:t>
    </dgm:pt>
    <dgm:pt modelId="{360099FA-B5FC-49E2-A709-D7D36957A934}">
      <dgm:prSet phldrT="[Texto]" custT="1"/>
      <dgm:spPr/>
      <dgm:t>
        <a:bodyPr/>
        <a:lstStyle/>
        <a:p>
          <a:r>
            <a:rPr lang="es-MX" sz="3600" dirty="0">
              <a:latin typeface="Aileron Regular"/>
            </a:rPr>
            <a:t>Visualizar a cada mujer y cada hombre en su dimensión biológica, histórica, social y cultural, y encontrar explicaciones y líneas de acción para desestructurar, reestructurar y así transformar las desigualdades</a:t>
          </a:r>
        </a:p>
      </dgm:t>
    </dgm:pt>
    <dgm:pt modelId="{AEE98597-045E-41B4-980D-A4E792769ED0}" type="parTrans" cxnId="{D3DBAE8F-3532-4D62-91FB-1402D322CD2A}">
      <dgm:prSet/>
      <dgm:spPr/>
      <dgm:t>
        <a:bodyPr/>
        <a:lstStyle/>
        <a:p>
          <a:endParaRPr lang="es-MX" sz="3600"/>
        </a:p>
      </dgm:t>
    </dgm:pt>
    <dgm:pt modelId="{7D28E929-2AC5-4F1F-8E04-232591E05807}" type="sibTrans" cxnId="{D3DBAE8F-3532-4D62-91FB-1402D322CD2A}">
      <dgm:prSet/>
      <dgm:spPr/>
      <dgm:t>
        <a:bodyPr/>
        <a:lstStyle/>
        <a:p>
          <a:endParaRPr lang="es-MX" sz="3600"/>
        </a:p>
      </dgm:t>
    </dgm:pt>
    <dgm:pt modelId="{6D29465C-8CFF-4039-B166-99CE250BD507}">
      <dgm:prSet phldrT="[Texto]" custT="1"/>
      <dgm:spPr/>
      <dgm:t>
        <a:bodyPr/>
        <a:lstStyle/>
        <a:p>
          <a:r>
            <a:rPr lang="es-MX" sz="3600" dirty="0">
              <a:latin typeface="Aileron Regular"/>
            </a:rPr>
            <a:t>Colocar en las relaciones de producción y de reproducción social la construcción del género</a:t>
          </a:r>
        </a:p>
      </dgm:t>
    </dgm:pt>
    <dgm:pt modelId="{094678AE-DA46-46E0-AB87-5D27A8D3040F}" type="parTrans" cxnId="{A851E3FD-0453-494D-B157-722A7EE3D7A2}">
      <dgm:prSet/>
      <dgm:spPr/>
      <dgm:t>
        <a:bodyPr/>
        <a:lstStyle/>
        <a:p>
          <a:endParaRPr lang="es-MX" sz="3600"/>
        </a:p>
      </dgm:t>
    </dgm:pt>
    <dgm:pt modelId="{28CA576A-C8F7-4DF8-8258-FE57596E2C1C}" type="sibTrans" cxnId="{A851E3FD-0453-494D-B157-722A7EE3D7A2}">
      <dgm:prSet/>
      <dgm:spPr/>
      <dgm:t>
        <a:bodyPr/>
        <a:lstStyle/>
        <a:p>
          <a:endParaRPr lang="es-MX" sz="3600"/>
        </a:p>
      </dgm:t>
    </dgm:pt>
    <dgm:pt modelId="{A11D8B1C-67E6-48B1-9DA9-081AD251B9E3}">
      <dgm:prSet phldrT="[Texto]" custT="1"/>
      <dgm:spPr/>
      <dgm:t>
        <a:bodyPr/>
        <a:lstStyle/>
        <a:p>
          <a:r>
            <a:rPr lang="es-MX" sz="3600" dirty="0">
              <a:latin typeface="Aileron Regular"/>
            </a:rPr>
            <a:t>Entender que la vida, sus condiciones y situaciones son transformables hacia el bienestar si se construyen desde la equidad y para la igualdad</a:t>
          </a:r>
        </a:p>
      </dgm:t>
    </dgm:pt>
    <dgm:pt modelId="{240DD99F-4826-4339-B946-F368259EE069}" type="parTrans" cxnId="{549C54E0-C14D-4DFA-AFE5-1FE298E0CF93}">
      <dgm:prSet/>
      <dgm:spPr/>
      <dgm:t>
        <a:bodyPr/>
        <a:lstStyle/>
        <a:p>
          <a:endParaRPr lang="es-MX" sz="3600"/>
        </a:p>
      </dgm:t>
    </dgm:pt>
    <dgm:pt modelId="{5D662326-5A4D-4C32-88E4-E22C2A2C6D8A}" type="sibTrans" cxnId="{549C54E0-C14D-4DFA-AFE5-1FE298E0CF93}">
      <dgm:prSet/>
      <dgm:spPr/>
      <dgm:t>
        <a:bodyPr/>
        <a:lstStyle/>
        <a:p>
          <a:endParaRPr lang="es-MX" sz="3600"/>
        </a:p>
      </dgm:t>
    </dgm:pt>
    <dgm:pt modelId="{F676C056-8E72-4838-B766-BFDFA957EE1F}" type="pres">
      <dgm:prSet presAssocID="{3CF660FA-CA47-41A1-AEFD-04B45C02B207}" presName="diagram" presStyleCnt="0">
        <dgm:presLayoutVars>
          <dgm:chMax val="1"/>
          <dgm:dir/>
          <dgm:animLvl val="ctr"/>
          <dgm:resizeHandles val="exact"/>
        </dgm:presLayoutVars>
      </dgm:prSet>
      <dgm:spPr/>
    </dgm:pt>
    <dgm:pt modelId="{F9F3187D-52D5-4835-8A4F-44962F8D3BE6}" type="pres">
      <dgm:prSet presAssocID="{3CF660FA-CA47-41A1-AEFD-04B45C02B207}" presName="matrix" presStyleCnt="0"/>
      <dgm:spPr/>
    </dgm:pt>
    <dgm:pt modelId="{6D250734-85AE-48FF-92DB-DFBE407387BA}" type="pres">
      <dgm:prSet presAssocID="{3CF660FA-CA47-41A1-AEFD-04B45C02B207}" presName="tile1" presStyleLbl="node1" presStyleIdx="0" presStyleCnt="4" custScaleX="101761" custLinFactNeighborX="759"/>
      <dgm:spPr/>
    </dgm:pt>
    <dgm:pt modelId="{0AB138CE-06B7-4C4D-9EFD-AC0438F2FE95}" type="pres">
      <dgm:prSet presAssocID="{3CF660FA-CA47-41A1-AEFD-04B45C02B207}" presName="tile1text" presStyleLbl="node1" presStyleIdx="0" presStyleCnt="4">
        <dgm:presLayoutVars>
          <dgm:chMax val="0"/>
          <dgm:chPref val="0"/>
          <dgm:bulletEnabled val="1"/>
        </dgm:presLayoutVars>
      </dgm:prSet>
      <dgm:spPr/>
    </dgm:pt>
    <dgm:pt modelId="{B8F28A13-887C-477D-B97A-0B79E1492425}" type="pres">
      <dgm:prSet presAssocID="{3CF660FA-CA47-41A1-AEFD-04B45C02B207}" presName="tile2" presStyleLbl="node1" presStyleIdx="1" presStyleCnt="4" custScaleX="101268" custLinFactNeighborX="-478"/>
      <dgm:spPr/>
    </dgm:pt>
    <dgm:pt modelId="{43220241-F82E-4141-B3EA-1788DB5C630D}" type="pres">
      <dgm:prSet presAssocID="{3CF660FA-CA47-41A1-AEFD-04B45C02B207}" presName="tile2text" presStyleLbl="node1" presStyleIdx="1" presStyleCnt="4">
        <dgm:presLayoutVars>
          <dgm:chMax val="0"/>
          <dgm:chPref val="0"/>
          <dgm:bulletEnabled val="1"/>
        </dgm:presLayoutVars>
      </dgm:prSet>
      <dgm:spPr/>
    </dgm:pt>
    <dgm:pt modelId="{17CD9C18-5F0F-4249-87B0-E4CD99D34B22}" type="pres">
      <dgm:prSet presAssocID="{3CF660FA-CA47-41A1-AEFD-04B45C02B207}" presName="tile3" presStyleLbl="node1" presStyleIdx="2" presStyleCnt="4"/>
      <dgm:spPr/>
    </dgm:pt>
    <dgm:pt modelId="{8364B165-CF9D-4C44-BF25-4326A580E216}" type="pres">
      <dgm:prSet presAssocID="{3CF660FA-CA47-41A1-AEFD-04B45C02B207}" presName="tile3text" presStyleLbl="node1" presStyleIdx="2" presStyleCnt="4">
        <dgm:presLayoutVars>
          <dgm:chMax val="0"/>
          <dgm:chPref val="0"/>
          <dgm:bulletEnabled val="1"/>
        </dgm:presLayoutVars>
      </dgm:prSet>
      <dgm:spPr/>
    </dgm:pt>
    <dgm:pt modelId="{40E59C23-5FD2-42E1-9F50-E520830AD40C}" type="pres">
      <dgm:prSet presAssocID="{3CF660FA-CA47-41A1-AEFD-04B45C02B207}" presName="tile4" presStyleLbl="node1" presStyleIdx="3" presStyleCnt="4"/>
      <dgm:spPr/>
    </dgm:pt>
    <dgm:pt modelId="{9223C954-C80E-47C8-BD0E-C96FD2F6206A}" type="pres">
      <dgm:prSet presAssocID="{3CF660FA-CA47-41A1-AEFD-04B45C02B207}" presName="tile4text" presStyleLbl="node1" presStyleIdx="3" presStyleCnt="4">
        <dgm:presLayoutVars>
          <dgm:chMax val="0"/>
          <dgm:chPref val="0"/>
          <dgm:bulletEnabled val="1"/>
        </dgm:presLayoutVars>
      </dgm:prSet>
      <dgm:spPr/>
    </dgm:pt>
    <dgm:pt modelId="{3D60FA21-DFB3-46F9-947E-0F2EBE82CAB0}" type="pres">
      <dgm:prSet presAssocID="{3CF660FA-CA47-41A1-AEFD-04B45C02B207}" presName="centerTile" presStyleLbl="fgShp" presStyleIdx="0" presStyleCnt="1">
        <dgm:presLayoutVars>
          <dgm:chMax val="0"/>
          <dgm:chPref val="0"/>
        </dgm:presLayoutVars>
      </dgm:prSet>
      <dgm:spPr/>
    </dgm:pt>
  </dgm:ptLst>
  <dgm:cxnLst>
    <dgm:cxn modelId="{E0337515-3C69-974B-9856-30635D79D556}" type="presOf" srcId="{A11D8B1C-67E6-48B1-9DA9-081AD251B9E3}" destId="{9223C954-C80E-47C8-BD0E-C96FD2F6206A}" srcOrd="1" destOrd="0" presId="urn:microsoft.com/office/officeart/2005/8/layout/matrix1"/>
    <dgm:cxn modelId="{DEECCD1F-A3F1-C348-B006-4EAA00E26004}" type="presOf" srcId="{EC7E21BB-E068-488B-9EBC-4D7198566CE1}" destId="{3D60FA21-DFB3-46F9-947E-0F2EBE82CAB0}" srcOrd="0" destOrd="0" presId="urn:microsoft.com/office/officeart/2005/8/layout/matrix1"/>
    <dgm:cxn modelId="{11A3DE3C-90CF-2F46-B83F-13E907242AA5}" type="presOf" srcId="{6D29465C-8CFF-4039-B166-99CE250BD507}" destId="{8364B165-CF9D-4C44-BF25-4326A580E216}" srcOrd="1" destOrd="0" presId="urn:microsoft.com/office/officeart/2005/8/layout/matrix1"/>
    <dgm:cxn modelId="{C25D0543-FB2C-5448-8E9F-CBBB0EA91BA1}" type="presOf" srcId="{A11D8B1C-67E6-48B1-9DA9-081AD251B9E3}" destId="{40E59C23-5FD2-42E1-9F50-E520830AD40C}" srcOrd="0" destOrd="0" presId="urn:microsoft.com/office/officeart/2005/8/layout/matrix1"/>
    <dgm:cxn modelId="{5564CF74-406F-1A42-B80E-A9672815635C}" type="presOf" srcId="{6D29465C-8CFF-4039-B166-99CE250BD507}" destId="{17CD9C18-5F0F-4249-87B0-E4CD99D34B22}" srcOrd="0" destOrd="0" presId="urn:microsoft.com/office/officeart/2005/8/layout/matrix1"/>
    <dgm:cxn modelId="{600CFD78-BC48-4F5D-8A35-F8EEE1F8CC01}" srcId="{3CF660FA-CA47-41A1-AEFD-04B45C02B207}" destId="{EC7E21BB-E068-488B-9EBC-4D7198566CE1}" srcOrd="0" destOrd="0" parTransId="{CD3E185E-44F8-4EE7-BAA1-C445E3206E69}" sibTransId="{238748E8-C27E-4A4E-BFE3-66CB7E5F808E}"/>
    <dgm:cxn modelId="{C7FE5B59-1FB3-5447-89ED-6E2A0FC76D8F}" type="presOf" srcId="{360099FA-B5FC-49E2-A709-D7D36957A934}" destId="{B8F28A13-887C-477D-B97A-0B79E1492425}" srcOrd="0" destOrd="0" presId="urn:microsoft.com/office/officeart/2005/8/layout/matrix1"/>
    <dgm:cxn modelId="{24B88B84-A819-994E-A419-8FB3E44EC1D6}" type="presOf" srcId="{7DC8406F-03B3-4828-93FF-79CBB201CAB2}" destId="{0AB138CE-06B7-4C4D-9EFD-AC0438F2FE95}" srcOrd="1" destOrd="0" presId="urn:microsoft.com/office/officeart/2005/8/layout/matrix1"/>
    <dgm:cxn modelId="{D3DBAE8F-3532-4D62-91FB-1402D322CD2A}" srcId="{EC7E21BB-E068-488B-9EBC-4D7198566CE1}" destId="{360099FA-B5FC-49E2-A709-D7D36957A934}" srcOrd="1" destOrd="0" parTransId="{AEE98597-045E-41B4-980D-A4E792769ED0}" sibTransId="{7D28E929-2AC5-4F1F-8E04-232591E05807}"/>
    <dgm:cxn modelId="{D73045BB-F824-ED47-A6AA-F9BC1987DDC6}" type="presOf" srcId="{360099FA-B5FC-49E2-A709-D7D36957A934}" destId="{43220241-F82E-4141-B3EA-1788DB5C630D}" srcOrd="1" destOrd="0" presId="urn:microsoft.com/office/officeart/2005/8/layout/matrix1"/>
    <dgm:cxn modelId="{3FD9D4DE-2D8D-7A4A-9E96-DFEA06ADAE20}" type="presOf" srcId="{7DC8406F-03B3-4828-93FF-79CBB201CAB2}" destId="{6D250734-85AE-48FF-92DB-DFBE407387BA}" srcOrd="0" destOrd="0" presId="urn:microsoft.com/office/officeart/2005/8/layout/matrix1"/>
    <dgm:cxn modelId="{549C54E0-C14D-4DFA-AFE5-1FE298E0CF93}" srcId="{EC7E21BB-E068-488B-9EBC-4D7198566CE1}" destId="{A11D8B1C-67E6-48B1-9DA9-081AD251B9E3}" srcOrd="3" destOrd="0" parTransId="{240DD99F-4826-4339-B946-F368259EE069}" sibTransId="{5D662326-5A4D-4C32-88E4-E22C2A2C6D8A}"/>
    <dgm:cxn modelId="{B2ACE7F2-582E-4D4E-878A-8A939A20A40F}" type="presOf" srcId="{3CF660FA-CA47-41A1-AEFD-04B45C02B207}" destId="{F676C056-8E72-4838-B766-BFDFA957EE1F}" srcOrd="0" destOrd="0" presId="urn:microsoft.com/office/officeart/2005/8/layout/matrix1"/>
    <dgm:cxn modelId="{58F9E4FC-820C-4B1E-AFDC-CF72DC709E9C}" srcId="{EC7E21BB-E068-488B-9EBC-4D7198566CE1}" destId="{7DC8406F-03B3-4828-93FF-79CBB201CAB2}" srcOrd="0" destOrd="0" parTransId="{27A05E0D-30EB-4A36-A593-5F1F9D306CD3}" sibTransId="{A54DD7FA-3A31-4D8C-8633-6752A47DC6E0}"/>
    <dgm:cxn modelId="{A851E3FD-0453-494D-B157-722A7EE3D7A2}" srcId="{EC7E21BB-E068-488B-9EBC-4D7198566CE1}" destId="{6D29465C-8CFF-4039-B166-99CE250BD507}" srcOrd="2" destOrd="0" parTransId="{094678AE-DA46-46E0-AB87-5D27A8D3040F}" sibTransId="{28CA576A-C8F7-4DF8-8258-FE57596E2C1C}"/>
    <dgm:cxn modelId="{5C14EA7B-4431-C14D-8B4D-89FE97B199D0}" type="presParOf" srcId="{F676C056-8E72-4838-B766-BFDFA957EE1F}" destId="{F9F3187D-52D5-4835-8A4F-44962F8D3BE6}" srcOrd="0" destOrd="0" presId="urn:microsoft.com/office/officeart/2005/8/layout/matrix1"/>
    <dgm:cxn modelId="{19801EB5-AE0F-AF46-BC0E-BB5983C81358}" type="presParOf" srcId="{F9F3187D-52D5-4835-8A4F-44962F8D3BE6}" destId="{6D250734-85AE-48FF-92DB-DFBE407387BA}" srcOrd="0" destOrd="0" presId="urn:microsoft.com/office/officeart/2005/8/layout/matrix1"/>
    <dgm:cxn modelId="{A3EF531F-D03A-7D4C-9F9D-CAA4E9F80D5F}" type="presParOf" srcId="{F9F3187D-52D5-4835-8A4F-44962F8D3BE6}" destId="{0AB138CE-06B7-4C4D-9EFD-AC0438F2FE95}" srcOrd="1" destOrd="0" presId="urn:microsoft.com/office/officeart/2005/8/layout/matrix1"/>
    <dgm:cxn modelId="{D5D57145-299F-9C48-8E22-1093160D70A8}" type="presParOf" srcId="{F9F3187D-52D5-4835-8A4F-44962F8D3BE6}" destId="{B8F28A13-887C-477D-B97A-0B79E1492425}" srcOrd="2" destOrd="0" presId="urn:microsoft.com/office/officeart/2005/8/layout/matrix1"/>
    <dgm:cxn modelId="{89849E9E-107F-614F-9AE2-11C3375E2634}" type="presParOf" srcId="{F9F3187D-52D5-4835-8A4F-44962F8D3BE6}" destId="{43220241-F82E-4141-B3EA-1788DB5C630D}" srcOrd="3" destOrd="0" presId="urn:microsoft.com/office/officeart/2005/8/layout/matrix1"/>
    <dgm:cxn modelId="{251647A9-9071-4D4B-907A-0C2FEC10D780}" type="presParOf" srcId="{F9F3187D-52D5-4835-8A4F-44962F8D3BE6}" destId="{17CD9C18-5F0F-4249-87B0-E4CD99D34B22}" srcOrd="4" destOrd="0" presId="urn:microsoft.com/office/officeart/2005/8/layout/matrix1"/>
    <dgm:cxn modelId="{A2C1FFFA-3238-9942-B109-0F74D777C786}" type="presParOf" srcId="{F9F3187D-52D5-4835-8A4F-44962F8D3BE6}" destId="{8364B165-CF9D-4C44-BF25-4326A580E216}" srcOrd="5" destOrd="0" presId="urn:microsoft.com/office/officeart/2005/8/layout/matrix1"/>
    <dgm:cxn modelId="{C377DD4D-76B5-8446-97D5-796E325189FD}" type="presParOf" srcId="{F9F3187D-52D5-4835-8A4F-44962F8D3BE6}" destId="{40E59C23-5FD2-42E1-9F50-E520830AD40C}" srcOrd="6" destOrd="0" presId="urn:microsoft.com/office/officeart/2005/8/layout/matrix1"/>
    <dgm:cxn modelId="{174AA9DB-BC67-3247-897A-5FB4AA1D23B8}" type="presParOf" srcId="{F9F3187D-52D5-4835-8A4F-44962F8D3BE6}" destId="{9223C954-C80E-47C8-BD0E-C96FD2F6206A}" srcOrd="7" destOrd="0" presId="urn:microsoft.com/office/officeart/2005/8/layout/matrix1"/>
    <dgm:cxn modelId="{60C860E8-06EF-6D4E-95B0-1AE023D6483D}" type="presParOf" srcId="{F676C056-8E72-4838-B766-BFDFA957EE1F}" destId="{3D60FA21-DFB3-46F9-947E-0F2EBE82CAB0}" srcOrd="1" destOrd="0" presId="urn:microsoft.com/office/officeart/2005/8/layout/matrix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546CDF-8318-42F3-91A0-DCD1FDC7AA6A}">
      <dsp:nvSpPr>
        <dsp:cNvPr id="0" name=""/>
        <dsp:cNvSpPr/>
      </dsp:nvSpPr>
      <dsp:spPr>
        <a:xfrm>
          <a:off x="595" y="125348"/>
          <a:ext cx="6636990" cy="8234569"/>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s-MX" sz="2800" b="1" kern="1200" dirty="0">
              <a:solidFill>
                <a:schemeClr val="accent5">
                  <a:lumMod val="50000"/>
                </a:schemeClr>
              </a:solidFill>
              <a:latin typeface="Lato" panose="020F0502020204030203" pitchFamily="34" charset="0"/>
              <a:ea typeface="Lato" panose="020F0502020204030203" pitchFamily="34" charset="0"/>
              <a:cs typeface="Lato" panose="020F0502020204030203" pitchFamily="34" charset="0"/>
            </a:rPr>
            <a:t>Produce relaciones significantes de poder, jerarquizando lo masculino sobre lo femenino en una lógica binaria</a:t>
          </a:r>
          <a:endParaRPr lang="es-MX" sz="2800" kern="1200" dirty="0">
            <a:solidFill>
              <a:schemeClr val="accent5">
                <a:lumMod val="50000"/>
              </a:schemeClr>
            </a:solidFill>
            <a:latin typeface="Lato" panose="020F0502020204030203" pitchFamily="34" charset="0"/>
            <a:ea typeface="Lato" panose="020F0502020204030203" pitchFamily="34" charset="0"/>
            <a:cs typeface="Lato" panose="020F0502020204030203" pitchFamily="34" charset="0"/>
          </a:endParaRPr>
        </a:p>
      </dsp:txBody>
      <dsp:txXfrm>
        <a:off x="595" y="3419176"/>
        <a:ext cx="6636990" cy="3293827"/>
      </dsp:txXfrm>
    </dsp:sp>
    <dsp:sp modelId="{DE8DF7F0-B7ED-4328-AEF8-D393DC947383}">
      <dsp:nvSpPr>
        <dsp:cNvPr id="0" name=""/>
        <dsp:cNvSpPr/>
      </dsp:nvSpPr>
      <dsp:spPr>
        <a:xfrm>
          <a:off x="1122769" y="-125348"/>
          <a:ext cx="4392643" cy="4231653"/>
        </a:xfrm>
        <a:prstGeom prst="ellipse">
          <a:avLst/>
        </a:prstGeom>
        <a:blipFill rotWithShape="0">
          <a:blip xmlns:r="http://schemas.openxmlformats.org/officeDocument/2006/relationships" r:embed="rId1"/>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FDF1C2-4096-4B92-9489-EAD88E5070DF}">
      <dsp:nvSpPr>
        <dsp:cNvPr id="0" name=""/>
        <dsp:cNvSpPr/>
      </dsp:nvSpPr>
      <dsp:spPr>
        <a:xfrm>
          <a:off x="6804108" y="0"/>
          <a:ext cx="6878709" cy="8234569"/>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endParaRPr lang="es-MX" sz="1900" b="1" kern="1200" dirty="0"/>
        </a:p>
        <a:p>
          <a:pPr marL="0" lvl="0" indent="0" algn="ctr" defTabSz="844550" rtl="0">
            <a:lnSpc>
              <a:spcPct val="90000"/>
            </a:lnSpc>
            <a:spcBef>
              <a:spcPct val="0"/>
            </a:spcBef>
            <a:spcAft>
              <a:spcPct val="35000"/>
            </a:spcAft>
            <a:buNone/>
          </a:pPr>
          <a:r>
            <a:rPr lang="es-MX" sz="2800" b="1" kern="1200" dirty="0">
              <a:solidFill>
                <a:schemeClr val="accent5">
                  <a:lumMod val="50000"/>
                </a:schemeClr>
              </a:solidFill>
              <a:latin typeface="Lato" panose="020F0502020204030203" pitchFamily="34" charset="0"/>
              <a:ea typeface="Lato" panose="020F0502020204030203" pitchFamily="34" charset="0"/>
              <a:cs typeface="Lato" panose="020F0502020204030203" pitchFamily="34" charset="0"/>
            </a:rPr>
            <a:t>Se presenta en el actuar cotidiano y se inscribe en la subjetividad y los cuerpos. </a:t>
          </a:r>
        </a:p>
        <a:p>
          <a:pPr marL="0" lvl="0" indent="0" algn="ctr" defTabSz="844550" rtl="0">
            <a:lnSpc>
              <a:spcPct val="90000"/>
            </a:lnSpc>
            <a:spcBef>
              <a:spcPct val="0"/>
            </a:spcBef>
            <a:spcAft>
              <a:spcPct val="35000"/>
            </a:spcAft>
            <a:buNone/>
          </a:pPr>
          <a:r>
            <a:rPr lang="es-MX" sz="2800" b="1" kern="1200" dirty="0">
              <a:solidFill>
                <a:schemeClr val="accent5">
                  <a:lumMod val="50000"/>
                </a:schemeClr>
              </a:solidFill>
              <a:latin typeface="Lato" panose="020F0502020204030203" pitchFamily="34" charset="0"/>
              <a:ea typeface="Lato" panose="020F0502020204030203" pitchFamily="34" charset="0"/>
              <a:cs typeface="Lato" panose="020F0502020204030203" pitchFamily="34" charset="0"/>
            </a:rPr>
            <a:t>Es mutable, moldeable, permeable</a:t>
          </a:r>
          <a:endParaRPr lang="es-MX" sz="2800" kern="1200" dirty="0">
            <a:solidFill>
              <a:schemeClr val="accent5">
                <a:lumMod val="50000"/>
              </a:schemeClr>
            </a:solidFill>
            <a:latin typeface="Lato" panose="020F0502020204030203" pitchFamily="34" charset="0"/>
            <a:ea typeface="Lato" panose="020F0502020204030203" pitchFamily="34" charset="0"/>
            <a:cs typeface="Lato" panose="020F0502020204030203" pitchFamily="34" charset="0"/>
          </a:endParaRPr>
        </a:p>
      </dsp:txBody>
      <dsp:txXfrm>
        <a:off x="6804108" y="3293827"/>
        <a:ext cx="6878709" cy="3293827"/>
      </dsp:txXfrm>
    </dsp:sp>
    <dsp:sp modelId="{F165A343-C0E8-4815-BED3-AECF9E4380AD}">
      <dsp:nvSpPr>
        <dsp:cNvPr id="0" name=""/>
        <dsp:cNvSpPr/>
      </dsp:nvSpPr>
      <dsp:spPr>
        <a:xfrm>
          <a:off x="7969647" y="34359"/>
          <a:ext cx="4612807" cy="3661541"/>
        </a:xfrm>
        <a:prstGeom prst="ellipse">
          <a:avLst/>
        </a:prstGeom>
        <a:blipFill rotWithShape="0">
          <a:blip xmlns:r="http://schemas.openxmlformats.org/officeDocument/2006/relationships" r:embed="rId2"/>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E05185-7468-4064-8DF3-52FD7FCCCC1A}">
      <dsp:nvSpPr>
        <dsp:cNvPr id="0" name=""/>
        <dsp:cNvSpPr/>
      </dsp:nvSpPr>
      <dsp:spPr>
        <a:xfrm>
          <a:off x="548640" y="6587655"/>
          <a:ext cx="12618720" cy="1235185"/>
        </a:xfrm>
        <a:prstGeom prst="leftRightArrow">
          <a:avLst/>
        </a:prstGeom>
        <a:solidFill>
          <a:schemeClr val="dk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2FD790-D0CB-418D-89EE-020CF3DC5476}">
      <dsp:nvSpPr>
        <dsp:cNvPr id="0" name=""/>
        <dsp:cNvSpPr/>
      </dsp:nvSpPr>
      <dsp:spPr>
        <a:xfrm>
          <a:off x="1657693" y="2691430"/>
          <a:ext cx="1886581" cy="1619686"/>
        </a:xfrm>
        <a:prstGeom prst="hexagon">
          <a:avLst>
            <a:gd name="adj" fmla="val 25000"/>
            <a:gd name="vf" fmla="val 11547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480" rIns="0" bIns="30480" numCol="1" spcCol="1270" anchor="ctr" anchorCtr="0">
          <a:noAutofit/>
        </a:bodyPr>
        <a:lstStyle/>
        <a:p>
          <a:pPr marL="0" lvl="0" indent="0" algn="ctr" defTabSz="1066800">
            <a:lnSpc>
              <a:spcPct val="90000"/>
            </a:lnSpc>
            <a:spcBef>
              <a:spcPct val="0"/>
            </a:spcBef>
            <a:spcAft>
              <a:spcPct val="35000"/>
            </a:spcAft>
            <a:buNone/>
          </a:pPr>
          <a:r>
            <a:rPr lang="es-MX" sz="2400" kern="1200" dirty="0"/>
            <a:t>Clase social</a:t>
          </a:r>
        </a:p>
      </dsp:txBody>
      <dsp:txXfrm>
        <a:off x="1949882" y="2942283"/>
        <a:ext cx="1302203" cy="1117980"/>
      </dsp:txXfrm>
    </dsp:sp>
    <dsp:sp modelId="{AA7D6B04-C16D-45DB-8AC4-B9602955DDE9}">
      <dsp:nvSpPr>
        <dsp:cNvPr id="0" name=""/>
        <dsp:cNvSpPr/>
      </dsp:nvSpPr>
      <dsp:spPr>
        <a:xfrm>
          <a:off x="1702707" y="3415697"/>
          <a:ext cx="220067" cy="189689"/>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107A4A-A98A-4DBE-BBDF-9B90AA9EE2D3}">
      <dsp:nvSpPr>
        <dsp:cNvPr id="0" name=""/>
        <dsp:cNvSpPr/>
      </dsp:nvSpPr>
      <dsp:spPr>
        <a:xfrm>
          <a:off x="34193" y="1796011"/>
          <a:ext cx="1886581" cy="1619686"/>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5000" r="-15000"/>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80F186-9359-4783-AF37-3926BC108E50}">
      <dsp:nvSpPr>
        <dsp:cNvPr id="0" name=""/>
        <dsp:cNvSpPr/>
      </dsp:nvSpPr>
      <dsp:spPr>
        <a:xfrm>
          <a:off x="1326591" y="3200573"/>
          <a:ext cx="220067" cy="189689"/>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1250029"/>
              <a:satOff val="-1876"/>
              <a:lumOff val="-305"/>
              <a:alphaOff val="0"/>
            </a:schemeClr>
          </a:solidFill>
          <a:prstDash val="solid"/>
        </a:ln>
        <a:effectLst/>
      </dsp:spPr>
      <dsp:style>
        <a:lnRef idx="2">
          <a:scrgbClr r="0" g="0" b="0"/>
        </a:lnRef>
        <a:fillRef idx="1">
          <a:scrgbClr r="0" g="0" b="0"/>
        </a:fillRef>
        <a:effectRef idx="0">
          <a:scrgbClr r="0" g="0" b="0"/>
        </a:effectRef>
        <a:fontRef idx="minor"/>
      </dsp:style>
    </dsp:sp>
    <dsp:sp modelId="{B2C2F711-53DB-4916-B1B3-D319894A2005}">
      <dsp:nvSpPr>
        <dsp:cNvPr id="0" name=""/>
        <dsp:cNvSpPr/>
      </dsp:nvSpPr>
      <dsp:spPr>
        <a:xfrm>
          <a:off x="3281194" y="1790838"/>
          <a:ext cx="1886581" cy="1619686"/>
        </a:xfrm>
        <a:prstGeom prst="hexagon">
          <a:avLst>
            <a:gd name="adj" fmla="val 25000"/>
            <a:gd name="vf" fmla="val 115470"/>
          </a:avLst>
        </a:prstGeom>
        <a:solidFill>
          <a:schemeClr val="accent3">
            <a:hueOff val="2812566"/>
            <a:satOff val="-4220"/>
            <a:lumOff val="-686"/>
            <a:alphaOff val="0"/>
          </a:schemeClr>
        </a:solidFill>
        <a:ln w="25400" cap="flat" cmpd="sng" algn="ctr">
          <a:solidFill>
            <a:schemeClr val="accent3">
              <a:hueOff val="2812566"/>
              <a:satOff val="-4220"/>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480" rIns="0" bIns="30480" numCol="1" spcCol="1270" anchor="ctr" anchorCtr="0">
          <a:noAutofit/>
        </a:bodyPr>
        <a:lstStyle/>
        <a:p>
          <a:pPr marL="0" lvl="0" indent="0" algn="ctr" defTabSz="1066800">
            <a:lnSpc>
              <a:spcPct val="90000"/>
            </a:lnSpc>
            <a:spcBef>
              <a:spcPct val="0"/>
            </a:spcBef>
            <a:spcAft>
              <a:spcPct val="35000"/>
            </a:spcAft>
            <a:buNone/>
          </a:pPr>
          <a:r>
            <a:rPr lang="es-MX" sz="2400" kern="1200" dirty="0"/>
            <a:t>Edad</a:t>
          </a:r>
        </a:p>
      </dsp:txBody>
      <dsp:txXfrm>
        <a:off x="3573383" y="2041691"/>
        <a:ext cx="1302203" cy="1117980"/>
      </dsp:txXfrm>
    </dsp:sp>
    <dsp:sp modelId="{19B9E41F-CBB1-4E4B-893E-1EADEB0CF228}">
      <dsp:nvSpPr>
        <dsp:cNvPr id="0" name=""/>
        <dsp:cNvSpPr/>
      </dsp:nvSpPr>
      <dsp:spPr>
        <a:xfrm>
          <a:off x="4579594" y="3191951"/>
          <a:ext cx="220067" cy="189689"/>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2500059"/>
              <a:satOff val="-3751"/>
              <a:lumOff val="-610"/>
              <a:alphaOff val="0"/>
            </a:schemeClr>
          </a:solidFill>
          <a:prstDash val="solid"/>
        </a:ln>
        <a:effectLst/>
      </dsp:spPr>
      <dsp:style>
        <a:lnRef idx="2">
          <a:scrgbClr r="0" g="0" b="0"/>
        </a:lnRef>
        <a:fillRef idx="1">
          <a:scrgbClr r="0" g="0" b="0"/>
        </a:fillRef>
        <a:effectRef idx="0">
          <a:scrgbClr r="0" g="0" b="0"/>
        </a:effectRef>
        <a:fontRef idx="minor"/>
      </dsp:style>
    </dsp:sp>
    <dsp:sp modelId="{DA9C692C-5962-4169-9E2B-F376B135E60D}">
      <dsp:nvSpPr>
        <dsp:cNvPr id="0" name=""/>
        <dsp:cNvSpPr/>
      </dsp:nvSpPr>
      <dsp:spPr>
        <a:xfrm>
          <a:off x="4903694" y="2687981"/>
          <a:ext cx="1886581" cy="1619686"/>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2000" b="-22000"/>
          </a:stretch>
        </a:blipFill>
        <a:ln w="25400" cap="flat" cmpd="sng" algn="ctr">
          <a:solidFill>
            <a:schemeClr val="accent3">
              <a:hueOff val="2812566"/>
              <a:satOff val="-4220"/>
              <a:lumOff val="-686"/>
              <a:alphaOff val="0"/>
            </a:schemeClr>
          </a:solidFill>
          <a:prstDash val="solid"/>
        </a:ln>
        <a:effectLst/>
      </dsp:spPr>
      <dsp:style>
        <a:lnRef idx="2">
          <a:scrgbClr r="0" g="0" b="0"/>
        </a:lnRef>
        <a:fillRef idx="1">
          <a:scrgbClr r="0" g="0" b="0"/>
        </a:fillRef>
        <a:effectRef idx="0">
          <a:scrgbClr r="0" g="0" b="0"/>
        </a:effectRef>
        <a:fontRef idx="minor"/>
      </dsp:style>
    </dsp:sp>
    <dsp:sp modelId="{223A2784-EDD8-47F8-AAA0-02EEB562D0DF}">
      <dsp:nvSpPr>
        <dsp:cNvPr id="0" name=""/>
        <dsp:cNvSpPr/>
      </dsp:nvSpPr>
      <dsp:spPr>
        <a:xfrm>
          <a:off x="4949708" y="3408800"/>
          <a:ext cx="220067" cy="189689"/>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dsp:style>
    </dsp:sp>
    <dsp:sp modelId="{D294122A-4E35-4679-94C9-0BC7480AEE11}">
      <dsp:nvSpPr>
        <dsp:cNvPr id="0" name=""/>
        <dsp:cNvSpPr/>
      </dsp:nvSpPr>
      <dsp:spPr>
        <a:xfrm>
          <a:off x="1657693" y="900592"/>
          <a:ext cx="1886581" cy="1619686"/>
        </a:xfrm>
        <a:prstGeom prst="hexagon">
          <a:avLst>
            <a:gd name="adj" fmla="val 25000"/>
            <a:gd name="vf" fmla="val 115470"/>
          </a:avLst>
        </a:prstGeom>
        <a:solidFill>
          <a:schemeClr val="accent3">
            <a:hueOff val="5625132"/>
            <a:satOff val="-8440"/>
            <a:lumOff val="-1373"/>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480" rIns="0" bIns="30480" numCol="1" spcCol="1270" anchor="ctr" anchorCtr="0">
          <a:noAutofit/>
        </a:bodyPr>
        <a:lstStyle/>
        <a:p>
          <a:pPr marL="0" lvl="0" indent="0" algn="ctr" defTabSz="1066800">
            <a:lnSpc>
              <a:spcPct val="90000"/>
            </a:lnSpc>
            <a:spcBef>
              <a:spcPct val="0"/>
            </a:spcBef>
            <a:spcAft>
              <a:spcPct val="35000"/>
            </a:spcAft>
            <a:buNone/>
          </a:pPr>
          <a:r>
            <a:rPr lang="es-MX" sz="2400" kern="1200" dirty="0"/>
            <a:t>Educación</a:t>
          </a:r>
        </a:p>
      </dsp:txBody>
      <dsp:txXfrm>
        <a:off x="1949882" y="1151445"/>
        <a:ext cx="1302203" cy="1117980"/>
      </dsp:txXfrm>
    </dsp:sp>
    <dsp:sp modelId="{23D62E36-AA7F-4B70-A1ED-4EE445E602DF}">
      <dsp:nvSpPr>
        <dsp:cNvPr id="0" name=""/>
        <dsp:cNvSpPr/>
      </dsp:nvSpPr>
      <dsp:spPr>
        <a:xfrm>
          <a:off x="2950092" y="931201"/>
          <a:ext cx="220067" cy="189689"/>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5000117"/>
              <a:satOff val="-7502"/>
              <a:lumOff val="-1220"/>
              <a:alphaOff val="0"/>
            </a:schemeClr>
          </a:solidFill>
          <a:prstDash val="solid"/>
        </a:ln>
        <a:effectLst/>
      </dsp:spPr>
      <dsp:style>
        <a:lnRef idx="2">
          <a:scrgbClr r="0" g="0" b="0"/>
        </a:lnRef>
        <a:fillRef idx="1">
          <a:scrgbClr r="0" g="0" b="0"/>
        </a:fillRef>
        <a:effectRef idx="0">
          <a:scrgbClr r="0" g="0" b="0"/>
        </a:effectRef>
        <a:fontRef idx="minor"/>
      </dsp:style>
    </dsp:sp>
    <dsp:sp modelId="{306A439F-4F4E-4395-A5AF-578F1C3208CA}">
      <dsp:nvSpPr>
        <dsp:cNvPr id="0" name=""/>
        <dsp:cNvSpPr/>
      </dsp:nvSpPr>
      <dsp:spPr>
        <a:xfrm>
          <a:off x="3281194" y="0"/>
          <a:ext cx="1886581" cy="1619686"/>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000" b="-2000"/>
          </a:stretch>
        </a:blip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sp>
    <dsp:sp modelId="{D657BB0C-E7E3-4F48-8C01-5F8845BACA35}">
      <dsp:nvSpPr>
        <dsp:cNvPr id="0" name=""/>
        <dsp:cNvSpPr/>
      </dsp:nvSpPr>
      <dsp:spPr>
        <a:xfrm>
          <a:off x="3334210" y="717800"/>
          <a:ext cx="220067" cy="189689"/>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6250147"/>
              <a:satOff val="-9378"/>
              <a:lumOff val="-1525"/>
              <a:alphaOff val="0"/>
            </a:schemeClr>
          </a:solidFill>
          <a:prstDash val="solid"/>
        </a:ln>
        <a:effectLst/>
      </dsp:spPr>
      <dsp:style>
        <a:lnRef idx="2">
          <a:scrgbClr r="0" g="0" b="0"/>
        </a:lnRef>
        <a:fillRef idx="1">
          <a:scrgbClr r="0" g="0" b="0"/>
        </a:fillRef>
        <a:effectRef idx="0">
          <a:scrgbClr r="0" g="0" b="0"/>
        </a:effectRef>
        <a:fontRef idx="minor"/>
      </dsp:style>
    </dsp:sp>
    <dsp:sp modelId="{6D8C5DF6-F93D-4F9C-A11B-DF1E562E882B}">
      <dsp:nvSpPr>
        <dsp:cNvPr id="0" name=""/>
        <dsp:cNvSpPr/>
      </dsp:nvSpPr>
      <dsp:spPr>
        <a:xfrm>
          <a:off x="4903694" y="897143"/>
          <a:ext cx="1886581" cy="1619686"/>
        </a:xfrm>
        <a:prstGeom prst="hexagon">
          <a:avLst>
            <a:gd name="adj" fmla="val 25000"/>
            <a:gd name="vf" fmla="val 115470"/>
          </a:avLst>
        </a:prstGeom>
        <a:solidFill>
          <a:schemeClr val="accent3">
            <a:hueOff val="8437698"/>
            <a:satOff val="-12660"/>
            <a:lumOff val="-2059"/>
            <a:alphaOff val="0"/>
          </a:schemeClr>
        </a:solidFill>
        <a:ln w="25400" cap="flat" cmpd="sng" algn="ctr">
          <a:solidFill>
            <a:schemeClr val="accent3">
              <a:hueOff val="8437698"/>
              <a:satOff val="-12660"/>
              <a:lumOff val="-205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480" rIns="0" bIns="30480" numCol="1" spcCol="1270" anchor="ctr" anchorCtr="0">
          <a:noAutofit/>
        </a:bodyPr>
        <a:lstStyle/>
        <a:p>
          <a:pPr marL="0" lvl="0" indent="0" algn="ctr" defTabSz="1066800">
            <a:lnSpc>
              <a:spcPct val="90000"/>
            </a:lnSpc>
            <a:spcBef>
              <a:spcPct val="0"/>
            </a:spcBef>
            <a:spcAft>
              <a:spcPct val="35000"/>
            </a:spcAft>
            <a:buNone/>
          </a:pPr>
          <a:r>
            <a:rPr lang="es-MX" sz="2400" kern="1200" dirty="0"/>
            <a:t>Lengua</a:t>
          </a:r>
        </a:p>
      </dsp:txBody>
      <dsp:txXfrm>
        <a:off x="5195883" y="1147996"/>
        <a:ext cx="1302203" cy="1117980"/>
      </dsp:txXfrm>
    </dsp:sp>
    <dsp:sp modelId="{9948A428-370E-48C7-A92D-2F6D800320E2}">
      <dsp:nvSpPr>
        <dsp:cNvPr id="0" name=""/>
        <dsp:cNvSpPr/>
      </dsp:nvSpPr>
      <dsp:spPr>
        <a:xfrm>
          <a:off x="6536198" y="1614944"/>
          <a:ext cx="220067" cy="189689"/>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dsp:style>
    </dsp:sp>
    <dsp:sp modelId="{7D88AC6C-98F6-4B63-8AF2-3F96002474B5}">
      <dsp:nvSpPr>
        <dsp:cNvPr id="0" name=""/>
        <dsp:cNvSpPr/>
      </dsp:nvSpPr>
      <dsp:spPr>
        <a:xfrm>
          <a:off x="6527195" y="1807651"/>
          <a:ext cx="1886581" cy="1619686"/>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59000" r="-59000"/>
          </a:stretch>
        </a:blipFill>
        <a:ln w="25400" cap="flat" cmpd="sng" algn="ctr">
          <a:solidFill>
            <a:schemeClr val="accent3">
              <a:hueOff val="8437698"/>
              <a:satOff val="-12660"/>
              <a:lumOff val="-2059"/>
              <a:alphaOff val="0"/>
            </a:schemeClr>
          </a:solidFill>
          <a:prstDash val="solid"/>
        </a:ln>
        <a:effectLst/>
      </dsp:spPr>
      <dsp:style>
        <a:lnRef idx="2">
          <a:scrgbClr r="0" g="0" b="0"/>
        </a:lnRef>
        <a:fillRef idx="1">
          <a:scrgbClr r="0" g="0" b="0"/>
        </a:fillRef>
        <a:effectRef idx="0">
          <a:scrgbClr r="0" g="0" b="0"/>
        </a:effectRef>
        <a:fontRef idx="minor"/>
      </dsp:style>
    </dsp:sp>
    <dsp:sp modelId="{2870C379-D7D2-4677-98BA-5AC67BD7DA32}">
      <dsp:nvSpPr>
        <dsp:cNvPr id="0" name=""/>
        <dsp:cNvSpPr/>
      </dsp:nvSpPr>
      <dsp:spPr>
        <a:xfrm>
          <a:off x="6895308" y="1836966"/>
          <a:ext cx="220067" cy="189689"/>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8750205"/>
              <a:satOff val="-13129"/>
              <a:lumOff val="-2135"/>
              <a:alphaOff val="0"/>
            </a:schemeClr>
          </a:solidFill>
          <a:prstDash val="solid"/>
        </a:ln>
        <a:effectLst/>
      </dsp:spPr>
      <dsp:style>
        <a:lnRef idx="2">
          <a:scrgbClr r="0" g="0" b="0"/>
        </a:lnRef>
        <a:fillRef idx="1">
          <a:scrgbClr r="0" g="0" b="0"/>
        </a:fillRef>
        <a:effectRef idx="0">
          <a:scrgbClr r="0" g="0" b="0"/>
        </a:effectRef>
        <a:fontRef idx="minor"/>
      </dsp:style>
    </dsp:sp>
    <dsp:sp modelId="{536BDFF3-9759-431D-8A98-BC37C49CC319}">
      <dsp:nvSpPr>
        <dsp:cNvPr id="0" name=""/>
        <dsp:cNvSpPr/>
      </dsp:nvSpPr>
      <dsp:spPr>
        <a:xfrm>
          <a:off x="6527195" y="17244"/>
          <a:ext cx="1886581" cy="1619686"/>
        </a:xfrm>
        <a:prstGeom prst="hexagon">
          <a:avLst>
            <a:gd name="adj" fmla="val 25000"/>
            <a:gd name="vf" fmla="val 115470"/>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480" rIns="0" bIns="30480" numCol="1" spcCol="1270" anchor="ctr" anchorCtr="0">
          <a:noAutofit/>
        </a:bodyPr>
        <a:lstStyle/>
        <a:p>
          <a:pPr marL="0" lvl="0" indent="0" algn="ctr" defTabSz="1066800">
            <a:lnSpc>
              <a:spcPct val="90000"/>
            </a:lnSpc>
            <a:spcBef>
              <a:spcPct val="0"/>
            </a:spcBef>
            <a:spcAft>
              <a:spcPct val="35000"/>
            </a:spcAft>
            <a:buNone/>
          </a:pPr>
          <a:r>
            <a:rPr lang="es-MX" sz="2400" kern="1200" dirty="0"/>
            <a:t>Género</a:t>
          </a:r>
        </a:p>
      </dsp:txBody>
      <dsp:txXfrm>
        <a:off x="6819384" y="268097"/>
        <a:ext cx="1302203" cy="1117980"/>
      </dsp:txXfrm>
    </dsp:sp>
    <dsp:sp modelId="{2AF86389-2A57-4007-8C20-1ABF0A74BEFF}">
      <dsp:nvSpPr>
        <dsp:cNvPr id="0" name=""/>
        <dsp:cNvSpPr/>
      </dsp:nvSpPr>
      <dsp:spPr>
        <a:xfrm>
          <a:off x="8500282" y="604480"/>
          <a:ext cx="220067" cy="189689"/>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10000235"/>
              <a:satOff val="-15004"/>
              <a:lumOff val="-2440"/>
              <a:alphaOff val="0"/>
            </a:schemeClr>
          </a:solidFill>
          <a:prstDash val="solid"/>
        </a:ln>
        <a:effectLst/>
      </dsp:spPr>
      <dsp:style>
        <a:lnRef idx="2">
          <a:scrgbClr r="0" g="0" b="0"/>
        </a:lnRef>
        <a:fillRef idx="1">
          <a:scrgbClr r="0" g="0" b="0"/>
        </a:fillRef>
        <a:effectRef idx="0">
          <a:scrgbClr r="0" g="0" b="0"/>
        </a:effectRef>
        <a:fontRef idx="minor"/>
      </dsp:style>
    </dsp:sp>
    <dsp:sp modelId="{205EC9FD-9B07-4F1C-B8C1-6D454818FE70}">
      <dsp:nvSpPr>
        <dsp:cNvPr id="0" name=""/>
        <dsp:cNvSpPr/>
      </dsp:nvSpPr>
      <dsp:spPr>
        <a:xfrm>
          <a:off x="8150696" y="920854"/>
          <a:ext cx="1886581" cy="1619686"/>
        </a:xfrm>
        <a:prstGeom prst="hexagon">
          <a:avLst>
            <a:gd name="adj" fmla="val 25000"/>
            <a:gd name="vf" fmla="val 11547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t="-5000" b="-5000"/>
          </a:stretch>
        </a:blip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 modelId="{DE0AB88A-EB1D-475B-AADF-A656D204EF92}">
      <dsp:nvSpPr>
        <dsp:cNvPr id="0" name=""/>
        <dsp:cNvSpPr/>
      </dsp:nvSpPr>
      <dsp:spPr>
        <a:xfrm>
          <a:off x="8438512" y="2647374"/>
          <a:ext cx="220067" cy="189689"/>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250734-85AE-48FF-92DB-DFBE407387BA}">
      <dsp:nvSpPr>
        <dsp:cNvPr id="0" name=""/>
        <dsp:cNvSpPr/>
      </dsp:nvSpPr>
      <dsp:spPr>
        <a:xfrm rot="16200000">
          <a:off x="2375868" y="-2375717"/>
          <a:ext cx="4037769" cy="8789203"/>
        </a:xfrm>
        <a:prstGeom prst="round1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s-MX" sz="3600" kern="1200" dirty="0">
              <a:latin typeface="Aileron Regular"/>
            </a:rPr>
            <a:t>Rebasar la concepción fundamentada en la idea de la naturaleza y la biología como argumento indiscutible para explicar la vida de los seres humanos, su desarrollo y sus relaciones</a:t>
          </a:r>
        </a:p>
      </dsp:txBody>
      <dsp:txXfrm rot="5400000">
        <a:off x="151" y="0"/>
        <a:ext cx="8789203" cy="3028326"/>
      </dsp:txXfrm>
    </dsp:sp>
    <dsp:sp modelId="{B8F28A13-887C-477D-B97A-0B79E1492425}">
      <dsp:nvSpPr>
        <dsp:cNvPr id="0" name=""/>
        <dsp:cNvSpPr/>
      </dsp:nvSpPr>
      <dsp:spPr>
        <a:xfrm>
          <a:off x="8551705" y="0"/>
          <a:ext cx="8746622" cy="4037769"/>
        </a:xfrm>
        <a:prstGeom prst="round1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s-MX" sz="3600" kern="1200" dirty="0">
              <a:latin typeface="Aileron Regular"/>
            </a:rPr>
            <a:t>Visualizar a cada mujer y cada hombre en su dimensión biológica, histórica, social y cultural, y encontrar explicaciones y líneas de acción para desestructurar, reestructurar y así transformar las desigualdades</a:t>
          </a:r>
        </a:p>
      </dsp:txBody>
      <dsp:txXfrm>
        <a:off x="8551705" y="0"/>
        <a:ext cx="8746622" cy="3028326"/>
      </dsp:txXfrm>
    </dsp:sp>
    <dsp:sp modelId="{17CD9C18-5F0F-4249-87B0-E4CD99D34B22}">
      <dsp:nvSpPr>
        <dsp:cNvPr id="0" name=""/>
        <dsp:cNvSpPr/>
      </dsp:nvSpPr>
      <dsp:spPr>
        <a:xfrm rot="10800000">
          <a:off x="10645" y="4037769"/>
          <a:ext cx="8637104" cy="4037769"/>
        </a:xfrm>
        <a:prstGeom prst="round1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s-MX" sz="3600" kern="1200" dirty="0">
              <a:latin typeface="Aileron Regular"/>
            </a:rPr>
            <a:t>Colocar en las relaciones de producción y de reproducción social la construcción del género</a:t>
          </a:r>
        </a:p>
      </dsp:txBody>
      <dsp:txXfrm rot="10800000">
        <a:off x="10645" y="5047211"/>
        <a:ext cx="8637104" cy="3028326"/>
      </dsp:txXfrm>
    </dsp:sp>
    <dsp:sp modelId="{40E59C23-5FD2-42E1-9F50-E520830AD40C}">
      <dsp:nvSpPr>
        <dsp:cNvPr id="0" name=""/>
        <dsp:cNvSpPr/>
      </dsp:nvSpPr>
      <dsp:spPr>
        <a:xfrm rot="5400000">
          <a:off x="10947417" y="1738101"/>
          <a:ext cx="4037769" cy="8637104"/>
        </a:xfrm>
        <a:prstGeom prst="round1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s-MX" sz="3600" kern="1200" dirty="0">
              <a:latin typeface="Aileron Regular"/>
            </a:rPr>
            <a:t>Entender que la vida, sus condiciones y situaciones son transformables hacia el bienestar si se construyen desde la equidad y para la igualdad</a:t>
          </a:r>
        </a:p>
      </dsp:txBody>
      <dsp:txXfrm rot="-5400000">
        <a:off x="8647749" y="5047211"/>
        <a:ext cx="8637104" cy="3028326"/>
      </dsp:txXfrm>
    </dsp:sp>
    <dsp:sp modelId="{3D60FA21-DFB3-46F9-947E-0F2EBE82CAB0}">
      <dsp:nvSpPr>
        <dsp:cNvPr id="0" name=""/>
        <dsp:cNvSpPr/>
      </dsp:nvSpPr>
      <dsp:spPr>
        <a:xfrm>
          <a:off x="6045973" y="3028326"/>
          <a:ext cx="5182262" cy="2018884"/>
        </a:xfrm>
        <a:prstGeom prst="roundRect">
          <a:avLst/>
        </a:prstGeom>
        <a:solidFill>
          <a:schemeClr val="accent4">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s-MX" sz="4000" kern="1200">
              <a:latin typeface="Aileron Regular"/>
            </a:rPr>
            <a:t>Perspectiva de género</a:t>
          </a:r>
          <a:endParaRPr lang="es-MX" sz="4000" kern="1200" dirty="0">
            <a:latin typeface="Aileron Regular"/>
          </a:endParaRPr>
        </a:p>
      </dsp:txBody>
      <dsp:txXfrm>
        <a:off x="6144527" y="3126880"/>
        <a:ext cx="4985154" cy="1821776"/>
      </dsp:txXfrm>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059633237"/>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809285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exto del título"/>
          <p:cNvSpPr txBox="1">
            <a:spLocks noGrp="1"/>
          </p:cNvSpPr>
          <p:nvPr>
            <p:ph type="title"/>
          </p:nvPr>
        </p:nvSpPr>
        <p:spPr>
          <a:xfrm>
            <a:off x="457200" y="274638"/>
            <a:ext cx="8229600" cy="1143001"/>
          </a:xfrm>
          <a:prstGeom prst="rect">
            <a:avLst/>
          </a:prstGeom>
        </p:spPr>
        <p:txBody>
          <a:bodyPr/>
          <a:lstStyle/>
          <a:p>
            <a:r>
              <a:t>Texto del título</a:t>
            </a:r>
          </a:p>
        </p:txBody>
      </p:sp>
      <p:sp>
        <p:nvSpPr>
          <p:cNvPr id="21" name="Nivel de texto 1…"/>
          <p:cNvSpPr txBox="1">
            <a:spLocks noGrp="1"/>
          </p:cNvSpPr>
          <p:nvPr>
            <p:ph type="body" sz="quarter" idx="1"/>
          </p:nvPr>
        </p:nvSpPr>
        <p:spPr>
          <a:xfrm>
            <a:off x="457200" y="1600200"/>
            <a:ext cx="8229600" cy="4525963"/>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22"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exto del título"/>
          <p:cNvSpPr txBox="1">
            <a:spLocks noGrp="1"/>
          </p:cNvSpPr>
          <p:nvPr>
            <p:ph type="title"/>
          </p:nvPr>
        </p:nvSpPr>
        <p:spPr>
          <a:xfrm>
            <a:off x="722312" y="4406900"/>
            <a:ext cx="7772401" cy="1362075"/>
          </a:xfrm>
          <a:prstGeom prst="rect">
            <a:avLst/>
          </a:prstGeom>
        </p:spPr>
        <p:txBody>
          <a:bodyPr anchor="t"/>
          <a:lstStyle>
            <a:lvl1pPr algn="l">
              <a:defRPr sz="4000" b="1" cap="all"/>
            </a:lvl1pPr>
          </a:lstStyle>
          <a:p>
            <a:r>
              <a:t>Texto del título</a:t>
            </a:r>
          </a:p>
        </p:txBody>
      </p:sp>
      <p:sp>
        <p:nvSpPr>
          <p:cNvPr id="30" name="Nivel de texto 1…"/>
          <p:cNvSpPr txBox="1">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Nivel de texto 1</a:t>
            </a:r>
          </a:p>
          <a:p>
            <a:pPr lvl="1"/>
            <a:r>
              <a:t>Nivel de texto 2</a:t>
            </a:r>
          </a:p>
          <a:p>
            <a:pPr lvl="2"/>
            <a:r>
              <a:t>Nivel de texto 3</a:t>
            </a:r>
          </a:p>
          <a:p>
            <a:pPr lvl="3"/>
            <a:r>
              <a:t>Nivel de texto 4</a:t>
            </a:r>
          </a:p>
          <a:p>
            <a:pPr lvl="4"/>
            <a:r>
              <a:t>Nivel de texto 5</a:t>
            </a:r>
          </a:p>
        </p:txBody>
      </p:sp>
      <p:sp>
        <p:nvSpPr>
          <p:cNvPr id="3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exto del título"/>
          <p:cNvSpPr txBox="1">
            <a:spLocks noGrp="1"/>
          </p:cNvSpPr>
          <p:nvPr>
            <p:ph type="title"/>
          </p:nvPr>
        </p:nvSpPr>
        <p:spPr>
          <a:xfrm>
            <a:off x="457200" y="274638"/>
            <a:ext cx="8229600" cy="1143001"/>
          </a:xfrm>
          <a:prstGeom prst="rect">
            <a:avLst/>
          </a:prstGeom>
        </p:spPr>
        <p:txBody>
          <a:bodyPr/>
          <a:lstStyle/>
          <a:p>
            <a:r>
              <a:t>Texto del título</a:t>
            </a:r>
          </a:p>
        </p:txBody>
      </p:sp>
      <p:sp>
        <p:nvSpPr>
          <p:cNvPr id="39" name="Nivel de texto 1…"/>
          <p:cNvSpPr txBox="1">
            <a:spLocks noGrp="1"/>
          </p:cNvSpPr>
          <p:nvPr>
            <p:ph type="body" sz="quarter"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Nivel de texto 1</a:t>
            </a:r>
          </a:p>
          <a:p>
            <a:pPr lvl="1"/>
            <a:r>
              <a:t>Nivel de texto 2</a:t>
            </a:r>
          </a:p>
          <a:p>
            <a:pPr lvl="2"/>
            <a:r>
              <a:t>Nivel de texto 3</a:t>
            </a:r>
          </a:p>
          <a:p>
            <a:pPr lvl="3"/>
            <a:r>
              <a:t>Nivel de texto 4</a:t>
            </a:r>
          </a:p>
          <a:p>
            <a:pPr lvl="4"/>
            <a:r>
              <a:t>Nivel de texto 5</a:t>
            </a:r>
          </a:p>
        </p:txBody>
      </p:sp>
      <p:sp>
        <p:nvSpPr>
          <p:cNvPr id="4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exto del título"/>
          <p:cNvSpPr txBox="1">
            <a:spLocks noGrp="1"/>
          </p:cNvSpPr>
          <p:nvPr>
            <p:ph type="title"/>
          </p:nvPr>
        </p:nvSpPr>
        <p:spPr>
          <a:xfrm>
            <a:off x="457200" y="274638"/>
            <a:ext cx="8229600" cy="1143001"/>
          </a:xfrm>
          <a:prstGeom prst="rect">
            <a:avLst/>
          </a:prstGeom>
        </p:spPr>
        <p:txBody>
          <a:bodyPr/>
          <a:lstStyle/>
          <a:p>
            <a:r>
              <a:t>Texto del título</a:t>
            </a:r>
          </a:p>
        </p:txBody>
      </p:sp>
      <p:sp>
        <p:nvSpPr>
          <p:cNvPr id="48" name="Nivel de texto 1…"/>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Nivel de texto 1</a:t>
            </a:r>
          </a:p>
          <a:p>
            <a:pPr lvl="1"/>
            <a:r>
              <a:t>Nivel de texto 2</a:t>
            </a:r>
          </a:p>
          <a:p>
            <a:pPr lvl="2"/>
            <a:r>
              <a:t>Nivel de texto 3</a:t>
            </a:r>
          </a:p>
          <a:p>
            <a:pPr lvl="3"/>
            <a:r>
              <a:t>Nivel de texto 4</a:t>
            </a:r>
          </a:p>
          <a:p>
            <a:pPr lvl="4"/>
            <a:r>
              <a:t>Nivel de texto 5</a:t>
            </a:r>
          </a:p>
        </p:txBody>
      </p:sp>
      <p:sp>
        <p:nvSpPr>
          <p:cNvPr id="49" name="Text Placeholder 4"/>
          <p:cNvSpPr>
            <a:spLocks noGrp="1"/>
          </p:cNvSpPr>
          <p:nvPr>
            <p:ph type="body" sz="quarter" idx="21"/>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exto del título"/>
          <p:cNvSpPr txBox="1">
            <a:spLocks noGrp="1"/>
          </p:cNvSpPr>
          <p:nvPr>
            <p:ph type="title"/>
          </p:nvPr>
        </p:nvSpPr>
        <p:spPr>
          <a:xfrm>
            <a:off x="457200" y="274638"/>
            <a:ext cx="8229600" cy="1143001"/>
          </a:xfrm>
          <a:prstGeom prst="rect">
            <a:avLst/>
          </a:prstGeom>
        </p:spPr>
        <p:txBody>
          <a:bodyPr/>
          <a:lstStyle/>
          <a:p>
            <a:r>
              <a:t>Texto del título</a:t>
            </a:r>
          </a:p>
        </p:txBody>
      </p:sp>
      <p:sp>
        <p:nvSpPr>
          <p:cNvPr id="5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exto del título"/>
          <p:cNvSpPr txBox="1">
            <a:spLocks noGrp="1"/>
          </p:cNvSpPr>
          <p:nvPr>
            <p:ph type="title"/>
          </p:nvPr>
        </p:nvSpPr>
        <p:spPr>
          <a:xfrm>
            <a:off x="457200" y="273050"/>
            <a:ext cx="3008314" cy="1162050"/>
          </a:xfrm>
          <a:prstGeom prst="rect">
            <a:avLst/>
          </a:prstGeom>
        </p:spPr>
        <p:txBody>
          <a:bodyPr anchor="b"/>
          <a:lstStyle>
            <a:lvl1pPr algn="l">
              <a:defRPr sz="2000" b="1"/>
            </a:lvl1pPr>
          </a:lstStyle>
          <a:p>
            <a:r>
              <a:t>Texto del título</a:t>
            </a:r>
          </a:p>
        </p:txBody>
      </p:sp>
      <p:sp>
        <p:nvSpPr>
          <p:cNvPr id="73" name="Nivel de texto 1…"/>
          <p:cNvSpPr txBox="1">
            <a:spLocks noGrp="1"/>
          </p:cNvSpPr>
          <p:nvPr>
            <p:ph type="body" sz="quarter" idx="1"/>
          </p:nvPr>
        </p:nvSpPr>
        <p:spPr>
          <a:xfrm>
            <a:off x="3575050" y="273050"/>
            <a:ext cx="5111750" cy="5853113"/>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74" name="Text Placeholder 3"/>
          <p:cNvSpPr>
            <a:spLocks noGrp="1"/>
          </p:cNvSpPr>
          <p:nvPr>
            <p:ph type="body" sz="quarter" idx="21"/>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7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exto del título"/>
          <p:cNvSpPr txBox="1">
            <a:spLocks noGrp="1"/>
          </p:cNvSpPr>
          <p:nvPr>
            <p:ph type="title"/>
          </p:nvPr>
        </p:nvSpPr>
        <p:spPr>
          <a:xfrm>
            <a:off x="1792288" y="4800600"/>
            <a:ext cx="5486401" cy="566738"/>
          </a:xfrm>
          <a:prstGeom prst="rect">
            <a:avLst/>
          </a:prstGeom>
        </p:spPr>
        <p:txBody>
          <a:bodyPr anchor="b"/>
          <a:lstStyle>
            <a:lvl1pPr algn="l">
              <a:defRPr sz="2000" b="1"/>
            </a:lvl1pPr>
          </a:lstStyle>
          <a:p>
            <a:r>
              <a:t>Texto del título</a:t>
            </a:r>
          </a:p>
        </p:txBody>
      </p:sp>
      <p:sp>
        <p:nvSpPr>
          <p:cNvPr id="83" name="Picture Placeholder 2"/>
          <p:cNvSpPr>
            <a:spLocks noGrp="1"/>
          </p:cNvSpPr>
          <p:nvPr>
            <p:ph type="pic" sz="quarter" idx="21"/>
          </p:nvPr>
        </p:nvSpPr>
        <p:spPr>
          <a:xfrm>
            <a:off x="1792288" y="612775"/>
            <a:ext cx="5486401" cy="4114800"/>
          </a:xfrm>
          <a:prstGeom prst="rect">
            <a:avLst/>
          </a:prstGeom>
        </p:spPr>
        <p:txBody>
          <a:bodyPr lIns="91439" rIns="91439">
            <a:noAutofit/>
          </a:bodyPr>
          <a:lstStyle/>
          <a:p>
            <a:endParaRPr/>
          </a:p>
        </p:txBody>
      </p:sp>
      <p:sp>
        <p:nvSpPr>
          <p:cNvPr id="84" name="Nivel de texto 1…"/>
          <p:cNvSpPr txBox="1">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Nivel de texto 1</a:t>
            </a:r>
          </a:p>
          <a:p>
            <a:pPr lvl="1"/>
            <a:r>
              <a:t>Nivel de texto 2</a:t>
            </a:r>
          </a:p>
          <a:p>
            <a:pPr lvl="2"/>
            <a:r>
              <a:t>Nivel de texto 3</a:t>
            </a:r>
          </a:p>
          <a:p>
            <a:pPr lvl="3"/>
            <a:r>
              <a:t>Nivel de texto 4</a:t>
            </a:r>
          </a:p>
          <a:p>
            <a:pPr lvl="4"/>
            <a:r>
              <a:t>Nivel de texto 5</a:t>
            </a:r>
          </a:p>
        </p:txBody>
      </p:sp>
      <p:sp>
        <p:nvSpPr>
          <p:cNvPr id="8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623400" y="4301700"/>
            <a:ext cx="17041200" cy="16836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7200"/>
            </a:lvl1pPr>
            <a:lvl2pPr lvl="1" algn="ctr">
              <a:spcBef>
                <a:spcPts val="0"/>
              </a:spcBef>
              <a:spcAft>
                <a:spcPts val="0"/>
              </a:spcAft>
              <a:buSzPts val="3600"/>
              <a:buNone/>
              <a:defRPr sz="7200"/>
            </a:lvl2pPr>
            <a:lvl3pPr lvl="2" algn="ctr">
              <a:spcBef>
                <a:spcPts val="0"/>
              </a:spcBef>
              <a:spcAft>
                <a:spcPts val="0"/>
              </a:spcAft>
              <a:buSzPts val="3600"/>
              <a:buNone/>
              <a:defRPr sz="7200"/>
            </a:lvl3pPr>
            <a:lvl4pPr lvl="3" algn="ctr">
              <a:spcBef>
                <a:spcPts val="0"/>
              </a:spcBef>
              <a:spcAft>
                <a:spcPts val="0"/>
              </a:spcAft>
              <a:buSzPts val="3600"/>
              <a:buNone/>
              <a:defRPr sz="7200"/>
            </a:lvl4pPr>
            <a:lvl5pPr lvl="4" algn="ctr">
              <a:spcBef>
                <a:spcPts val="0"/>
              </a:spcBef>
              <a:spcAft>
                <a:spcPts val="0"/>
              </a:spcAft>
              <a:buSzPts val="3600"/>
              <a:buNone/>
              <a:defRPr sz="7200"/>
            </a:lvl5pPr>
            <a:lvl6pPr lvl="5" algn="ctr">
              <a:spcBef>
                <a:spcPts val="0"/>
              </a:spcBef>
              <a:spcAft>
                <a:spcPts val="0"/>
              </a:spcAft>
              <a:buSzPts val="3600"/>
              <a:buNone/>
              <a:defRPr sz="7200"/>
            </a:lvl6pPr>
            <a:lvl7pPr lvl="6" algn="ctr">
              <a:spcBef>
                <a:spcPts val="0"/>
              </a:spcBef>
              <a:spcAft>
                <a:spcPts val="0"/>
              </a:spcAft>
              <a:buSzPts val="3600"/>
              <a:buNone/>
              <a:defRPr sz="7200"/>
            </a:lvl7pPr>
            <a:lvl8pPr lvl="7" algn="ctr">
              <a:spcBef>
                <a:spcPts val="0"/>
              </a:spcBef>
              <a:spcAft>
                <a:spcPts val="0"/>
              </a:spcAft>
              <a:buSzPts val="3600"/>
              <a:buNone/>
              <a:defRPr sz="7200"/>
            </a:lvl8pPr>
            <a:lvl9pPr lvl="8" algn="ctr">
              <a:spcBef>
                <a:spcPts val="0"/>
              </a:spcBef>
              <a:spcAft>
                <a:spcPts val="0"/>
              </a:spcAft>
              <a:buSzPts val="3600"/>
              <a:buNone/>
              <a:defRPr sz="7200"/>
            </a:lvl9pPr>
          </a:lstStyle>
          <a:p>
            <a:endParaRPr/>
          </a:p>
        </p:txBody>
      </p:sp>
      <p:sp>
        <p:nvSpPr>
          <p:cNvPr id="15" name="Google Shape;15;p3"/>
          <p:cNvSpPr txBox="1">
            <a:spLocks noGrp="1"/>
          </p:cNvSpPr>
          <p:nvPr>
            <p:ph type="sldNum" idx="12"/>
          </p:nvPr>
        </p:nvSpPr>
        <p:spPr>
          <a:xfrm>
            <a:off x="16944917" y="9326435"/>
            <a:ext cx="1097400" cy="78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MX" smtClean="0"/>
              <a:pPr/>
              <a:t>‹Nº›</a:t>
            </a:fld>
            <a:endParaRPr lang="es-MX"/>
          </a:p>
        </p:txBody>
      </p:sp>
    </p:spTree>
    <p:extLst>
      <p:ext uri="{BB962C8B-B14F-4D97-AF65-F5344CB8AC3E}">
        <p14:creationId xmlns:p14="http://schemas.microsoft.com/office/powerpoint/2010/main" val="1817997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o del título"/>
          <p:cNvSpPr txBox="1">
            <a:spLocks noGrp="1"/>
          </p:cNvSpPr>
          <p:nvPr>
            <p:ph type="title"/>
          </p:nvPr>
        </p:nvSpPr>
        <p:spPr>
          <a:xfrm>
            <a:off x="914400" y="138112"/>
            <a:ext cx="16459200" cy="22621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Texto del título</a:t>
            </a:r>
          </a:p>
        </p:txBody>
      </p:sp>
      <p:sp>
        <p:nvSpPr>
          <p:cNvPr id="3" name="Nivel de texto 1…"/>
          <p:cNvSpPr txBox="1">
            <a:spLocks noGrp="1"/>
          </p:cNvSpPr>
          <p:nvPr>
            <p:ph type="body" idx="1"/>
          </p:nvPr>
        </p:nvSpPr>
        <p:spPr>
          <a:xfrm>
            <a:off x="914400" y="2400300"/>
            <a:ext cx="16459200" cy="78867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a:spLocks noGrp="1"/>
          </p:cNvSpPr>
          <p:nvPr>
            <p:ph type="sldNum" sz="quarter" idx="2"/>
          </p:nvPr>
        </p:nvSpPr>
        <p:spPr>
          <a:xfrm>
            <a:off x="8428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9" r:id="rId9"/>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ti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t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feis.utero.pe/2017/10/24/hombres-4-consejos-para-que-te-dejes-de-tonterias-y-sepas-como-actuar-frente-al-machismo/"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hyperlink" Target="https://creativecommons.org/licenses/by/3.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mailto:ricardo@gendes.org.mx"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video" Target="https://www.youtube.com/embed/1QbTZYiQ6BA?feature=oembed" TargetMode="Externa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11B1E"/>
        </a:solidFill>
        <a:effectLst/>
      </p:bgPr>
    </p:bg>
    <p:spTree>
      <p:nvGrpSpPr>
        <p:cNvPr id="1" name=""/>
        <p:cNvGrpSpPr/>
        <p:nvPr/>
      </p:nvGrpSpPr>
      <p:grpSpPr>
        <a:xfrm>
          <a:off x="0" y="0"/>
          <a:ext cx="0" cy="0"/>
          <a:chOff x="0" y="0"/>
          <a:chExt cx="0" cy="0"/>
        </a:xfrm>
      </p:grpSpPr>
      <p:pic>
        <p:nvPicPr>
          <p:cNvPr id="94" name="Picture 2" descr="Picture 2"/>
          <p:cNvPicPr>
            <a:picLocks noChangeAspect="1"/>
          </p:cNvPicPr>
          <p:nvPr/>
        </p:nvPicPr>
        <p:blipFill>
          <a:blip r:embed="rId2"/>
          <a:srcRect t="14315" b="36721"/>
          <a:stretch>
            <a:fillRect/>
          </a:stretch>
        </p:blipFill>
        <p:spPr>
          <a:xfrm>
            <a:off x="0" y="0"/>
            <a:ext cx="13446172" cy="10287000"/>
          </a:xfrm>
          <a:prstGeom prst="rect">
            <a:avLst/>
          </a:prstGeom>
          <a:ln w="12700">
            <a:miter lim="400000"/>
          </a:ln>
        </p:spPr>
      </p:pic>
      <p:sp>
        <p:nvSpPr>
          <p:cNvPr id="95" name="AutoShape 3"/>
          <p:cNvSpPr/>
          <p:nvPr/>
        </p:nvSpPr>
        <p:spPr>
          <a:xfrm>
            <a:off x="13415731" y="-582897"/>
            <a:ext cx="5769731" cy="11864377"/>
          </a:xfrm>
          <a:prstGeom prst="rect">
            <a:avLst/>
          </a:prstGeom>
          <a:solidFill>
            <a:srgbClr val="FFFFFF"/>
          </a:solidFill>
          <a:ln w="12700">
            <a:miter lim="400000"/>
          </a:ln>
        </p:spPr>
        <p:txBody>
          <a:bodyPr lIns="45719" rIns="45719"/>
          <a:lstStyle/>
          <a:p>
            <a:endParaRPr/>
          </a:p>
        </p:txBody>
      </p:sp>
      <p:sp>
        <p:nvSpPr>
          <p:cNvPr id="96" name="Freeform 5"/>
          <p:cNvSpPr/>
          <p:nvPr/>
        </p:nvSpPr>
        <p:spPr>
          <a:xfrm>
            <a:off x="-2087617" y="-7069680"/>
            <a:ext cx="10707703" cy="10715650"/>
          </a:xfrm>
          <a:custGeom>
            <a:avLst/>
            <a:gdLst/>
            <a:ahLst/>
            <a:cxnLst>
              <a:cxn ang="0">
                <a:pos x="wd2" y="hd2"/>
              </a:cxn>
              <a:cxn ang="5400000">
                <a:pos x="wd2" y="hd2"/>
              </a:cxn>
              <a:cxn ang="10800000">
                <a:pos x="wd2" y="hd2"/>
              </a:cxn>
              <a:cxn ang="16200000">
                <a:pos x="wd2" y="hd2"/>
              </a:cxn>
            </a:cxnLst>
            <a:rect l="0" t="0" r="r" b="b"/>
            <a:pathLst>
              <a:path w="21584" h="21600" extrusionOk="0">
                <a:moveTo>
                  <a:pt x="10792" y="21600"/>
                </a:moveTo>
                <a:cubicBezTo>
                  <a:pt x="4850" y="21600"/>
                  <a:pt x="0" y="16750"/>
                  <a:pt x="0" y="10792"/>
                </a:cubicBezTo>
                <a:cubicBezTo>
                  <a:pt x="0" y="4850"/>
                  <a:pt x="4850" y="0"/>
                  <a:pt x="10792" y="0"/>
                </a:cubicBezTo>
                <a:cubicBezTo>
                  <a:pt x="16750" y="0"/>
                  <a:pt x="21584" y="4850"/>
                  <a:pt x="21584" y="10792"/>
                </a:cubicBezTo>
                <a:cubicBezTo>
                  <a:pt x="21600" y="16750"/>
                  <a:pt x="16750" y="21600"/>
                  <a:pt x="10792" y="21600"/>
                </a:cubicBezTo>
                <a:close/>
                <a:moveTo>
                  <a:pt x="10792" y="5942"/>
                </a:moveTo>
                <a:cubicBezTo>
                  <a:pt x="8126" y="5942"/>
                  <a:pt x="5942" y="8126"/>
                  <a:pt x="5942" y="10792"/>
                </a:cubicBezTo>
                <a:cubicBezTo>
                  <a:pt x="5942" y="13458"/>
                  <a:pt x="8126" y="15642"/>
                  <a:pt x="10792" y="15642"/>
                </a:cubicBezTo>
                <a:cubicBezTo>
                  <a:pt x="13458" y="15642"/>
                  <a:pt x="15642" y="13458"/>
                  <a:pt x="15642" y="10792"/>
                </a:cubicBezTo>
                <a:cubicBezTo>
                  <a:pt x="15642" y="8126"/>
                  <a:pt x="13474" y="5942"/>
                  <a:pt x="10792" y="5942"/>
                </a:cubicBezTo>
                <a:close/>
              </a:path>
            </a:pathLst>
          </a:custGeom>
          <a:solidFill>
            <a:srgbClr val="046064">
              <a:alpha val="49804"/>
            </a:srgbClr>
          </a:solidFill>
          <a:ln w="12700">
            <a:miter lim="400000"/>
          </a:ln>
        </p:spPr>
        <p:txBody>
          <a:bodyPr lIns="45719" rIns="45719"/>
          <a:lstStyle/>
          <a:p>
            <a:endParaRPr/>
          </a:p>
        </p:txBody>
      </p:sp>
      <p:sp>
        <p:nvSpPr>
          <p:cNvPr id="97" name="AutoShape 6"/>
          <p:cNvSpPr/>
          <p:nvPr/>
        </p:nvSpPr>
        <p:spPr>
          <a:xfrm>
            <a:off x="13403299" y="-1"/>
            <a:ext cx="5189113" cy="232335"/>
          </a:xfrm>
          <a:prstGeom prst="rect">
            <a:avLst/>
          </a:prstGeom>
          <a:solidFill>
            <a:srgbClr val="F9D91F"/>
          </a:solidFill>
          <a:ln w="12700">
            <a:miter lim="400000"/>
          </a:ln>
        </p:spPr>
        <p:txBody>
          <a:bodyPr lIns="45719" rIns="45719"/>
          <a:lstStyle/>
          <a:p>
            <a:endParaRPr/>
          </a:p>
        </p:txBody>
      </p:sp>
      <p:grpSp>
        <p:nvGrpSpPr>
          <p:cNvPr id="100" name="Group 7"/>
          <p:cNvGrpSpPr/>
          <p:nvPr/>
        </p:nvGrpSpPr>
        <p:grpSpPr>
          <a:xfrm>
            <a:off x="1028699" y="8290966"/>
            <a:ext cx="10294462" cy="1470299"/>
            <a:chOff x="0" y="0"/>
            <a:chExt cx="10294461" cy="1470296"/>
          </a:xfrm>
        </p:grpSpPr>
        <p:sp>
          <p:nvSpPr>
            <p:cNvPr id="98" name="AutoShape 8"/>
            <p:cNvSpPr/>
            <p:nvPr/>
          </p:nvSpPr>
          <p:spPr>
            <a:xfrm>
              <a:off x="0" y="0"/>
              <a:ext cx="662788" cy="137081"/>
            </a:xfrm>
            <a:prstGeom prst="rect">
              <a:avLst/>
            </a:prstGeom>
            <a:solidFill>
              <a:srgbClr val="F9D91F"/>
            </a:solidFill>
            <a:ln w="12700" cap="flat">
              <a:noFill/>
              <a:miter lim="400000"/>
            </a:ln>
            <a:effectLst/>
          </p:spPr>
          <p:txBody>
            <a:bodyPr wrap="square" lIns="45719" tIns="45719" rIns="45719" bIns="45719" numCol="1" anchor="t">
              <a:noAutofit/>
            </a:bodyPr>
            <a:lstStyle/>
            <a:p>
              <a:endParaRPr/>
            </a:p>
          </p:txBody>
        </p:sp>
        <p:sp>
          <p:nvSpPr>
            <p:cNvPr id="99" name="TextBox 9"/>
            <p:cNvSpPr txBox="1"/>
            <p:nvPr/>
          </p:nvSpPr>
          <p:spPr>
            <a:xfrm>
              <a:off x="0" y="500289"/>
              <a:ext cx="10294461" cy="9700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nSpc>
                  <a:spcPts val="3900"/>
                </a:lnSpc>
                <a:defRPr sz="2800" spc="196">
                  <a:solidFill>
                    <a:srgbClr val="FFFFFF"/>
                  </a:solidFill>
                  <a:latin typeface="Montserrat Classic"/>
                  <a:ea typeface="Montserrat Classic"/>
                  <a:cs typeface="Montserrat Classic"/>
                  <a:sym typeface="Montserrat Classic"/>
                </a:defRPr>
              </a:lvl1pPr>
            </a:lstStyle>
            <a:p>
              <a:r>
                <a:rPr lang="es-ES" dirty="0"/>
                <a:t>Centro de Estudios Legislativos para la</a:t>
              </a:r>
            </a:p>
            <a:p>
              <a:r>
                <a:rPr lang="es-ES" dirty="0"/>
                <a:t>Igualdad de Género. Mayo, 2022</a:t>
              </a:r>
            </a:p>
          </p:txBody>
        </p:sp>
      </p:grpSp>
      <p:pic>
        <p:nvPicPr>
          <p:cNvPr id="101" name="Picture 10" descr="Picture 10"/>
          <p:cNvPicPr>
            <a:picLocks noChangeAspect="1"/>
          </p:cNvPicPr>
          <p:nvPr/>
        </p:nvPicPr>
        <p:blipFill>
          <a:blip r:embed="rId3"/>
          <a:stretch>
            <a:fillRect/>
          </a:stretch>
        </p:blipFill>
        <p:spPr>
          <a:xfrm>
            <a:off x="14288036" y="3452917"/>
            <a:ext cx="3419639" cy="3381168"/>
          </a:xfrm>
          <a:prstGeom prst="rect">
            <a:avLst/>
          </a:prstGeom>
          <a:ln w="12700">
            <a:miter lim="400000"/>
          </a:ln>
        </p:spPr>
      </p:pic>
      <p:sp>
        <p:nvSpPr>
          <p:cNvPr id="102" name="TextBox 11"/>
          <p:cNvSpPr txBox="1"/>
          <p:nvPr/>
        </p:nvSpPr>
        <p:spPr>
          <a:xfrm>
            <a:off x="1028700" y="1095375"/>
            <a:ext cx="9679004" cy="26545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nSpc>
                <a:spcPts val="6900"/>
              </a:lnSpc>
              <a:defRPr sz="6400" spc="51">
                <a:solidFill>
                  <a:srgbClr val="FFFFFF"/>
                </a:solidFill>
                <a:latin typeface="Montserrat Classic Bold"/>
                <a:ea typeface="Montserrat Classic Bold"/>
                <a:cs typeface="Montserrat Classic Bold"/>
                <a:sym typeface="Montserrat Classic Bold"/>
              </a:defRPr>
            </a:lvl1pPr>
          </a:lstStyle>
          <a:p>
            <a:r>
              <a:rPr lang="es-MX" b="1" dirty="0">
                <a:solidFill>
                  <a:srgbClr val="FFFF00"/>
                </a:solidFill>
              </a:rPr>
              <a:t>CONSTRUCCIÓN DE MASCULINIDADES ALTERNATIVAS</a:t>
            </a:r>
            <a:endParaRPr b="1" dirty="0">
              <a:solidFill>
                <a:srgbClr val="FFFF00"/>
              </a:solidFill>
            </a:endParaRPr>
          </a:p>
        </p:txBody>
      </p:sp>
      <p:sp>
        <p:nvSpPr>
          <p:cNvPr id="11" name="TextBox 11">
            <a:extLst>
              <a:ext uri="{FF2B5EF4-FFF2-40B4-BE49-F238E27FC236}">
                <a16:creationId xmlns:a16="http://schemas.microsoft.com/office/drawing/2014/main" id="{634A78B1-246C-9B79-1BAF-2D4A1AA8D8A4}"/>
              </a:ext>
            </a:extLst>
          </p:cNvPr>
          <p:cNvSpPr txBox="1"/>
          <p:nvPr/>
        </p:nvSpPr>
        <p:spPr>
          <a:xfrm>
            <a:off x="1028698" y="3749948"/>
            <a:ext cx="11177479" cy="26545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nSpc>
                <a:spcPts val="6900"/>
              </a:lnSpc>
              <a:defRPr sz="6400" spc="51">
                <a:solidFill>
                  <a:srgbClr val="FFFFFF"/>
                </a:solidFill>
                <a:latin typeface="Montserrat Classic Bold"/>
                <a:ea typeface="Montserrat Classic Bold"/>
                <a:cs typeface="Montserrat Classic Bold"/>
                <a:sym typeface="Montserrat Classic Bold"/>
              </a:defRPr>
            </a:lvl1pPr>
          </a:lstStyle>
          <a:p>
            <a:r>
              <a:rPr lang="es-ES" b="1" dirty="0">
                <a:solidFill>
                  <a:srgbClr val="FFFF00"/>
                </a:solidFill>
              </a:rPr>
              <a:t>Taller para revisar y atender a la violencia masculina</a:t>
            </a:r>
          </a:p>
          <a:p>
            <a:r>
              <a:rPr lang="es-ES" b="1" dirty="0">
                <a:solidFill>
                  <a:srgbClr val="FFFF00"/>
                </a:solidFill>
              </a:rPr>
              <a:t>Sesión 2</a:t>
            </a:r>
            <a:endParaRPr lang="es-MX" b="1" dirty="0">
              <a:solidFill>
                <a:srgbClr val="FFFF00"/>
              </a:solidFil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2C9C5"/>
        </a:solidFill>
        <a:effectLst/>
      </p:bgPr>
    </p:bg>
    <p:spTree>
      <p:nvGrpSpPr>
        <p:cNvPr id="1" name=""/>
        <p:cNvGrpSpPr/>
        <p:nvPr/>
      </p:nvGrpSpPr>
      <p:grpSpPr>
        <a:xfrm>
          <a:off x="0" y="0"/>
          <a:ext cx="0" cy="0"/>
          <a:chOff x="0" y="0"/>
          <a:chExt cx="0" cy="0"/>
        </a:xfrm>
      </p:grpSpPr>
      <p:sp>
        <p:nvSpPr>
          <p:cNvPr id="134" name="AutoShape 2"/>
          <p:cNvSpPr/>
          <p:nvPr/>
        </p:nvSpPr>
        <p:spPr>
          <a:xfrm>
            <a:off x="-819150" y="3845380"/>
            <a:ext cx="19926300" cy="6353195"/>
          </a:xfrm>
          <a:prstGeom prst="rect">
            <a:avLst/>
          </a:prstGeom>
          <a:solidFill>
            <a:srgbClr val="FFFFFF"/>
          </a:solidFill>
          <a:ln w="12700">
            <a:miter lim="400000"/>
          </a:ln>
        </p:spPr>
        <p:txBody>
          <a:bodyPr lIns="45719" rIns="45719"/>
          <a:lstStyle/>
          <a:p>
            <a:endParaRPr/>
          </a:p>
        </p:txBody>
      </p:sp>
      <p:sp>
        <p:nvSpPr>
          <p:cNvPr id="137" name="AutoShape 7"/>
          <p:cNvSpPr/>
          <p:nvPr/>
        </p:nvSpPr>
        <p:spPr>
          <a:xfrm>
            <a:off x="15166621" y="-2038389"/>
            <a:ext cx="4661228" cy="4715610"/>
          </a:xfrm>
          <a:prstGeom prst="rect">
            <a:avLst/>
          </a:prstGeom>
          <a:solidFill>
            <a:srgbClr val="FFFFFF"/>
          </a:solidFill>
          <a:ln w="12700">
            <a:miter lim="400000"/>
          </a:ln>
        </p:spPr>
        <p:txBody>
          <a:bodyPr lIns="45719" rIns="45719"/>
          <a:lstStyle/>
          <a:p>
            <a:endParaRPr/>
          </a:p>
        </p:txBody>
      </p:sp>
      <p:sp>
        <p:nvSpPr>
          <p:cNvPr id="139" name="Freeform 11"/>
          <p:cNvSpPr/>
          <p:nvPr/>
        </p:nvSpPr>
        <p:spPr>
          <a:xfrm>
            <a:off x="-2658388" y="7523875"/>
            <a:ext cx="5804035" cy="5808343"/>
          </a:xfrm>
          <a:custGeom>
            <a:avLst/>
            <a:gdLst/>
            <a:ahLst/>
            <a:cxnLst>
              <a:cxn ang="0">
                <a:pos x="wd2" y="hd2"/>
              </a:cxn>
              <a:cxn ang="5400000">
                <a:pos x="wd2" y="hd2"/>
              </a:cxn>
              <a:cxn ang="10800000">
                <a:pos x="wd2" y="hd2"/>
              </a:cxn>
              <a:cxn ang="16200000">
                <a:pos x="wd2" y="hd2"/>
              </a:cxn>
            </a:cxnLst>
            <a:rect l="0" t="0" r="r" b="b"/>
            <a:pathLst>
              <a:path w="21584" h="21600" extrusionOk="0">
                <a:moveTo>
                  <a:pt x="10792" y="21600"/>
                </a:moveTo>
                <a:cubicBezTo>
                  <a:pt x="4850" y="21600"/>
                  <a:pt x="0" y="16750"/>
                  <a:pt x="0" y="10792"/>
                </a:cubicBezTo>
                <a:cubicBezTo>
                  <a:pt x="0" y="4850"/>
                  <a:pt x="4850" y="0"/>
                  <a:pt x="10792" y="0"/>
                </a:cubicBezTo>
                <a:cubicBezTo>
                  <a:pt x="16750" y="0"/>
                  <a:pt x="21584" y="4850"/>
                  <a:pt x="21584" y="10792"/>
                </a:cubicBezTo>
                <a:cubicBezTo>
                  <a:pt x="21600" y="16750"/>
                  <a:pt x="16750" y="21600"/>
                  <a:pt x="10792" y="21600"/>
                </a:cubicBezTo>
                <a:close/>
                <a:moveTo>
                  <a:pt x="10792" y="5942"/>
                </a:moveTo>
                <a:cubicBezTo>
                  <a:pt x="8126" y="5942"/>
                  <a:pt x="5942" y="8126"/>
                  <a:pt x="5942" y="10792"/>
                </a:cubicBezTo>
                <a:cubicBezTo>
                  <a:pt x="5942" y="13458"/>
                  <a:pt x="8126" y="15642"/>
                  <a:pt x="10792" y="15642"/>
                </a:cubicBezTo>
                <a:cubicBezTo>
                  <a:pt x="13458" y="15642"/>
                  <a:pt x="15642" y="13458"/>
                  <a:pt x="15642" y="10792"/>
                </a:cubicBezTo>
                <a:cubicBezTo>
                  <a:pt x="15642" y="8126"/>
                  <a:pt x="13474" y="5942"/>
                  <a:pt x="10792" y="5942"/>
                </a:cubicBezTo>
                <a:close/>
              </a:path>
            </a:pathLst>
          </a:custGeom>
          <a:solidFill>
            <a:srgbClr val="F9D91F">
              <a:alpha val="64705"/>
            </a:srgbClr>
          </a:solidFill>
          <a:ln w="12700">
            <a:miter lim="400000"/>
          </a:ln>
        </p:spPr>
        <p:txBody>
          <a:bodyPr lIns="45719" rIns="45719"/>
          <a:lstStyle/>
          <a:p>
            <a:endParaRPr/>
          </a:p>
        </p:txBody>
      </p:sp>
      <p:grpSp>
        <p:nvGrpSpPr>
          <p:cNvPr id="142" name="Group 12"/>
          <p:cNvGrpSpPr/>
          <p:nvPr/>
        </p:nvGrpSpPr>
        <p:grpSpPr>
          <a:xfrm>
            <a:off x="1028700" y="397008"/>
            <a:ext cx="14034218" cy="3242015"/>
            <a:chOff x="0" y="0"/>
            <a:chExt cx="14034217" cy="3242013"/>
          </a:xfrm>
        </p:grpSpPr>
        <p:sp>
          <p:nvSpPr>
            <p:cNvPr id="140" name="TextBox 13"/>
            <p:cNvSpPr txBox="1"/>
            <p:nvPr/>
          </p:nvSpPr>
          <p:spPr>
            <a:xfrm>
              <a:off x="0" y="0"/>
              <a:ext cx="14034218" cy="324201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nSpc>
                  <a:spcPts val="9000"/>
                </a:lnSpc>
                <a:defRPr sz="7200" spc="64">
                  <a:solidFill>
                    <a:srgbClr val="FFFFFF"/>
                  </a:solidFill>
                  <a:latin typeface="Montserrat Classic Bold"/>
                  <a:ea typeface="Montserrat Classic Bold"/>
                  <a:cs typeface="Montserrat Classic Bold"/>
                  <a:sym typeface="Montserrat Classic Bold"/>
                </a:defRPr>
              </a:lvl1pPr>
            </a:lstStyle>
            <a:p>
              <a:r>
                <a:rPr lang="es-MX" dirty="0"/>
                <a:t>Género.</a:t>
              </a:r>
              <a:endParaRPr dirty="0"/>
            </a:p>
          </p:txBody>
        </p:sp>
        <p:sp>
          <p:nvSpPr>
            <p:cNvPr id="141" name="AutoShape 14"/>
            <p:cNvSpPr/>
            <p:nvPr/>
          </p:nvSpPr>
          <p:spPr>
            <a:xfrm>
              <a:off x="0" y="2367462"/>
              <a:ext cx="947555" cy="195980"/>
            </a:xfrm>
            <a:prstGeom prst="rect">
              <a:avLst/>
            </a:prstGeom>
            <a:solidFill>
              <a:srgbClr val="F9D91F"/>
            </a:solidFill>
            <a:ln w="12700" cap="flat">
              <a:noFill/>
              <a:miter lim="400000"/>
            </a:ln>
            <a:effectLst/>
          </p:spPr>
          <p:txBody>
            <a:bodyPr wrap="square" lIns="45719" tIns="45719" rIns="45719" bIns="45719" numCol="1" anchor="t">
              <a:noAutofit/>
            </a:bodyPr>
            <a:lstStyle/>
            <a:p>
              <a:endParaRPr/>
            </a:p>
          </p:txBody>
        </p:sp>
      </p:grpSp>
      <p:pic>
        <p:nvPicPr>
          <p:cNvPr id="150" name="Picture 24" descr="Picture 24"/>
          <p:cNvPicPr>
            <a:picLocks noChangeAspect="1"/>
          </p:cNvPicPr>
          <p:nvPr/>
        </p:nvPicPr>
        <p:blipFill>
          <a:blip r:embed="rId2"/>
          <a:stretch>
            <a:fillRect/>
          </a:stretch>
        </p:blipFill>
        <p:spPr>
          <a:xfrm>
            <a:off x="15433321" y="112507"/>
            <a:ext cx="2593896" cy="2564714"/>
          </a:xfrm>
          <a:prstGeom prst="rect">
            <a:avLst/>
          </a:prstGeom>
          <a:ln w="12700">
            <a:miter lim="400000"/>
          </a:ln>
        </p:spPr>
      </p:pic>
      <p:graphicFrame>
        <p:nvGraphicFramePr>
          <p:cNvPr id="21" name="3 Marcador de contenido">
            <a:extLst>
              <a:ext uri="{FF2B5EF4-FFF2-40B4-BE49-F238E27FC236}">
                <a16:creationId xmlns:a16="http://schemas.microsoft.com/office/drawing/2014/main" id="{B651C881-08E8-B844-590F-EBB5DCFE6C8A}"/>
              </a:ext>
            </a:extLst>
          </p:cNvPr>
          <p:cNvGraphicFramePr>
            <a:graphicFrameLocks/>
          </p:cNvGraphicFramePr>
          <p:nvPr>
            <p:extLst>
              <p:ext uri="{D42A27DB-BD31-4B8C-83A1-F6EECF244321}">
                <p14:modId xmlns:p14="http://schemas.microsoft.com/office/powerpoint/2010/main" val="310785077"/>
              </p:ext>
            </p:extLst>
          </p:nvPr>
        </p:nvGraphicFramePr>
        <p:xfrm>
          <a:off x="1187808" y="1964006"/>
          <a:ext cx="13716001" cy="82345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uadroTexto 1">
            <a:extLst>
              <a:ext uri="{FF2B5EF4-FFF2-40B4-BE49-F238E27FC236}">
                <a16:creationId xmlns:a16="http://schemas.microsoft.com/office/drawing/2014/main" id="{56D44C42-FEF5-F204-0284-CE2DE2B08CBF}"/>
              </a:ext>
            </a:extLst>
          </p:cNvPr>
          <p:cNvSpPr txBox="1"/>
          <p:nvPr/>
        </p:nvSpPr>
        <p:spPr>
          <a:xfrm>
            <a:off x="4740737" y="8915399"/>
            <a:ext cx="6691895"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ES" sz="2800" b="1" i="0" u="none" strike="noStrike" cap="none" spc="0" normalizeH="0" baseline="0" dirty="0">
                <a:ln>
                  <a:noFill/>
                </a:ln>
                <a:solidFill>
                  <a:srgbClr val="002060"/>
                </a:solidFill>
                <a:effectLst/>
                <a:uFillTx/>
                <a:latin typeface="Lato" panose="020F0502020204030203" pitchFamily="34" charset="0"/>
                <a:ea typeface="Lato" panose="020F0502020204030203" pitchFamily="34" charset="0"/>
                <a:cs typeface="Lato" panose="020F0502020204030203" pitchFamily="34" charset="0"/>
                <a:sym typeface="Calibri"/>
              </a:rPr>
              <a:t>El género es una estructura estructurante</a:t>
            </a:r>
            <a:endParaRPr kumimoji="0" lang="es-MX" sz="2800" b="1" i="0" u="none" strike="noStrike" cap="none" spc="0" normalizeH="0" baseline="0" dirty="0">
              <a:ln>
                <a:noFill/>
              </a:ln>
              <a:solidFill>
                <a:srgbClr val="002060"/>
              </a:solidFill>
              <a:effectLst/>
              <a:uFillTx/>
              <a:latin typeface="Lato" panose="020F0502020204030203" pitchFamily="34" charset="0"/>
              <a:ea typeface="Lato" panose="020F0502020204030203" pitchFamily="34" charset="0"/>
              <a:cs typeface="Lato" panose="020F0502020204030203" pitchFamily="34" charset="0"/>
              <a:sym typeface="Calibri"/>
            </a:endParaRPr>
          </a:p>
        </p:txBody>
      </p:sp>
    </p:spTree>
    <p:extLst>
      <p:ext uri="{BB962C8B-B14F-4D97-AF65-F5344CB8AC3E}">
        <p14:creationId xmlns:p14="http://schemas.microsoft.com/office/powerpoint/2010/main" val="299426455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Freeform 3"/>
          <p:cNvSpPr/>
          <p:nvPr/>
        </p:nvSpPr>
        <p:spPr>
          <a:xfrm>
            <a:off x="-3102724" y="5224698"/>
            <a:ext cx="8924832" cy="8931455"/>
          </a:xfrm>
          <a:custGeom>
            <a:avLst/>
            <a:gdLst/>
            <a:ahLst/>
            <a:cxnLst>
              <a:cxn ang="0">
                <a:pos x="wd2" y="hd2"/>
              </a:cxn>
              <a:cxn ang="5400000">
                <a:pos x="wd2" y="hd2"/>
              </a:cxn>
              <a:cxn ang="10800000">
                <a:pos x="wd2" y="hd2"/>
              </a:cxn>
              <a:cxn ang="16200000">
                <a:pos x="wd2" y="hd2"/>
              </a:cxn>
            </a:cxnLst>
            <a:rect l="0" t="0" r="r" b="b"/>
            <a:pathLst>
              <a:path w="21584" h="21600" extrusionOk="0">
                <a:moveTo>
                  <a:pt x="10792" y="21600"/>
                </a:moveTo>
                <a:cubicBezTo>
                  <a:pt x="4850" y="21600"/>
                  <a:pt x="0" y="16750"/>
                  <a:pt x="0" y="10792"/>
                </a:cubicBezTo>
                <a:cubicBezTo>
                  <a:pt x="0" y="4850"/>
                  <a:pt x="4850" y="0"/>
                  <a:pt x="10792" y="0"/>
                </a:cubicBezTo>
                <a:cubicBezTo>
                  <a:pt x="16750" y="0"/>
                  <a:pt x="21584" y="4850"/>
                  <a:pt x="21584" y="10792"/>
                </a:cubicBezTo>
                <a:cubicBezTo>
                  <a:pt x="21600" y="16750"/>
                  <a:pt x="16750" y="21600"/>
                  <a:pt x="10792" y="21600"/>
                </a:cubicBezTo>
                <a:close/>
                <a:moveTo>
                  <a:pt x="10792" y="5942"/>
                </a:moveTo>
                <a:cubicBezTo>
                  <a:pt x="8126" y="5942"/>
                  <a:pt x="5942" y="8126"/>
                  <a:pt x="5942" y="10792"/>
                </a:cubicBezTo>
                <a:cubicBezTo>
                  <a:pt x="5942" y="13458"/>
                  <a:pt x="8126" y="15642"/>
                  <a:pt x="10792" y="15642"/>
                </a:cubicBezTo>
                <a:cubicBezTo>
                  <a:pt x="13458" y="15642"/>
                  <a:pt x="15642" y="13458"/>
                  <a:pt x="15642" y="10792"/>
                </a:cubicBezTo>
                <a:cubicBezTo>
                  <a:pt x="15642" y="8126"/>
                  <a:pt x="13474" y="5942"/>
                  <a:pt x="10792" y="5942"/>
                </a:cubicBezTo>
                <a:close/>
              </a:path>
            </a:pathLst>
          </a:custGeom>
          <a:solidFill>
            <a:srgbClr val="A2C9C5">
              <a:alpha val="49804"/>
            </a:srgbClr>
          </a:solidFill>
          <a:ln w="12700">
            <a:miter lim="400000"/>
          </a:ln>
        </p:spPr>
        <p:txBody>
          <a:bodyPr lIns="45719" rIns="45719"/>
          <a:lstStyle/>
          <a:p>
            <a:endParaRPr/>
          </a:p>
        </p:txBody>
      </p:sp>
      <p:sp>
        <p:nvSpPr>
          <p:cNvPr id="105" name="TextBox 4"/>
          <p:cNvSpPr txBox="1"/>
          <p:nvPr/>
        </p:nvSpPr>
        <p:spPr>
          <a:xfrm>
            <a:off x="615392" y="1877647"/>
            <a:ext cx="5867051" cy="1015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gn="r">
              <a:lnSpc>
                <a:spcPts val="9000"/>
              </a:lnSpc>
              <a:defRPr sz="7200" spc="64">
                <a:solidFill>
                  <a:srgbClr val="046064"/>
                </a:solidFill>
                <a:latin typeface="Montserrat Classic Bold"/>
                <a:ea typeface="Montserrat Classic Bold"/>
                <a:cs typeface="Montserrat Classic Bold"/>
                <a:sym typeface="Montserrat Classic Bold"/>
              </a:defRPr>
            </a:lvl1pPr>
          </a:lstStyle>
          <a:p>
            <a:pPr algn="ctr">
              <a:lnSpc>
                <a:spcPct val="100000"/>
              </a:lnSpc>
            </a:pPr>
            <a:r>
              <a:rPr lang="es-MX" sz="6600" dirty="0"/>
              <a:t>Poder</a:t>
            </a:r>
            <a:endParaRPr sz="6600" dirty="0"/>
          </a:p>
        </p:txBody>
      </p:sp>
      <p:sp>
        <p:nvSpPr>
          <p:cNvPr id="106" name="AutoShape 5"/>
          <p:cNvSpPr/>
          <p:nvPr/>
        </p:nvSpPr>
        <p:spPr>
          <a:xfrm>
            <a:off x="7074887" y="2385479"/>
            <a:ext cx="662789" cy="137082"/>
          </a:xfrm>
          <a:prstGeom prst="rect">
            <a:avLst/>
          </a:prstGeom>
          <a:solidFill>
            <a:srgbClr val="F9D91F"/>
          </a:solidFill>
          <a:ln w="12700">
            <a:miter lim="400000"/>
          </a:ln>
        </p:spPr>
        <p:txBody>
          <a:bodyPr lIns="45719" rIns="45719"/>
          <a:lstStyle/>
          <a:p>
            <a:endParaRPr/>
          </a:p>
        </p:txBody>
      </p:sp>
      <p:sp>
        <p:nvSpPr>
          <p:cNvPr id="107" name="AutoShape 6"/>
          <p:cNvSpPr/>
          <p:nvPr/>
        </p:nvSpPr>
        <p:spPr>
          <a:xfrm>
            <a:off x="6040387" y="10062287"/>
            <a:ext cx="12247614" cy="224714"/>
          </a:xfrm>
          <a:prstGeom prst="rect">
            <a:avLst/>
          </a:prstGeom>
          <a:solidFill>
            <a:srgbClr val="F9D91F"/>
          </a:solidFill>
          <a:ln w="12700">
            <a:miter lim="400000"/>
          </a:ln>
        </p:spPr>
        <p:txBody>
          <a:bodyPr lIns="45719" rIns="45719"/>
          <a:lstStyle/>
          <a:p>
            <a:endParaRPr/>
          </a:p>
        </p:txBody>
      </p:sp>
      <p:sp>
        <p:nvSpPr>
          <p:cNvPr id="108" name="TextBox 7"/>
          <p:cNvSpPr txBox="1"/>
          <p:nvPr/>
        </p:nvSpPr>
        <p:spPr>
          <a:xfrm>
            <a:off x="8330120" y="1061082"/>
            <a:ext cx="9190437" cy="40318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gn="just">
              <a:lnSpc>
                <a:spcPts val="3100"/>
              </a:lnSpc>
              <a:defRPr sz="2600" spc="52">
                <a:solidFill>
                  <a:srgbClr val="191919"/>
                </a:solidFill>
                <a:latin typeface="Aileron Regular"/>
                <a:ea typeface="Aileron Regular"/>
                <a:cs typeface="Aileron Regular"/>
                <a:sym typeface="Aileron Regular"/>
              </a:defRPr>
            </a:lvl1pPr>
          </a:lstStyle>
          <a:p>
            <a:pPr indent="571500">
              <a:lnSpc>
                <a:spcPct val="100000"/>
              </a:lnSpc>
              <a:spcAft>
                <a:spcPts val="600"/>
              </a:spcAft>
              <a:buFont typeface="Arial" panose="020B0604020202020204" pitchFamily="34" charset="0"/>
              <a:buChar char="•"/>
            </a:pPr>
            <a:r>
              <a:rPr lang="es-ES" sz="3600" dirty="0"/>
              <a:t>El poder es inherente a las relaciones humanas y hace alusión a la capacidad de crear e influir </a:t>
            </a:r>
          </a:p>
          <a:p>
            <a:pPr indent="571500">
              <a:lnSpc>
                <a:spcPct val="100000"/>
              </a:lnSpc>
              <a:spcAft>
                <a:spcPts val="600"/>
              </a:spcAft>
              <a:buFont typeface="Arial" panose="020B0604020202020204" pitchFamily="34" charset="0"/>
              <a:buChar char="•"/>
            </a:pPr>
            <a:r>
              <a:rPr lang="es-ES" sz="3600" dirty="0"/>
              <a:t>¿Cuáles son los discursos de poder que nos cuentan o nos contamos?</a:t>
            </a:r>
          </a:p>
          <a:p>
            <a:pPr indent="571500">
              <a:lnSpc>
                <a:spcPct val="100000"/>
              </a:lnSpc>
              <a:spcAft>
                <a:spcPts val="600"/>
              </a:spcAft>
              <a:buFont typeface="Arial" panose="020B0604020202020204" pitchFamily="34" charset="0"/>
              <a:buChar char="•"/>
            </a:pPr>
            <a:r>
              <a:rPr lang="es-ES" sz="3600" dirty="0"/>
              <a:t>¿Qué tipo de vínculos construimos a partir de ellos?</a:t>
            </a:r>
          </a:p>
        </p:txBody>
      </p:sp>
      <p:pic>
        <p:nvPicPr>
          <p:cNvPr id="112" name="Picture 13" descr="Picture 13"/>
          <p:cNvPicPr>
            <a:picLocks noChangeAspect="1"/>
          </p:cNvPicPr>
          <p:nvPr/>
        </p:nvPicPr>
        <p:blipFill>
          <a:blip r:embed="rId2"/>
          <a:stretch>
            <a:fillRect/>
          </a:stretch>
        </p:blipFill>
        <p:spPr>
          <a:xfrm>
            <a:off x="66057" y="7975942"/>
            <a:ext cx="2593895" cy="2564714"/>
          </a:xfrm>
          <a:prstGeom prst="rect">
            <a:avLst/>
          </a:prstGeom>
          <a:ln w="12700">
            <a:miter lim="400000"/>
          </a:ln>
        </p:spPr>
      </p:pic>
      <p:sp>
        <p:nvSpPr>
          <p:cNvPr id="9" name="TextBox 7">
            <a:extLst>
              <a:ext uri="{FF2B5EF4-FFF2-40B4-BE49-F238E27FC236}">
                <a16:creationId xmlns:a16="http://schemas.microsoft.com/office/drawing/2014/main" id="{892019CD-C282-511D-3359-D3726CE29730}"/>
              </a:ext>
            </a:extLst>
          </p:cNvPr>
          <p:cNvSpPr txBox="1"/>
          <p:nvPr/>
        </p:nvSpPr>
        <p:spPr>
          <a:xfrm>
            <a:off x="6040387" y="6392681"/>
            <a:ext cx="11480169" cy="11849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gn="just">
              <a:lnSpc>
                <a:spcPts val="3100"/>
              </a:lnSpc>
              <a:defRPr sz="2600" spc="52">
                <a:solidFill>
                  <a:srgbClr val="191919"/>
                </a:solidFill>
                <a:latin typeface="Aileron Regular"/>
                <a:ea typeface="Aileron Regular"/>
                <a:cs typeface="Aileron Regular"/>
                <a:sym typeface="Aileron Regular"/>
              </a:defRPr>
            </a:lvl1pPr>
          </a:lstStyle>
          <a:p>
            <a:pPr marL="571500" indent="-571500">
              <a:lnSpc>
                <a:spcPct val="100000"/>
              </a:lnSpc>
              <a:spcAft>
                <a:spcPts val="600"/>
              </a:spcAft>
              <a:buFont typeface="Wingdings 2" panose="05020102010507070707" pitchFamily="18" charset="2"/>
              <a:buChar char="ª"/>
            </a:pPr>
            <a:r>
              <a:rPr lang="es-ES" sz="3600" b="1" dirty="0"/>
              <a:t>Poder sobre</a:t>
            </a:r>
            <a:r>
              <a:rPr lang="es-ES" sz="3600" dirty="0"/>
              <a:t>: Formas coercitivas para dominar</a:t>
            </a:r>
          </a:p>
          <a:p>
            <a:pPr marL="571500" indent="-571500">
              <a:lnSpc>
                <a:spcPct val="100000"/>
              </a:lnSpc>
              <a:spcAft>
                <a:spcPts val="600"/>
              </a:spcAft>
              <a:buFont typeface="Wingdings 2" panose="05020102010507070707" pitchFamily="18" charset="2"/>
              <a:buChar char="ª"/>
            </a:pPr>
            <a:r>
              <a:rPr lang="es-ES" sz="3600" b="1" dirty="0"/>
              <a:t>Poder desde</a:t>
            </a:r>
            <a:r>
              <a:rPr lang="es-ES" sz="3600" dirty="0"/>
              <a:t>: Habilidad para resistir el poder de otros</a:t>
            </a:r>
          </a:p>
        </p:txBody>
      </p:sp>
      <p:sp>
        <p:nvSpPr>
          <p:cNvPr id="10" name="TextBox 7">
            <a:extLst>
              <a:ext uri="{FF2B5EF4-FFF2-40B4-BE49-F238E27FC236}">
                <a16:creationId xmlns:a16="http://schemas.microsoft.com/office/drawing/2014/main" id="{EFF9CC4B-99E4-B7D3-2023-44302E26684C}"/>
              </a:ext>
            </a:extLst>
          </p:cNvPr>
          <p:cNvSpPr txBox="1"/>
          <p:nvPr/>
        </p:nvSpPr>
        <p:spPr>
          <a:xfrm>
            <a:off x="6040386" y="7950485"/>
            <a:ext cx="11480169" cy="17389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gn="just">
              <a:lnSpc>
                <a:spcPts val="3100"/>
              </a:lnSpc>
              <a:defRPr sz="2600" spc="52">
                <a:solidFill>
                  <a:srgbClr val="191919"/>
                </a:solidFill>
                <a:latin typeface="Aileron Regular"/>
                <a:ea typeface="Aileron Regular"/>
                <a:cs typeface="Aileron Regular"/>
                <a:sym typeface="Aileron Regular"/>
              </a:defRPr>
            </a:lvl1pPr>
          </a:lstStyle>
          <a:p>
            <a:pPr marL="571500" indent="-571500">
              <a:lnSpc>
                <a:spcPct val="100000"/>
              </a:lnSpc>
              <a:spcAft>
                <a:spcPts val="600"/>
              </a:spcAft>
              <a:buFont typeface="Wingdings" panose="05000000000000000000" pitchFamily="2" charset="2"/>
              <a:buChar char=""/>
            </a:pPr>
            <a:r>
              <a:rPr lang="es-ES" sz="3600" b="1" dirty="0"/>
              <a:t>Poder para</a:t>
            </a:r>
            <a:r>
              <a:rPr lang="es-ES" sz="3600" dirty="0"/>
              <a:t>: Aquel que produce transformaciones y promueve  el autodesarrollo</a:t>
            </a:r>
          </a:p>
          <a:p>
            <a:pPr marL="571500" indent="-571500">
              <a:lnSpc>
                <a:spcPct val="100000"/>
              </a:lnSpc>
              <a:spcAft>
                <a:spcPts val="600"/>
              </a:spcAft>
              <a:buFont typeface="Wingdings" panose="05000000000000000000" pitchFamily="2" charset="2"/>
              <a:buChar char=""/>
            </a:pPr>
            <a:r>
              <a:rPr lang="es-ES" sz="3600" b="1" dirty="0"/>
              <a:t>Poder con</a:t>
            </a:r>
            <a:r>
              <a:rPr lang="es-ES" sz="3600" dirty="0"/>
              <a:t>: Articular el poder personal con otras y otros</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11B1E"/>
        </a:solidFill>
        <a:effectLst/>
      </p:bgPr>
    </p:bg>
    <p:spTree>
      <p:nvGrpSpPr>
        <p:cNvPr id="1" name=""/>
        <p:cNvGrpSpPr/>
        <p:nvPr/>
      </p:nvGrpSpPr>
      <p:grpSpPr>
        <a:xfrm>
          <a:off x="0" y="0"/>
          <a:ext cx="0" cy="0"/>
          <a:chOff x="0" y="0"/>
          <a:chExt cx="0" cy="0"/>
        </a:xfrm>
      </p:grpSpPr>
      <p:sp>
        <p:nvSpPr>
          <p:cNvPr id="153" name="AutoShape 2"/>
          <p:cNvSpPr/>
          <p:nvPr/>
        </p:nvSpPr>
        <p:spPr>
          <a:xfrm>
            <a:off x="-220731" y="-217623"/>
            <a:ext cx="10812728" cy="11178570"/>
          </a:xfrm>
          <a:prstGeom prst="rect">
            <a:avLst/>
          </a:prstGeom>
          <a:solidFill>
            <a:srgbClr val="FFFFFF"/>
          </a:solidFill>
          <a:ln w="12700">
            <a:miter lim="400000"/>
          </a:ln>
        </p:spPr>
        <p:txBody>
          <a:bodyPr lIns="45719" rIns="45719"/>
          <a:lstStyle/>
          <a:p>
            <a:endParaRPr/>
          </a:p>
        </p:txBody>
      </p:sp>
      <p:sp>
        <p:nvSpPr>
          <p:cNvPr id="154" name="AutoShape 3"/>
          <p:cNvSpPr/>
          <p:nvPr/>
        </p:nvSpPr>
        <p:spPr>
          <a:xfrm>
            <a:off x="812335" y="2831729"/>
            <a:ext cx="662790" cy="137082"/>
          </a:xfrm>
          <a:prstGeom prst="rect">
            <a:avLst/>
          </a:prstGeom>
          <a:solidFill>
            <a:srgbClr val="F9D91F"/>
          </a:solidFill>
          <a:ln w="12700">
            <a:miter lim="400000"/>
          </a:ln>
        </p:spPr>
        <p:txBody>
          <a:bodyPr lIns="45719" rIns="45719"/>
          <a:lstStyle/>
          <a:p>
            <a:endParaRPr/>
          </a:p>
        </p:txBody>
      </p:sp>
      <p:sp>
        <p:nvSpPr>
          <p:cNvPr id="155" name="Freeform 5"/>
          <p:cNvSpPr/>
          <p:nvPr/>
        </p:nvSpPr>
        <p:spPr>
          <a:xfrm>
            <a:off x="-1848167" y="7614921"/>
            <a:ext cx="4883490" cy="4887114"/>
          </a:xfrm>
          <a:custGeom>
            <a:avLst/>
            <a:gdLst/>
            <a:ahLst/>
            <a:cxnLst>
              <a:cxn ang="0">
                <a:pos x="wd2" y="hd2"/>
              </a:cxn>
              <a:cxn ang="5400000">
                <a:pos x="wd2" y="hd2"/>
              </a:cxn>
              <a:cxn ang="10800000">
                <a:pos x="wd2" y="hd2"/>
              </a:cxn>
              <a:cxn ang="16200000">
                <a:pos x="wd2" y="hd2"/>
              </a:cxn>
            </a:cxnLst>
            <a:rect l="0" t="0" r="r" b="b"/>
            <a:pathLst>
              <a:path w="21584" h="21600" extrusionOk="0">
                <a:moveTo>
                  <a:pt x="10792" y="21600"/>
                </a:moveTo>
                <a:cubicBezTo>
                  <a:pt x="4850" y="21600"/>
                  <a:pt x="0" y="16750"/>
                  <a:pt x="0" y="10792"/>
                </a:cubicBezTo>
                <a:cubicBezTo>
                  <a:pt x="0" y="4850"/>
                  <a:pt x="4850" y="0"/>
                  <a:pt x="10792" y="0"/>
                </a:cubicBezTo>
                <a:cubicBezTo>
                  <a:pt x="16750" y="0"/>
                  <a:pt x="21584" y="4850"/>
                  <a:pt x="21584" y="10792"/>
                </a:cubicBezTo>
                <a:cubicBezTo>
                  <a:pt x="21600" y="16750"/>
                  <a:pt x="16750" y="21600"/>
                  <a:pt x="10792" y="21600"/>
                </a:cubicBezTo>
                <a:close/>
                <a:moveTo>
                  <a:pt x="10792" y="5942"/>
                </a:moveTo>
                <a:cubicBezTo>
                  <a:pt x="8126" y="5942"/>
                  <a:pt x="5942" y="8126"/>
                  <a:pt x="5942" y="10792"/>
                </a:cubicBezTo>
                <a:cubicBezTo>
                  <a:pt x="5942" y="13458"/>
                  <a:pt x="8126" y="15642"/>
                  <a:pt x="10792" y="15642"/>
                </a:cubicBezTo>
                <a:cubicBezTo>
                  <a:pt x="13458" y="15642"/>
                  <a:pt x="15642" y="13458"/>
                  <a:pt x="15642" y="10792"/>
                </a:cubicBezTo>
                <a:cubicBezTo>
                  <a:pt x="15642" y="8126"/>
                  <a:pt x="13474" y="5942"/>
                  <a:pt x="10792" y="5942"/>
                </a:cubicBezTo>
                <a:close/>
              </a:path>
            </a:pathLst>
          </a:custGeom>
          <a:solidFill>
            <a:srgbClr val="F9D91F"/>
          </a:solidFill>
          <a:ln w="12700">
            <a:miter lim="400000"/>
          </a:ln>
        </p:spPr>
        <p:txBody>
          <a:bodyPr lIns="45719" rIns="45719"/>
          <a:lstStyle/>
          <a:p>
            <a:endParaRPr/>
          </a:p>
        </p:txBody>
      </p:sp>
      <p:sp>
        <p:nvSpPr>
          <p:cNvPr id="156" name="AutoShape 7"/>
          <p:cNvSpPr/>
          <p:nvPr/>
        </p:nvSpPr>
        <p:spPr>
          <a:xfrm>
            <a:off x="10260331" y="10058476"/>
            <a:ext cx="8069500" cy="228524"/>
          </a:xfrm>
          <a:prstGeom prst="rect">
            <a:avLst/>
          </a:prstGeom>
          <a:solidFill>
            <a:srgbClr val="F9D91F"/>
          </a:solidFill>
          <a:ln w="12700">
            <a:miter lim="400000"/>
          </a:ln>
        </p:spPr>
        <p:txBody>
          <a:bodyPr lIns="45719" rIns="45719"/>
          <a:lstStyle/>
          <a:p>
            <a:endParaRPr/>
          </a:p>
        </p:txBody>
      </p:sp>
      <p:sp>
        <p:nvSpPr>
          <p:cNvPr id="157" name="TextBox 8"/>
          <p:cNvSpPr txBox="1"/>
          <p:nvPr/>
        </p:nvSpPr>
        <p:spPr>
          <a:xfrm>
            <a:off x="2154193" y="2611290"/>
            <a:ext cx="7446734" cy="453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3900"/>
              </a:lnSpc>
              <a:defRPr sz="2700" spc="55">
                <a:solidFill>
                  <a:srgbClr val="111B1E"/>
                </a:solidFill>
                <a:latin typeface="Montserrat Light"/>
                <a:ea typeface="Montserrat Light"/>
                <a:cs typeface="Montserrat Light"/>
                <a:sym typeface="Montserrat Light"/>
              </a:defRPr>
            </a:lvl1pPr>
          </a:lstStyle>
          <a:p>
            <a:r>
              <a:rPr lang="es-MX" dirty="0"/>
              <a:t>Socialización de género. </a:t>
            </a:r>
            <a:endParaRPr dirty="0"/>
          </a:p>
        </p:txBody>
      </p:sp>
      <p:sp>
        <p:nvSpPr>
          <p:cNvPr id="158" name="TextBox 9"/>
          <p:cNvSpPr txBox="1"/>
          <p:nvPr/>
        </p:nvSpPr>
        <p:spPr>
          <a:xfrm>
            <a:off x="812335" y="331981"/>
            <a:ext cx="7446734" cy="10758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9000"/>
              </a:lnSpc>
              <a:defRPr sz="7200" spc="64">
                <a:solidFill>
                  <a:srgbClr val="046064"/>
                </a:solidFill>
                <a:latin typeface="Montserrat Classic Bold"/>
                <a:ea typeface="Montserrat Classic Bold"/>
                <a:cs typeface="Montserrat Classic Bold"/>
                <a:sym typeface="Montserrat Classic Bold"/>
              </a:defRPr>
            </a:lvl1pPr>
          </a:lstStyle>
          <a:p>
            <a:r>
              <a:rPr dirty="0" err="1"/>
              <a:t>Género</a:t>
            </a:r>
            <a:endParaRPr dirty="0"/>
          </a:p>
        </p:txBody>
      </p:sp>
      <p:pic>
        <p:nvPicPr>
          <p:cNvPr id="159" name="Imagen" descr="Imagen"/>
          <p:cNvPicPr>
            <a:picLocks noChangeAspect="1"/>
          </p:cNvPicPr>
          <p:nvPr/>
        </p:nvPicPr>
        <p:blipFill>
          <a:blip r:embed="rId2"/>
          <a:srcRect l="23309" r="3579"/>
          <a:stretch>
            <a:fillRect/>
          </a:stretch>
        </p:blipFill>
        <p:spPr>
          <a:xfrm>
            <a:off x="10279996" y="-76111"/>
            <a:ext cx="11830421" cy="10113412"/>
          </a:xfrm>
          <a:prstGeom prst="rect">
            <a:avLst/>
          </a:prstGeom>
          <a:ln w="12700">
            <a:miter lim="400000"/>
          </a:ln>
        </p:spPr>
      </p:pic>
      <p:sp>
        <p:nvSpPr>
          <p:cNvPr id="164" name="TextBox 8"/>
          <p:cNvSpPr txBox="1"/>
          <p:nvPr/>
        </p:nvSpPr>
        <p:spPr>
          <a:xfrm>
            <a:off x="1157308" y="3817054"/>
            <a:ext cx="7446734" cy="5455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3900"/>
              </a:lnSpc>
              <a:defRPr sz="2700" spc="55">
                <a:solidFill>
                  <a:srgbClr val="111B1E"/>
                </a:solidFill>
                <a:latin typeface="Montserrat Light"/>
                <a:ea typeface="Montserrat Light"/>
                <a:cs typeface="Montserrat Light"/>
                <a:sym typeface="Montserrat Light"/>
              </a:defRPr>
            </a:lvl1pPr>
          </a:lstStyle>
          <a:p>
            <a:pPr algn="just"/>
            <a:r>
              <a:rPr lang="es-MX" dirty="0"/>
              <a:t>Aprendemos a ser hombres y mujeres de acuerdo con el espacio físico, social y cultural en el que nos desarrollamos y convivimos. </a:t>
            </a:r>
          </a:p>
          <a:p>
            <a:pPr algn="just"/>
            <a:endParaRPr lang="es-MX" sz="1100" dirty="0"/>
          </a:p>
          <a:p>
            <a:pPr algn="just"/>
            <a:r>
              <a:rPr lang="es-MX" dirty="0"/>
              <a:t>Es un proceso de aprendizaje complejo, dinámico y diferenciado, que se refuerza y cambia constantemente a lo largo de todo el ciclo de vida. Sin percatarnos del todo, según el sexo que se nos asigne, incorporamos roles y estereotipos de género que se esperan para cada persona. </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2C9C5"/>
        </a:solidFill>
        <a:effectLst/>
      </p:bgPr>
    </p:bg>
    <p:spTree>
      <p:nvGrpSpPr>
        <p:cNvPr id="1" name=""/>
        <p:cNvGrpSpPr/>
        <p:nvPr/>
      </p:nvGrpSpPr>
      <p:grpSpPr>
        <a:xfrm>
          <a:off x="0" y="0"/>
          <a:ext cx="0" cy="0"/>
          <a:chOff x="0" y="0"/>
          <a:chExt cx="0" cy="0"/>
        </a:xfrm>
      </p:grpSpPr>
      <p:sp>
        <p:nvSpPr>
          <p:cNvPr id="166" name="AutoShape 2"/>
          <p:cNvSpPr/>
          <p:nvPr/>
        </p:nvSpPr>
        <p:spPr>
          <a:xfrm>
            <a:off x="7348042" y="0"/>
            <a:ext cx="10939958" cy="10287000"/>
          </a:xfrm>
          <a:prstGeom prst="rect">
            <a:avLst/>
          </a:prstGeom>
          <a:solidFill>
            <a:srgbClr val="FFFFFF"/>
          </a:solidFill>
          <a:ln w="12700">
            <a:miter lim="400000"/>
          </a:ln>
        </p:spPr>
        <p:txBody>
          <a:bodyPr lIns="45719" rIns="45719"/>
          <a:lstStyle/>
          <a:p>
            <a:endParaRPr/>
          </a:p>
        </p:txBody>
      </p:sp>
      <p:sp>
        <p:nvSpPr>
          <p:cNvPr id="167" name="Freeform 4"/>
          <p:cNvSpPr/>
          <p:nvPr/>
        </p:nvSpPr>
        <p:spPr>
          <a:xfrm>
            <a:off x="7054085" y="1855342"/>
            <a:ext cx="587916" cy="5905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72" y="27"/>
                  <a:pt x="21600" y="4854"/>
                  <a:pt x="21600" y="10800"/>
                </a:cubicBezTo>
                <a:cubicBezTo>
                  <a:pt x="21600" y="16746"/>
                  <a:pt x="16772" y="21573"/>
                  <a:pt x="10800" y="21600"/>
                </a:cubicBezTo>
                <a:cubicBezTo>
                  <a:pt x="4828" y="21573"/>
                  <a:pt x="0" y="16746"/>
                  <a:pt x="0" y="10800"/>
                </a:cubicBezTo>
                <a:cubicBezTo>
                  <a:pt x="0" y="4854"/>
                  <a:pt x="4828" y="27"/>
                  <a:pt x="10800" y="0"/>
                </a:cubicBezTo>
                <a:close/>
              </a:path>
            </a:pathLst>
          </a:custGeom>
          <a:solidFill>
            <a:srgbClr val="F9D91F"/>
          </a:solidFill>
          <a:ln w="12700">
            <a:miter lim="400000"/>
          </a:ln>
        </p:spPr>
        <p:txBody>
          <a:bodyPr lIns="45719" rIns="45719"/>
          <a:lstStyle/>
          <a:p>
            <a:endParaRPr/>
          </a:p>
        </p:txBody>
      </p:sp>
      <p:sp>
        <p:nvSpPr>
          <p:cNvPr id="168" name="Freeform 6"/>
          <p:cNvSpPr/>
          <p:nvPr/>
        </p:nvSpPr>
        <p:spPr>
          <a:xfrm>
            <a:off x="7013673" y="4371975"/>
            <a:ext cx="587916" cy="5905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72" y="27"/>
                  <a:pt x="21600" y="4854"/>
                  <a:pt x="21600" y="10800"/>
                </a:cubicBezTo>
                <a:cubicBezTo>
                  <a:pt x="21600" y="16746"/>
                  <a:pt x="16772" y="21573"/>
                  <a:pt x="10800" y="21600"/>
                </a:cubicBezTo>
                <a:cubicBezTo>
                  <a:pt x="4828" y="21573"/>
                  <a:pt x="0" y="16746"/>
                  <a:pt x="0" y="10800"/>
                </a:cubicBezTo>
                <a:cubicBezTo>
                  <a:pt x="0" y="4854"/>
                  <a:pt x="4828" y="27"/>
                  <a:pt x="10800" y="0"/>
                </a:cubicBezTo>
                <a:close/>
              </a:path>
            </a:pathLst>
          </a:custGeom>
          <a:solidFill>
            <a:srgbClr val="F9D91F"/>
          </a:solidFill>
          <a:ln w="12700">
            <a:miter lim="400000"/>
          </a:ln>
        </p:spPr>
        <p:txBody>
          <a:bodyPr lIns="45719" rIns="45719"/>
          <a:lstStyle/>
          <a:p>
            <a:endParaRPr/>
          </a:p>
        </p:txBody>
      </p:sp>
      <p:sp>
        <p:nvSpPr>
          <p:cNvPr id="169" name="Freeform 8"/>
          <p:cNvSpPr/>
          <p:nvPr/>
        </p:nvSpPr>
        <p:spPr>
          <a:xfrm>
            <a:off x="-1875472" y="6354128"/>
            <a:ext cx="5804036" cy="5808343"/>
          </a:xfrm>
          <a:custGeom>
            <a:avLst/>
            <a:gdLst/>
            <a:ahLst/>
            <a:cxnLst>
              <a:cxn ang="0">
                <a:pos x="wd2" y="hd2"/>
              </a:cxn>
              <a:cxn ang="5400000">
                <a:pos x="wd2" y="hd2"/>
              </a:cxn>
              <a:cxn ang="10800000">
                <a:pos x="wd2" y="hd2"/>
              </a:cxn>
              <a:cxn ang="16200000">
                <a:pos x="wd2" y="hd2"/>
              </a:cxn>
            </a:cxnLst>
            <a:rect l="0" t="0" r="r" b="b"/>
            <a:pathLst>
              <a:path w="21584" h="21600" extrusionOk="0">
                <a:moveTo>
                  <a:pt x="10792" y="21600"/>
                </a:moveTo>
                <a:cubicBezTo>
                  <a:pt x="4850" y="21600"/>
                  <a:pt x="0" y="16750"/>
                  <a:pt x="0" y="10792"/>
                </a:cubicBezTo>
                <a:cubicBezTo>
                  <a:pt x="0" y="4850"/>
                  <a:pt x="4850" y="0"/>
                  <a:pt x="10792" y="0"/>
                </a:cubicBezTo>
                <a:cubicBezTo>
                  <a:pt x="16750" y="0"/>
                  <a:pt x="21584" y="4850"/>
                  <a:pt x="21584" y="10792"/>
                </a:cubicBezTo>
                <a:cubicBezTo>
                  <a:pt x="21600" y="16750"/>
                  <a:pt x="16750" y="21600"/>
                  <a:pt x="10792" y="21600"/>
                </a:cubicBezTo>
                <a:close/>
                <a:moveTo>
                  <a:pt x="10792" y="5942"/>
                </a:moveTo>
                <a:cubicBezTo>
                  <a:pt x="8126" y="5942"/>
                  <a:pt x="5942" y="8126"/>
                  <a:pt x="5942" y="10792"/>
                </a:cubicBezTo>
                <a:cubicBezTo>
                  <a:pt x="5942" y="13458"/>
                  <a:pt x="8126" y="15642"/>
                  <a:pt x="10792" y="15642"/>
                </a:cubicBezTo>
                <a:cubicBezTo>
                  <a:pt x="13458" y="15642"/>
                  <a:pt x="15642" y="13458"/>
                  <a:pt x="15642" y="10792"/>
                </a:cubicBezTo>
                <a:cubicBezTo>
                  <a:pt x="15642" y="8126"/>
                  <a:pt x="13474" y="5942"/>
                  <a:pt x="10792" y="5942"/>
                </a:cubicBezTo>
                <a:close/>
              </a:path>
            </a:pathLst>
          </a:custGeom>
          <a:solidFill>
            <a:srgbClr val="F9D91F">
              <a:alpha val="64705"/>
            </a:srgbClr>
          </a:solidFill>
          <a:ln w="12700">
            <a:miter lim="400000"/>
          </a:ln>
        </p:spPr>
        <p:txBody>
          <a:bodyPr lIns="45719" rIns="45719"/>
          <a:lstStyle/>
          <a:p>
            <a:endParaRPr/>
          </a:p>
        </p:txBody>
      </p:sp>
      <p:sp>
        <p:nvSpPr>
          <p:cNvPr id="170" name="AutoShape 9"/>
          <p:cNvSpPr/>
          <p:nvPr/>
        </p:nvSpPr>
        <p:spPr>
          <a:xfrm>
            <a:off x="942107" y="4825443"/>
            <a:ext cx="662790" cy="137082"/>
          </a:xfrm>
          <a:prstGeom prst="rect">
            <a:avLst/>
          </a:prstGeom>
          <a:solidFill>
            <a:srgbClr val="F9D91F"/>
          </a:solidFill>
          <a:ln w="12700">
            <a:miter lim="400000"/>
          </a:ln>
        </p:spPr>
        <p:txBody>
          <a:bodyPr lIns="45719" rIns="45719"/>
          <a:lstStyle/>
          <a:p>
            <a:endParaRPr/>
          </a:p>
        </p:txBody>
      </p:sp>
      <p:pic>
        <p:nvPicPr>
          <p:cNvPr id="171" name="Picture 10"/>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819465" y="6698055"/>
            <a:ext cx="3803820" cy="2819432"/>
          </a:xfrm>
          <a:prstGeom prst="rect">
            <a:avLst/>
          </a:prstGeom>
          <a:ln w="12700">
            <a:miter lim="400000"/>
          </a:ln>
        </p:spPr>
      </p:pic>
      <p:sp>
        <p:nvSpPr>
          <p:cNvPr id="172" name="TextBox 11"/>
          <p:cNvSpPr txBox="1"/>
          <p:nvPr/>
        </p:nvSpPr>
        <p:spPr>
          <a:xfrm>
            <a:off x="624602" y="2114844"/>
            <a:ext cx="6022623" cy="11093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nSpc>
                <a:spcPts val="9000"/>
              </a:lnSpc>
              <a:defRPr sz="7200" spc="64">
                <a:solidFill>
                  <a:srgbClr val="FFFFFF"/>
                </a:solidFill>
                <a:latin typeface="Montserrat Classic Bold"/>
                <a:ea typeface="Montserrat Classic Bold"/>
                <a:cs typeface="Montserrat Classic Bold"/>
                <a:sym typeface="Montserrat Classic Bold"/>
              </a:defRPr>
            </a:pPr>
            <a:r>
              <a:rPr lang="es-ES" dirty="0"/>
              <a:t>Feminismo(s)</a:t>
            </a:r>
            <a:endParaRPr dirty="0"/>
          </a:p>
        </p:txBody>
      </p:sp>
      <p:sp>
        <p:nvSpPr>
          <p:cNvPr id="173" name="TextBox 12"/>
          <p:cNvSpPr txBox="1"/>
          <p:nvPr/>
        </p:nvSpPr>
        <p:spPr>
          <a:xfrm>
            <a:off x="7894760" y="1636267"/>
            <a:ext cx="9768638" cy="1977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gn="ctr">
              <a:lnSpc>
                <a:spcPts val="3900"/>
              </a:lnSpc>
              <a:defRPr sz="3000" spc="270">
                <a:solidFill>
                  <a:srgbClr val="111B1E"/>
                </a:solidFill>
                <a:latin typeface="Montserrat Classic"/>
                <a:ea typeface="Montserrat Classic"/>
                <a:cs typeface="Montserrat Classic"/>
                <a:sym typeface="Montserrat Classic"/>
              </a:defRPr>
            </a:lvl1pPr>
          </a:lstStyle>
          <a:p>
            <a:r>
              <a:rPr lang="es-ES" dirty="0"/>
              <a:t>Conjunto de teorías sociales y prácticas políticas en abierta crítica de relaciones sociales históricas, pasadas y presentes, motivadas principalmente por la experiencia de las mujeres.</a:t>
            </a:r>
            <a:endParaRPr lang="es-MX" dirty="0"/>
          </a:p>
        </p:txBody>
      </p:sp>
      <p:sp>
        <p:nvSpPr>
          <p:cNvPr id="175" name="TextBox 14"/>
          <p:cNvSpPr txBox="1"/>
          <p:nvPr/>
        </p:nvSpPr>
        <p:spPr>
          <a:xfrm>
            <a:off x="7854350" y="4152900"/>
            <a:ext cx="9809048" cy="1977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gn="ctr">
              <a:lnSpc>
                <a:spcPts val="3900"/>
              </a:lnSpc>
              <a:defRPr sz="3000" spc="270">
                <a:solidFill>
                  <a:srgbClr val="111B1E"/>
                </a:solidFill>
                <a:latin typeface="Montserrat Classic"/>
                <a:ea typeface="Montserrat Classic"/>
                <a:cs typeface="Montserrat Classic"/>
                <a:sym typeface="Montserrat Classic"/>
              </a:defRPr>
            </a:lvl1pPr>
          </a:lstStyle>
          <a:p>
            <a:r>
              <a:rPr lang="es-ES" dirty="0"/>
              <a:t>Conjunción de praxis y teoría política transversal, transdisciplinaria y </a:t>
            </a:r>
            <a:r>
              <a:rPr lang="es-ES" dirty="0" err="1"/>
              <a:t>multisituada</a:t>
            </a:r>
            <a:r>
              <a:rPr lang="es-ES" dirty="0"/>
              <a:t>. Representa un cambio en el paradigma de la construcción del conocimiento</a:t>
            </a:r>
            <a:endParaRPr lang="es-MX" dirty="0"/>
          </a:p>
        </p:txBody>
      </p:sp>
      <p:sp>
        <p:nvSpPr>
          <p:cNvPr id="13" name="TextBox 11">
            <a:extLst>
              <a:ext uri="{FF2B5EF4-FFF2-40B4-BE49-F238E27FC236}">
                <a16:creationId xmlns:a16="http://schemas.microsoft.com/office/drawing/2014/main" id="{6D131D6E-E35C-64D1-DD77-4ECCD92FD744}"/>
              </a:ext>
            </a:extLst>
          </p:cNvPr>
          <p:cNvSpPr txBox="1"/>
          <p:nvPr/>
        </p:nvSpPr>
        <p:spPr>
          <a:xfrm>
            <a:off x="624601" y="5141440"/>
            <a:ext cx="6022623" cy="20005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r>
              <a:rPr lang="es-MX" sz="2600" b="1" dirty="0">
                <a:solidFill>
                  <a:schemeClr val="accent6">
                    <a:lumMod val="50000"/>
                  </a:schemeClr>
                </a:solidFill>
                <a:latin typeface="Montserrat Light" panose="00000400000000000000" pitchFamily="2" charset="0"/>
              </a:rPr>
              <a:t>“Rechaza la construcción jerárquica de la relación entre varones y mujeres en sus contextos específicos e intenta intervenir o desplazar su vigencia” (Joan Scott).</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2C9C5"/>
        </a:solidFill>
        <a:effectLst/>
      </p:bgPr>
    </p:bg>
    <p:spTree>
      <p:nvGrpSpPr>
        <p:cNvPr id="1" name=""/>
        <p:cNvGrpSpPr/>
        <p:nvPr/>
      </p:nvGrpSpPr>
      <p:grpSpPr>
        <a:xfrm>
          <a:off x="0" y="0"/>
          <a:ext cx="0" cy="0"/>
          <a:chOff x="0" y="0"/>
          <a:chExt cx="0" cy="0"/>
        </a:xfrm>
      </p:grpSpPr>
      <p:sp>
        <p:nvSpPr>
          <p:cNvPr id="187" name="AutoShape 2"/>
          <p:cNvSpPr/>
          <p:nvPr/>
        </p:nvSpPr>
        <p:spPr>
          <a:xfrm>
            <a:off x="7348042" y="0"/>
            <a:ext cx="10939958" cy="10287000"/>
          </a:xfrm>
          <a:prstGeom prst="rect">
            <a:avLst/>
          </a:prstGeom>
          <a:solidFill>
            <a:srgbClr val="FFFFFF"/>
          </a:solidFill>
          <a:ln w="12700">
            <a:miter lim="400000"/>
          </a:ln>
        </p:spPr>
        <p:txBody>
          <a:bodyPr lIns="45719" rIns="45719"/>
          <a:lstStyle/>
          <a:p>
            <a:endParaRPr/>
          </a:p>
        </p:txBody>
      </p:sp>
      <p:sp>
        <p:nvSpPr>
          <p:cNvPr id="188" name="Freeform 6"/>
          <p:cNvSpPr/>
          <p:nvPr/>
        </p:nvSpPr>
        <p:spPr>
          <a:xfrm>
            <a:off x="7048775" y="1195268"/>
            <a:ext cx="587916" cy="5905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72" y="27"/>
                  <a:pt x="21600" y="4854"/>
                  <a:pt x="21600" y="10800"/>
                </a:cubicBezTo>
                <a:cubicBezTo>
                  <a:pt x="21600" y="16746"/>
                  <a:pt x="16772" y="21573"/>
                  <a:pt x="10800" y="21600"/>
                </a:cubicBezTo>
                <a:cubicBezTo>
                  <a:pt x="4828" y="21573"/>
                  <a:pt x="0" y="16746"/>
                  <a:pt x="0" y="10800"/>
                </a:cubicBezTo>
                <a:cubicBezTo>
                  <a:pt x="0" y="4854"/>
                  <a:pt x="4828" y="27"/>
                  <a:pt x="10800" y="0"/>
                </a:cubicBezTo>
                <a:close/>
              </a:path>
            </a:pathLst>
          </a:custGeom>
          <a:solidFill>
            <a:srgbClr val="F9D91F"/>
          </a:solidFill>
          <a:ln w="12700">
            <a:miter lim="400000"/>
          </a:ln>
        </p:spPr>
        <p:txBody>
          <a:bodyPr lIns="45719" rIns="45719"/>
          <a:lstStyle/>
          <a:p>
            <a:endParaRPr/>
          </a:p>
        </p:txBody>
      </p:sp>
      <p:sp>
        <p:nvSpPr>
          <p:cNvPr id="189" name="Freeform 8"/>
          <p:cNvSpPr/>
          <p:nvPr/>
        </p:nvSpPr>
        <p:spPr>
          <a:xfrm>
            <a:off x="-1875471" y="6354128"/>
            <a:ext cx="5804034" cy="5808343"/>
          </a:xfrm>
          <a:custGeom>
            <a:avLst/>
            <a:gdLst/>
            <a:ahLst/>
            <a:cxnLst>
              <a:cxn ang="0">
                <a:pos x="wd2" y="hd2"/>
              </a:cxn>
              <a:cxn ang="5400000">
                <a:pos x="wd2" y="hd2"/>
              </a:cxn>
              <a:cxn ang="10800000">
                <a:pos x="wd2" y="hd2"/>
              </a:cxn>
              <a:cxn ang="16200000">
                <a:pos x="wd2" y="hd2"/>
              </a:cxn>
            </a:cxnLst>
            <a:rect l="0" t="0" r="r" b="b"/>
            <a:pathLst>
              <a:path w="21584" h="21600" extrusionOk="0">
                <a:moveTo>
                  <a:pt x="10792" y="21600"/>
                </a:moveTo>
                <a:cubicBezTo>
                  <a:pt x="4850" y="21600"/>
                  <a:pt x="0" y="16750"/>
                  <a:pt x="0" y="10792"/>
                </a:cubicBezTo>
                <a:cubicBezTo>
                  <a:pt x="0" y="4850"/>
                  <a:pt x="4850" y="0"/>
                  <a:pt x="10792" y="0"/>
                </a:cubicBezTo>
                <a:cubicBezTo>
                  <a:pt x="16750" y="0"/>
                  <a:pt x="21584" y="4850"/>
                  <a:pt x="21584" y="10792"/>
                </a:cubicBezTo>
                <a:cubicBezTo>
                  <a:pt x="21600" y="16750"/>
                  <a:pt x="16750" y="21600"/>
                  <a:pt x="10792" y="21600"/>
                </a:cubicBezTo>
                <a:close/>
                <a:moveTo>
                  <a:pt x="10792" y="5942"/>
                </a:moveTo>
                <a:cubicBezTo>
                  <a:pt x="8126" y="5942"/>
                  <a:pt x="5942" y="8126"/>
                  <a:pt x="5942" y="10792"/>
                </a:cubicBezTo>
                <a:cubicBezTo>
                  <a:pt x="5942" y="13458"/>
                  <a:pt x="8126" y="15642"/>
                  <a:pt x="10792" y="15642"/>
                </a:cubicBezTo>
                <a:cubicBezTo>
                  <a:pt x="13458" y="15642"/>
                  <a:pt x="15642" y="13458"/>
                  <a:pt x="15642" y="10792"/>
                </a:cubicBezTo>
                <a:cubicBezTo>
                  <a:pt x="15642" y="8126"/>
                  <a:pt x="13474" y="5942"/>
                  <a:pt x="10792" y="5942"/>
                </a:cubicBezTo>
                <a:close/>
              </a:path>
            </a:pathLst>
          </a:custGeom>
          <a:solidFill>
            <a:srgbClr val="F9D91F">
              <a:alpha val="64705"/>
            </a:srgbClr>
          </a:solidFill>
          <a:ln w="12700">
            <a:miter lim="400000"/>
          </a:ln>
        </p:spPr>
        <p:txBody>
          <a:bodyPr lIns="45719" rIns="45719"/>
          <a:lstStyle/>
          <a:p>
            <a:endParaRPr/>
          </a:p>
        </p:txBody>
      </p:sp>
      <p:sp>
        <p:nvSpPr>
          <p:cNvPr id="190" name="AutoShape 9"/>
          <p:cNvSpPr/>
          <p:nvPr/>
        </p:nvSpPr>
        <p:spPr>
          <a:xfrm>
            <a:off x="942107" y="4825443"/>
            <a:ext cx="662790" cy="137082"/>
          </a:xfrm>
          <a:prstGeom prst="rect">
            <a:avLst/>
          </a:prstGeom>
          <a:solidFill>
            <a:srgbClr val="F9D91F"/>
          </a:solidFill>
          <a:ln w="12700">
            <a:miter lim="400000"/>
          </a:ln>
        </p:spPr>
        <p:txBody>
          <a:bodyPr lIns="45719" rIns="45719"/>
          <a:lstStyle/>
          <a:p>
            <a:endParaRPr/>
          </a:p>
        </p:txBody>
      </p:sp>
      <p:sp>
        <p:nvSpPr>
          <p:cNvPr id="191" name="TextBox 11"/>
          <p:cNvSpPr txBox="1"/>
          <p:nvPr/>
        </p:nvSpPr>
        <p:spPr>
          <a:xfrm>
            <a:off x="624602" y="2114843"/>
            <a:ext cx="6022623" cy="11093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9000"/>
              </a:lnSpc>
              <a:defRPr sz="7200" spc="64">
                <a:solidFill>
                  <a:srgbClr val="FFFFFF"/>
                </a:solidFill>
                <a:latin typeface="Montserrat Classic Bold"/>
                <a:ea typeface="Montserrat Classic Bold"/>
                <a:cs typeface="Montserrat Classic Bold"/>
                <a:sym typeface="Montserrat Classic Bold"/>
              </a:defRPr>
            </a:lvl1pPr>
          </a:lstStyle>
          <a:p>
            <a:pPr>
              <a:lnSpc>
                <a:spcPts val="9000"/>
              </a:lnSpc>
              <a:defRPr sz="7200" spc="64">
                <a:solidFill>
                  <a:srgbClr val="FFFFFF"/>
                </a:solidFill>
                <a:latin typeface="Montserrat Classic Bold"/>
                <a:ea typeface="Montserrat Classic Bold"/>
                <a:cs typeface="Montserrat Classic Bold"/>
                <a:sym typeface="Montserrat Classic Bold"/>
              </a:defRPr>
            </a:pPr>
            <a:r>
              <a:rPr lang="es-ES" dirty="0"/>
              <a:t>Feminismo(s)</a:t>
            </a:r>
          </a:p>
        </p:txBody>
      </p:sp>
      <p:sp>
        <p:nvSpPr>
          <p:cNvPr id="192" name="TextBox 13"/>
          <p:cNvSpPr txBox="1"/>
          <p:nvPr/>
        </p:nvSpPr>
        <p:spPr>
          <a:xfrm>
            <a:off x="7935958" y="1100960"/>
            <a:ext cx="9733785" cy="39366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nSpc>
                <a:spcPct val="120000"/>
              </a:lnSpc>
              <a:defRPr sz="3700">
                <a:solidFill>
                  <a:srgbClr val="111B1E"/>
                </a:solidFill>
                <a:latin typeface="Montserrat Light"/>
                <a:ea typeface="Montserrat Light"/>
                <a:cs typeface="Montserrat Light"/>
                <a:sym typeface="Montserrat Light"/>
              </a:defRPr>
            </a:lvl1pPr>
          </a:lstStyle>
          <a:p>
            <a:pPr algn="just"/>
            <a:r>
              <a:rPr lang="es-MX" sz="3600" dirty="0"/>
              <a:t>La interseccionalidad es el estudio de las identidades sociales adscritas o intersectadas en una dinámica de relación, lo cual da cabida al análisis de sus respectivos sistemas de opresión, dominación y discriminación.</a:t>
            </a:r>
          </a:p>
        </p:txBody>
      </p:sp>
      <p:graphicFrame>
        <p:nvGraphicFramePr>
          <p:cNvPr id="9" name="3 Marcador de contenido"/>
          <p:cNvGraphicFramePr>
            <a:graphicFrameLocks/>
          </p:cNvGraphicFramePr>
          <p:nvPr>
            <p:extLst>
              <p:ext uri="{D42A27DB-BD31-4B8C-83A1-F6EECF244321}">
                <p14:modId xmlns:p14="http://schemas.microsoft.com/office/powerpoint/2010/main" val="2806308671"/>
              </p:ext>
            </p:extLst>
          </p:nvPr>
        </p:nvGraphicFramePr>
        <p:xfrm>
          <a:off x="7598272" y="5827336"/>
          <a:ext cx="10071471" cy="4311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618257" y="5143500"/>
            <a:ext cx="6430518" cy="3448123"/>
          </a:xfrm>
          <a:prstGeom prst="rect">
            <a:avLst/>
          </a:prstGeom>
        </p:spPr>
        <p:txBody>
          <a:bodyPr wrap="square">
            <a:spAutoFit/>
          </a:bodyPr>
          <a:lstStyle/>
          <a:p>
            <a:pPr algn="just">
              <a:lnSpc>
                <a:spcPts val="3300"/>
              </a:lnSpc>
            </a:pPr>
            <a:r>
              <a:rPr lang="es-MX" sz="2400" b="1" dirty="0">
                <a:solidFill>
                  <a:schemeClr val="accent6">
                    <a:lumMod val="50000"/>
                  </a:schemeClr>
                </a:solidFill>
                <a:latin typeface="Montserrat Light" panose="00000400000000000000" pitchFamily="2" charset="0"/>
              </a:rPr>
              <a:t>La </a:t>
            </a:r>
            <a:r>
              <a:rPr lang="es-MX" sz="2400" b="1" dirty="0" err="1">
                <a:solidFill>
                  <a:schemeClr val="accent6">
                    <a:lumMod val="50000"/>
                  </a:schemeClr>
                </a:solidFill>
                <a:latin typeface="Montserrat Light" panose="00000400000000000000" pitchFamily="2" charset="0"/>
              </a:rPr>
              <a:t>interseccionalidad</a:t>
            </a:r>
            <a:r>
              <a:rPr lang="es-MX" sz="2400" b="1" dirty="0">
                <a:solidFill>
                  <a:schemeClr val="accent6">
                    <a:lumMod val="50000"/>
                  </a:schemeClr>
                </a:solidFill>
                <a:latin typeface="Montserrat Light" panose="00000400000000000000" pitchFamily="2" charset="0"/>
              </a:rPr>
              <a:t> es una herramienta para el análisis, el trabajo de abogacía y la elaboración de políticas públicas. Aborda múltiples discriminaciones y nos ayuda a entender la manera en que conjuntos diferentes de identidades influyen sobre el acceso que se pueda tener a derechos y oportunidades</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2C9C5"/>
        </a:solidFill>
        <a:effectLst/>
      </p:bgPr>
    </p:bg>
    <p:spTree>
      <p:nvGrpSpPr>
        <p:cNvPr id="1" name=""/>
        <p:cNvGrpSpPr/>
        <p:nvPr/>
      </p:nvGrpSpPr>
      <p:grpSpPr>
        <a:xfrm>
          <a:off x="0" y="0"/>
          <a:ext cx="0" cy="0"/>
          <a:chOff x="0" y="0"/>
          <a:chExt cx="0" cy="0"/>
        </a:xfrm>
      </p:grpSpPr>
      <p:sp>
        <p:nvSpPr>
          <p:cNvPr id="166" name="AutoShape 2"/>
          <p:cNvSpPr/>
          <p:nvPr/>
        </p:nvSpPr>
        <p:spPr>
          <a:xfrm>
            <a:off x="7348042" y="16329"/>
            <a:ext cx="10939958" cy="10287000"/>
          </a:xfrm>
          <a:prstGeom prst="rect">
            <a:avLst/>
          </a:prstGeom>
          <a:solidFill>
            <a:srgbClr val="FFFFFF"/>
          </a:solidFill>
          <a:ln w="12700">
            <a:miter lim="400000"/>
          </a:ln>
        </p:spPr>
        <p:txBody>
          <a:bodyPr lIns="45719" rIns="45719"/>
          <a:lstStyle/>
          <a:p>
            <a:endParaRPr/>
          </a:p>
        </p:txBody>
      </p:sp>
      <p:sp>
        <p:nvSpPr>
          <p:cNvPr id="169" name="Freeform 8"/>
          <p:cNvSpPr/>
          <p:nvPr/>
        </p:nvSpPr>
        <p:spPr>
          <a:xfrm>
            <a:off x="-1875472" y="6354128"/>
            <a:ext cx="5804036" cy="5808343"/>
          </a:xfrm>
          <a:custGeom>
            <a:avLst/>
            <a:gdLst/>
            <a:ahLst/>
            <a:cxnLst>
              <a:cxn ang="0">
                <a:pos x="wd2" y="hd2"/>
              </a:cxn>
              <a:cxn ang="5400000">
                <a:pos x="wd2" y="hd2"/>
              </a:cxn>
              <a:cxn ang="10800000">
                <a:pos x="wd2" y="hd2"/>
              </a:cxn>
              <a:cxn ang="16200000">
                <a:pos x="wd2" y="hd2"/>
              </a:cxn>
            </a:cxnLst>
            <a:rect l="0" t="0" r="r" b="b"/>
            <a:pathLst>
              <a:path w="21584" h="21600" extrusionOk="0">
                <a:moveTo>
                  <a:pt x="10792" y="21600"/>
                </a:moveTo>
                <a:cubicBezTo>
                  <a:pt x="4850" y="21600"/>
                  <a:pt x="0" y="16750"/>
                  <a:pt x="0" y="10792"/>
                </a:cubicBezTo>
                <a:cubicBezTo>
                  <a:pt x="0" y="4850"/>
                  <a:pt x="4850" y="0"/>
                  <a:pt x="10792" y="0"/>
                </a:cubicBezTo>
                <a:cubicBezTo>
                  <a:pt x="16750" y="0"/>
                  <a:pt x="21584" y="4850"/>
                  <a:pt x="21584" y="10792"/>
                </a:cubicBezTo>
                <a:cubicBezTo>
                  <a:pt x="21600" y="16750"/>
                  <a:pt x="16750" y="21600"/>
                  <a:pt x="10792" y="21600"/>
                </a:cubicBezTo>
                <a:close/>
                <a:moveTo>
                  <a:pt x="10792" y="5942"/>
                </a:moveTo>
                <a:cubicBezTo>
                  <a:pt x="8126" y="5942"/>
                  <a:pt x="5942" y="8126"/>
                  <a:pt x="5942" y="10792"/>
                </a:cubicBezTo>
                <a:cubicBezTo>
                  <a:pt x="5942" y="13458"/>
                  <a:pt x="8126" y="15642"/>
                  <a:pt x="10792" y="15642"/>
                </a:cubicBezTo>
                <a:cubicBezTo>
                  <a:pt x="13458" y="15642"/>
                  <a:pt x="15642" y="13458"/>
                  <a:pt x="15642" y="10792"/>
                </a:cubicBezTo>
                <a:cubicBezTo>
                  <a:pt x="15642" y="8126"/>
                  <a:pt x="13474" y="5942"/>
                  <a:pt x="10792" y="5942"/>
                </a:cubicBezTo>
                <a:close/>
              </a:path>
            </a:pathLst>
          </a:custGeom>
          <a:solidFill>
            <a:srgbClr val="F9D91F">
              <a:alpha val="64705"/>
            </a:srgbClr>
          </a:solidFill>
          <a:ln w="12700">
            <a:miter lim="400000"/>
          </a:ln>
        </p:spPr>
        <p:txBody>
          <a:bodyPr lIns="45719" rIns="45719"/>
          <a:lstStyle/>
          <a:p>
            <a:endParaRPr/>
          </a:p>
        </p:txBody>
      </p:sp>
      <p:sp>
        <p:nvSpPr>
          <p:cNvPr id="170" name="AutoShape 9"/>
          <p:cNvSpPr/>
          <p:nvPr/>
        </p:nvSpPr>
        <p:spPr>
          <a:xfrm>
            <a:off x="942107" y="4825443"/>
            <a:ext cx="662790" cy="137082"/>
          </a:xfrm>
          <a:prstGeom prst="rect">
            <a:avLst/>
          </a:prstGeom>
          <a:solidFill>
            <a:srgbClr val="F9D91F"/>
          </a:solidFill>
          <a:ln w="12700">
            <a:miter lim="400000"/>
          </a:ln>
        </p:spPr>
        <p:txBody>
          <a:bodyPr lIns="45719" rIns="45719"/>
          <a:lstStyle/>
          <a:p>
            <a:endParaRPr/>
          </a:p>
        </p:txBody>
      </p:sp>
      <p:sp>
        <p:nvSpPr>
          <p:cNvPr id="172" name="TextBox 11"/>
          <p:cNvSpPr txBox="1"/>
          <p:nvPr/>
        </p:nvSpPr>
        <p:spPr>
          <a:xfrm>
            <a:off x="624602" y="2114844"/>
            <a:ext cx="6022623" cy="11093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nSpc>
                <a:spcPts val="9000"/>
              </a:lnSpc>
              <a:defRPr sz="7200" spc="64">
                <a:solidFill>
                  <a:srgbClr val="FFFFFF"/>
                </a:solidFill>
                <a:latin typeface="Montserrat Classic Bold"/>
                <a:ea typeface="Montserrat Classic Bold"/>
                <a:cs typeface="Montserrat Classic Bold"/>
                <a:sym typeface="Montserrat Classic Bold"/>
              </a:defRPr>
            </a:pPr>
            <a:r>
              <a:rPr lang="es-ES" dirty="0"/>
              <a:t>Feminismo(s)</a:t>
            </a:r>
          </a:p>
        </p:txBody>
      </p:sp>
      <p:pic>
        <p:nvPicPr>
          <p:cNvPr id="13" name="Imagen 12" descr="11266146_10153742807025209_4166944605408835619_n.jpg">
            <a:extLst>
              <a:ext uri="{FF2B5EF4-FFF2-40B4-BE49-F238E27FC236}">
                <a16:creationId xmlns:a16="http://schemas.microsoft.com/office/drawing/2014/main" id="{E29D090B-AA75-36EA-7B4C-57C338EAE3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62664" y="757494"/>
            <a:ext cx="8804669" cy="8804669"/>
          </a:xfrm>
          <a:prstGeom prst="rect">
            <a:avLst/>
          </a:prstGeom>
        </p:spPr>
      </p:pic>
    </p:spTree>
    <p:extLst>
      <p:ext uri="{BB962C8B-B14F-4D97-AF65-F5344CB8AC3E}">
        <p14:creationId xmlns:p14="http://schemas.microsoft.com/office/powerpoint/2010/main" val="127607686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Freeform 3"/>
          <p:cNvSpPr/>
          <p:nvPr/>
        </p:nvSpPr>
        <p:spPr>
          <a:xfrm>
            <a:off x="15325816" y="-559341"/>
            <a:ext cx="4642847" cy="4646293"/>
          </a:xfrm>
          <a:custGeom>
            <a:avLst/>
            <a:gdLst/>
            <a:ahLst/>
            <a:cxnLst>
              <a:cxn ang="0">
                <a:pos x="wd2" y="hd2"/>
              </a:cxn>
              <a:cxn ang="5400000">
                <a:pos x="wd2" y="hd2"/>
              </a:cxn>
              <a:cxn ang="10800000">
                <a:pos x="wd2" y="hd2"/>
              </a:cxn>
              <a:cxn ang="16200000">
                <a:pos x="wd2" y="hd2"/>
              </a:cxn>
            </a:cxnLst>
            <a:rect l="0" t="0" r="r" b="b"/>
            <a:pathLst>
              <a:path w="21584" h="21600" extrusionOk="0">
                <a:moveTo>
                  <a:pt x="10792" y="21600"/>
                </a:moveTo>
                <a:cubicBezTo>
                  <a:pt x="4850" y="21600"/>
                  <a:pt x="0" y="16750"/>
                  <a:pt x="0" y="10792"/>
                </a:cubicBezTo>
                <a:cubicBezTo>
                  <a:pt x="0" y="4850"/>
                  <a:pt x="4850" y="0"/>
                  <a:pt x="10792" y="0"/>
                </a:cubicBezTo>
                <a:cubicBezTo>
                  <a:pt x="16750" y="0"/>
                  <a:pt x="21584" y="4850"/>
                  <a:pt x="21584" y="10792"/>
                </a:cubicBezTo>
                <a:cubicBezTo>
                  <a:pt x="21600" y="16750"/>
                  <a:pt x="16750" y="21600"/>
                  <a:pt x="10792" y="21600"/>
                </a:cubicBezTo>
                <a:close/>
                <a:moveTo>
                  <a:pt x="10792" y="5942"/>
                </a:moveTo>
                <a:cubicBezTo>
                  <a:pt x="8126" y="5942"/>
                  <a:pt x="5942" y="8126"/>
                  <a:pt x="5942" y="10792"/>
                </a:cubicBezTo>
                <a:cubicBezTo>
                  <a:pt x="5942" y="13458"/>
                  <a:pt x="8126" y="15642"/>
                  <a:pt x="10792" y="15642"/>
                </a:cubicBezTo>
                <a:cubicBezTo>
                  <a:pt x="13458" y="15642"/>
                  <a:pt x="15642" y="13458"/>
                  <a:pt x="15642" y="10792"/>
                </a:cubicBezTo>
                <a:cubicBezTo>
                  <a:pt x="15642" y="8126"/>
                  <a:pt x="13474" y="5942"/>
                  <a:pt x="10792" y="5942"/>
                </a:cubicBezTo>
                <a:close/>
              </a:path>
            </a:pathLst>
          </a:custGeom>
          <a:solidFill>
            <a:srgbClr val="A2C9C5"/>
          </a:solidFill>
          <a:ln w="12700">
            <a:miter lim="400000"/>
          </a:ln>
        </p:spPr>
        <p:txBody>
          <a:bodyPr lIns="45719" rIns="45719"/>
          <a:lstStyle/>
          <a:p>
            <a:endParaRPr/>
          </a:p>
        </p:txBody>
      </p:sp>
      <p:sp>
        <p:nvSpPr>
          <p:cNvPr id="196" name="AutoShape 4"/>
          <p:cNvSpPr/>
          <p:nvPr/>
        </p:nvSpPr>
        <p:spPr>
          <a:xfrm>
            <a:off x="1028700" y="1626724"/>
            <a:ext cx="662789" cy="137082"/>
          </a:xfrm>
          <a:prstGeom prst="rect">
            <a:avLst/>
          </a:prstGeom>
          <a:solidFill>
            <a:srgbClr val="F9D91F"/>
          </a:solidFill>
          <a:ln w="12700">
            <a:miter lim="400000"/>
          </a:ln>
        </p:spPr>
        <p:txBody>
          <a:bodyPr lIns="45719" rIns="45719"/>
          <a:lstStyle/>
          <a:p>
            <a:endParaRPr/>
          </a:p>
        </p:txBody>
      </p:sp>
      <p:sp>
        <p:nvSpPr>
          <p:cNvPr id="197" name="TextBox 7"/>
          <p:cNvSpPr txBox="1"/>
          <p:nvPr/>
        </p:nvSpPr>
        <p:spPr>
          <a:xfrm>
            <a:off x="1028699" y="257953"/>
            <a:ext cx="11919660" cy="10149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ts val="8300"/>
              </a:lnSpc>
              <a:defRPr sz="6400" spc="185">
                <a:solidFill>
                  <a:srgbClr val="046064"/>
                </a:solidFill>
                <a:latin typeface="Montserrat Classic Bold"/>
                <a:ea typeface="Montserrat Classic Bold"/>
                <a:cs typeface="Montserrat Classic Bold"/>
                <a:sym typeface="Montserrat Classic Bold"/>
              </a:defRPr>
            </a:lvl1pPr>
          </a:lstStyle>
          <a:p>
            <a:r>
              <a:rPr lang="es-MX" dirty="0"/>
              <a:t>Igualdad</a:t>
            </a:r>
            <a:endParaRPr dirty="0"/>
          </a:p>
        </p:txBody>
      </p:sp>
      <p:sp>
        <p:nvSpPr>
          <p:cNvPr id="10" name="Luis Bonino define a la masculinidad como “una arbitraria construcción social resultante de la organización patriarcal y de dominio masculino en las relaciones de género (…) está compuesta por un conjunto de valores, definiciones, creencias y significado"/>
          <p:cNvSpPr txBox="1"/>
          <p:nvPr/>
        </p:nvSpPr>
        <p:spPr>
          <a:xfrm>
            <a:off x="1691490" y="2117619"/>
            <a:ext cx="13634326" cy="34163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just" defTabSz="457200">
              <a:defRPr sz="3000">
                <a:solidFill>
                  <a:srgbClr val="404041"/>
                </a:solidFill>
                <a:latin typeface="+mj-lt"/>
                <a:ea typeface="+mj-ea"/>
                <a:cs typeface="+mj-cs"/>
                <a:sym typeface="Helvetica"/>
              </a:defRPr>
            </a:pPr>
            <a:r>
              <a:rPr lang="es-ES" sz="3600" dirty="0">
                <a:solidFill>
                  <a:srgbClr val="404041"/>
                </a:solidFill>
                <a:latin typeface="Aileron Regular"/>
                <a:sym typeface="Helvetica"/>
              </a:rPr>
              <a:t>Derecho humano que supone modificar las circunstancias que han impedido a las mujeres el ejercicio pleno de sus derechos y el acceso a las oportunidades, así como eliminar las desventajas de las mujeres en la vida cotidiana, debidas a las desigualdades producto de la discriminación histórica que han padecido y a las relaciones de poder vigentes en la sociedad que reproducen y perpetúan dicha discriminación</a:t>
            </a:r>
          </a:p>
        </p:txBody>
      </p:sp>
      <p:pic>
        <p:nvPicPr>
          <p:cNvPr id="9" name="Picture 4">
            <a:extLst>
              <a:ext uri="{FF2B5EF4-FFF2-40B4-BE49-F238E27FC236}">
                <a16:creationId xmlns:a16="http://schemas.microsoft.com/office/drawing/2014/main" id="{2C222534-E287-F33E-C0BC-147A7424CD0B}"/>
              </a:ext>
            </a:extLst>
          </p:cNvPr>
          <p:cNvPicPr>
            <a:picLocks noChangeAspect="1"/>
          </p:cNvPicPr>
          <p:nvPr/>
        </p:nvPicPr>
        <p:blipFill>
          <a:blip r:embed="rId2"/>
          <a:srcRect/>
          <a:stretch>
            <a:fillRect/>
          </a:stretch>
        </p:blipFill>
        <p:spPr>
          <a:xfrm>
            <a:off x="5837866" y="6378647"/>
            <a:ext cx="9487950" cy="3314547"/>
          </a:xfrm>
          <a:prstGeom prst="rect">
            <a:avLst/>
          </a:prstGeom>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Freeform 3"/>
          <p:cNvSpPr/>
          <p:nvPr/>
        </p:nvSpPr>
        <p:spPr>
          <a:xfrm>
            <a:off x="15325816" y="-559341"/>
            <a:ext cx="4642847" cy="4646293"/>
          </a:xfrm>
          <a:custGeom>
            <a:avLst/>
            <a:gdLst/>
            <a:ahLst/>
            <a:cxnLst>
              <a:cxn ang="0">
                <a:pos x="wd2" y="hd2"/>
              </a:cxn>
              <a:cxn ang="5400000">
                <a:pos x="wd2" y="hd2"/>
              </a:cxn>
              <a:cxn ang="10800000">
                <a:pos x="wd2" y="hd2"/>
              </a:cxn>
              <a:cxn ang="16200000">
                <a:pos x="wd2" y="hd2"/>
              </a:cxn>
            </a:cxnLst>
            <a:rect l="0" t="0" r="r" b="b"/>
            <a:pathLst>
              <a:path w="21584" h="21600" extrusionOk="0">
                <a:moveTo>
                  <a:pt x="10792" y="21600"/>
                </a:moveTo>
                <a:cubicBezTo>
                  <a:pt x="4850" y="21600"/>
                  <a:pt x="0" y="16750"/>
                  <a:pt x="0" y="10792"/>
                </a:cubicBezTo>
                <a:cubicBezTo>
                  <a:pt x="0" y="4850"/>
                  <a:pt x="4850" y="0"/>
                  <a:pt x="10792" y="0"/>
                </a:cubicBezTo>
                <a:cubicBezTo>
                  <a:pt x="16750" y="0"/>
                  <a:pt x="21584" y="4850"/>
                  <a:pt x="21584" y="10792"/>
                </a:cubicBezTo>
                <a:cubicBezTo>
                  <a:pt x="21600" y="16750"/>
                  <a:pt x="16750" y="21600"/>
                  <a:pt x="10792" y="21600"/>
                </a:cubicBezTo>
                <a:close/>
                <a:moveTo>
                  <a:pt x="10792" y="5942"/>
                </a:moveTo>
                <a:cubicBezTo>
                  <a:pt x="8126" y="5942"/>
                  <a:pt x="5942" y="8126"/>
                  <a:pt x="5942" y="10792"/>
                </a:cubicBezTo>
                <a:cubicBezTo>
                  <a:pt x="5942" y="13458"/>
                  <a:pt x="8126" y="15642"/>
                  <a:pt x="10792" y="15642"/>
                </a:cubicBezTo>
                <a:cubicBezTo>
                  <a:pt x="13458" y="15642"/>
                  <a:pt x="15642" y="13458"/>
                  <a:pt x="15642" y="10792"/>
                </a:cubicBezTo>
                <a:cubicBezTo>
                  <a:pt x="15642" y="8126"/>
                  <a:pt x="13474" y="5942"/>
                  <a:pt x="10792" y="5942"/>
                </a:cubicBezTo>
                <a:close/>
              </a:path>
            </a:pathLst>
          </a:custGeom>
          <a:solidFill>
            <a:srgbClr val="A2C9C5"/>
          </a:solidFill>
          <a:ln w="12700">
            <a:miter lim="400000"/>
          </a:ln>
        </p:spPr>
        <p:txBody>
          <a:bodyPr lIns="45719" rIns="45719"/>
          <a:lstStyle/>
          <a:p>
            <a:endParaRPr/>
          </a:p>
        </p:txBody>
      </p:sp>
      <p:sp>
        <p:nvSpPr>
          <p:cNvPr id="196" name="AutoShape 4"/>
          <p:cNvSpPr/>
          <p:nvPr/>
        </p:nvSpPr>
        <p:spPr>
          <a:xfrm>
            <a:off x="1028700" y="1626724"/>
            <a:ext cx="662789" cy="137082"/>
          </a:xfrm>
          <a:prstGeom prst="rect">
            <a:avLst/>
          </a:prstGeom>
          <a:solidFill>
            <a:srgbClr val="F9D91F"/>
          </a:solidFill>
          <a:ln w="12700">
            <a:miter lim="400000"/>
          </a:ln>
        </p:spPr>
        <p:txBody>
          <a:bodyPr lIns="45719" rIns="45719"/>
          <a:lstStyle/>
          <a:p>
            <a:endParaRPr/>
          </a:p>
        </p:txBody>
      </p:sp>
      <p:sp>
        <p:nvSpPr>
          <p:cNvPr id="197" name="TextBox 7"/>
          <p:cNvSpPr txBox="1"/>
          <p:nvPr/>
        </p:nvSpPr>
        <p:spPr>
          <a:xfrm>
            <a:off x="1028699" y="257953"/>
            <a:ext cx="11919660" cy="10149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8300"/>
              </a:lnSpc>
              <a:defRPr sz="6400" spc="185">
                <a:solidFill>
                  <a:srgbClr val="046064"/>
                </a:solidFill>
                <a:latin typeface="Montserrat Classic Bold"/>
                <a:ea typeface="Montserrat Classic Bold"/>
                <a:cs typeface="Montserrat Classic Bold"/>
                <a:sym typeface="Montserrat Classic Bold"/>
              </a:defRPr>
            </a:lvl1pPr>
          </a:lstStyle>
          <a:p>
            <a:r>
              <a:rPr lang="es-MX" dirty="0"/>
              <a:t>Igualdad</a:t>
            </a:r>
            <a:endParaRPr dirty="0"/>
          </a:p>
        </p:txBody>
      </p:sp>
      <p:pic>
        <p:nvPicPr>
          <p:cNvPr id="199" name="Picture 6" descr="Picture 6"/>
          <p:cNvPicPr>
            <a:picLocks noChangeAspect="1"/>
          </p:cNvPicPr>
          <p:nvPr/>
        </p:nvPicPr>
        <p:blipFill>
          <a:blip r:embed="rId2">
            <a:alphaModFix amt="69000"/>
          </a:blip>
          <a:stretch>
            <a:fillRect/>
          </a:stretch>
        </p:blipFill>
        <p:spPr>
          <a:xfrm>
            <a:off x="1974846" y="3781125"/>
            <a:ext cx="1892294" cy="1014958"/>
          </a:xfrm>
          <a:prstGeom prst="rect">
            <a:avLst/>
          </a:prstGeom>
          <a:ln w="12700">
            <a:miter lim="400000"/>
          </a:ln>
        </p:spPr>
      </p:pic>
      <p:sp>
        <p:nvSpPr>
          <p:cNvPr id="10" name="Luis Bonino define a la masculinidad como “una arbitraria construcción social resultante de la organización patriarcal y de dominio masculino en las relaciones de género (…) está compuesta por un conjunto de valores, definiciones, creencias y significado"/>
          <p:cNvSpPr txBox="1"/>
          <p:nvPr/>
        </p:nvSpPr>
        <p:spPr>
          <a:xfrm>
            <a:off x="1974846" y="1763805"/>
            <a:ext cx="10598853" cy="9233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defRPr sz="3000">
                <a:solidFill>
                  <a:srgbClr val="404041"/>
                </a:solidFill>
                <a:latin typeface="+mj-lt"/>
                <a:ea typeface="+mj-ea"/>
                <a:cs typeface="+mj-cs"/>
                <a:sym typeface="Helvetica"/>
              </a:defRPr>
            </a:pPr>
            <a:r>
              <a:rPr lang="es-ES" sz="5400" dirty="0">
                <a:solidFill>
                  <a:srgbClr val="404041"/>
                </a:solidFill>
                <a:latin typeface="Aileron Regular"/>
                <a:sym typeface="Helvetica"/>
              </a:rPr>
              <a:t>Concepto.- históricamente mutable</a:t>
            </a:r>
          </a:p>
        </p:txBody>
      </p:sp>
      <p:pic>
        <p:nvPicPr>
          <p:cNvPr id="12" name="Picture 6" descr="Picture 6"/>
          <p:cNvPicPr>
            <a:picLocks noChangeAspect="1"/>
          </p:cNvPicPr>
          <p:nvPr/>
        </p:nvPicPr>
        <p:blipFill>
          <a:blip r:embed="rId2">
            <a:alphaModFix amt="69000"/>
          </a:blip>
          <a:stretch>
            <a:fillRect/>
          </a:stretch>
        </p:blipFill>
        <p:spPr>
          <a:xfrm>
            <a:off x="2097703" y="4914894"/>
            <a:ext cx="1769437" cy="949062"/>
          </a:xfrm>
          <a:prstGeom prst="rect">
            <a:avLst/>
          </a:prstGeom>
          <a:ln w="12700">
            <a:miter lim="400000"/>
          </a:ln>
        </p:spPr>
      </p:pic>
      <p:sp>
        <p:nvSpPr>
          <p:cNvPr id="13" name="Luis Bonino define a la masculinidad como “una arbitraria construcción social resultante de la organización patriarcal y de dominio masculino en las relaciones de género (…) está compuesta por un conjunto de valores, definiciones, creencias y significado">
            <a:extLst>
              <a:ext uri="{FF2B5EF4-FFF2-40B4-BE49-F238E27FC236}">
                <a16:creationId xmlns:a16="http://schemas.microsoft.com/office/drawing/2014/main" id="{C12831CB-19FF-42CD-B828-8758329B05AA}"/>
              </a:ext>
            </a:extLst>
          </p:cNvPr>
          <p:cNvSpPr txBox="1"/>
          <p:nvPr/>
        </p:nvSpPr>
        <p:spPr>
          <a:xfrm>
            <a:off x="2097703" y="2687135"/>
            <a:ext cx="10598853" cy="9233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defRPr sz="3000">
                <a:solidFill>
                  <a:srgbClr val="404041"/>
                </a:solidFill>
                <a:latin typeface="+mj-lt"/>
                <a:ea typeface="+mj-ea"/>
                <a:cs typeface="+mj-cs"/>
                <a:sym typeface="Helvetica"/>
              </a:defRPr>
            </a:pPr>
            <a:r>
              <a:rPr lang="es-ES" sz="5400" dirty="0">
                <a:solidFill>
                  <a:srgbClr val="404041"/>
                </a:solidFill>
                <a:latin typeface="Aileron Regular"/>
                <a:sym typeface="Helvetica"/>
              </a:rPr>
              <a:t>Dimensiones:</a:t>
            </a:r>
          </a:p>
        </p:txBody>
      </p:sp>
      <p:pic>
        <p:nvPicPr>
          <p:cNvPr id="9" name="Picture 6" descr="Picture 6">
            <a:extLst>
              <a:ext uri="{FF2B5EF4-FFF2-40B4-BE49-F238E27FC236}">
                <a16:creationId xmlns:a16="http://schemas.microsoft.com/office/drawing/2014/main" id="{272EE64D-712A-1F65-538D-A9DF1D40DAD9}"/>
              </a:ext>
            </a:extLst>
          </p:cNvPr>
          <p:cNvPicPr>
            <a:picLocks noChangeAspect="1"/>
          </p:cNvPicPr>
          <p:nvPr/>
        </p:nvPicPr>
        <p:blipFill>
          <a:blip r:embed="rId2">
            <a:alphaModFix amt="69000"/>
          </a:blip>
          <a:stretch>
            <a:fillRect/>
          </a:stretch>
        </p:blipFill>
        <p:spPr>
          <a:xfrm>
            <a:off x="1974846" y="5982767"/>
            <a:ext cx="1892294" cy="1014958"/>
          </a:xfrm>
          <a:prstGeom prst="rect">
            <a:avLst/>
          </a:prstGeom>
          <a:ln w="12700">
            <a:miter lim="400000"/>
          </a:ln>
        </p:spPr>
      </p:pic>
      <p:pic>
        <p:nvPicPr>
          <p:cNvPr id="11" name="Picture 6" descr="Picture 6">
            <a:extLst>
              <a:ext uri="{FF2B5EF4-FFF2-40B4-BE49-F238E27FC236}">
                <a16:creationId xmlns:a16="http://schemas.microsoft.com/office/drawing/2014/main" id="{39A1ECB5-6902-98D7-273F-CCF459BA2F34}"/>
              </a:ext>
            </a:extLst>
          </p:cNvPr>
          <p:cNvPicPr>
            <a:picLocks noChangeAspect="1"/>
          </p:cNvPicPr>
          <p:nvPr/>
        </p:nvPicPr>
        <p:blipFill>
          <a:blip r:embed="rId2">
            <a:alphaModFix amt="69000"/>
          </a:blip>
          <a:stretch>
            <a:fillRect/>
          </a:stretch>
        </p:blipFill>
        <p:spPr>
          <a:xfrm>
            <a:off x="2097703" y="7116536"/>
            <a:ext cx="1769437" cy="949062"/>
          </a:xfrm>
          <a:prstGeom prst="rect">
            <a:avLst/>
          </a:prstGeom>
          <a:ln w="12700">
            <a:miter lim="400000"/>
          </a:ln>
        </p:spPr>
      </p:pic>
      <p:sp>
        <p:nvSpPr>
          <p:cNvPr id="15" name="TextBox 3">
            <a:extLst>
              <a:ext uri="{FF2B5EF4-FFF2-40B4-BE49-F238E27FC236}">
                <a16:creationId xmlns:a16="http://schemas.microsoft.com/office/drawing/2014/main" id="{3320F251-66ED-F4CA-43FB-07ECC41CEE63}"/>
              </a:ext>
            </a:extLst>
          </p:cNvPr>
          <p:cNvSpPr txBox="1"/>
          <p:nvPr/>
        </p:nvSpPr>
        <p:spPr>
          <a:xfrm>
            <a:off x="4590648" y="3479837"/>
            <a:ext cx="8357711" cy="5431808"/>
          </a:xfrm>
          <a:prstGeom prst="rect">
            <a:avLst/>
          </a:prstGeom>
        </p:spPr>
        <p:txBody>
          <a:bodyPr lIns="0" tIns="0" rIns="0" bIns="0" rtlCol="0" anchor="t">
            <a:spAutoFit/>
          </a:bodyPr>
          <a:lstStyle/>
          <a:p>
            <a:pPr marL="373796" lvl="1" indent="0">
              <a:lnSpc>
                <a:spcPts val="8694"/>
              </a:lnSpc>
            </a:pPr>
            <a:r>
              <a:rPr lang="en-US" sz="4400" dirty="0" err="1">
                <a:solidFill>
                  <a:srgbClr val="222222"/>
                </a:solidFill>
                <a:latin typeface="Aileron Regular"/>
              </a:rPr>
              <a:t>equivalencia</a:t>
            </a:r>
            <a:r>
              <a:rPr lang="en-US" sz="4400" dirty="0">
                <a:solidFill>
                  <a:srgbClr val="222222"/>
                </a:solidFill>
                <a:latin typeface="Aileron Regular"/>
              </a:rPr>
              <a:t> </a:t>
            </a:r>
            <a:r>
              <a:rPr lang="en-US" sz="4400" dirty="0" err="1">
                <a:solidFill>
                  <a:srgbClr val="222222"/>
                </a:solidFill>
                <a:latin typeface="Aileron Regular"/>
              </a:rPr>
              <a:t>humana</a:t>
            </a:r>
            <a:endParaRPr lang="en-US" sz="4400" dirty="0">
              <a:solidFill>
                <a:srgbClr val="222222"/>
              </a:solidFill>
              <a:latin typeface="Aileron Regular"/>
            </a:endParaRPr>
          </a:p>
          <a:p>
            <a:pPr marL="373796" lvl="1" indent="0">
              <a:lnSpc>
                <a:spcPts val="8694"/>
              </a:lnSpc>
            </a:pPr>
            <a:r>
              <a:rPr lang="en-US" sz="4400" dirty="0" err="1">
                <a:solidFill>
                  <a:srgbClr val="222222"/>
                </a:solidFill>
                <a:latin typeface="Aileron Regular"/>
              </a:rPr>
              <a:t>igualdad</a:t>
            </a:r>
            <a:r>
              <a:rPr lang="en-US" sz="4400" dirty="0">
                <a:solidFill>
                  <a:srgbClr val="222222"/>
                </a:solidFill>
                <a:latin typeface="Aileron Regular"/>
              </a:rPr>
              <a:t> de derechos</a:t>
            </a:r>
          </a:p>
          <a:p>
            <a:pPr marL="373796" lvl="1" indent="0">
              <a:lnSpc>
                <a:spcPts val="8694"/>
              </a:lnSpc>
            </a:pPr>
            <a:r>
              <a:rPr lang="en-US" sz="4400" dirty="0">
                <a:solidFill>
                  <a:srgbClr val="222222"/>
                </a:solidFill>
                <a:latin typeface="Aileron Regular"/>
              </a:rPr>
              <a:t>no </a:t>
            </a:r>
            <a:r>
              <a:rPr lang="en-US" sz="4400" dirty="0" err="1">
                <a:solidFill>
                  <a:srgbClr val="222222"/>
                </a:solidFill>
                <a:latin typeface="Aileron Regular"/>
              </a:rPr>
              <a:t>discriminación</a:t>
            </a:r>
            <a:endParaRPr lang="en-US" sz="4400" dirty="0">
              <a:solidFill>
                <a:srgbClr val="222222"/>
              </a:solidFill>
              <a:latin typeface="Aileron Regular"/>
            </a:endParaRPr>
          </a:p>
          <a:p>
            <a:pPr marL="373796" lvl="1" indent="0">
              <a:lnSpc>
                <a:spcPts val="8694"/>
              </a:lnSpc>
            </a:pPr>
            <a:r>
              <a:rPr lang="en-US" sz="4400" dirty="0" err="1">
                <a:solidFill>
                  <a:srgbClr val="222222"/>
                </a:solidFill>
                <a:latin typeface="Aileron Regular"/>
              </a:rPr>
              <a:t>admisión</a:t>
            </a:r>
            <a:r>
              <a:rPr lang="en-US" sz="4400" dirty="0">
                <a:solidFill>
                  <a:srgbClr val="222222"/>
                </a:solidFill>
                <a:latin typeface="Aileron Regular"/>
              </a:rPr>
              <a:t> de la </a:t>
            </a:r>
            <a:r>
              <a:rPr lang="en-US" sz="4400" dirty="0" err="1">
                <a:solidFill>
                  <a:srgbClr val="222222"/>
                </a:solidFill>
                <a:latin typeface="Aileron Regular"/>
              </a:rPr>
              <a:t>diferencia</a:t>
            </a:r>
            <a:endParaRPr lang="en-US" sz="4400" dirty="0">
              <a:solidFill>
                <a:srgbClr val="222222"/>
              </a:solidFill>
              <a:latin typeface="Aileron Regular"/>
            </a:endParaRPr>
          </a:p>
          <a:p>
            <a:pPr marL="373796" lvl="1" indent="0">
              <a:lnSpc>
                <a:spcPts val="8694"/>
              </a:lnSpc>
            </a:pPr>
            <a:r>
              <a:rPr lang="en-US" sz="4400" dirty="0" err="1">
                <a:solidFill>
                  <a:srgbClr val="222222"/>
                </a:solidFill>
                <a:latin typeface="Aileron Regular"/>
              </a:rPr>
              <a:t>autonomía</a:t>
            </a:r>
            <a:r>
              <a:rPr lang="en-US" sz="4400" dirty="0">
                <a:solidFill>
                  <a:srgbClr val="222222"/>
                </a:solidFill>
                <a:latin typeface="Aileron Regular"/>
              </a:rPr>
              <a:t> personal </a:t>
            </a:r>
          </a:p>
        </p:txBody>
      </p:sp>
      <p:pic>
        <p:nvPicPr>
          <p:cNvPr id="16" name="Picture 6" descr="Picture 6">
            <a:extLst>
              <a:ext uri="{FF2B5EF4-FFF2-40B4-BE49-F238E27FC236}">
                <a16:creationId xmlns:a16="http://schemas.microsoft.com/office/drawing/2014/main" id="{7D2736BD-762D-6CB1-0A05-44A903224313}"/>
              </a:ext>
            </a:extLst>
          </p:cNvPr>
          <p:cNvPicPr>
            <a:picLocks noChangeAspect="1"/>
          </p:cNvPicPr>
          <p:nvPr/>
        </p:nvPicPr>
        <p:blipFill>
          <a:blip r:embed="rId2">
            <a:alphaModFix amt="69000"/>
          </a:blip>
          <a:stretch>
            <a:fillRect/>
          </a:stretch>
        </p:blipFill>
        <p:spPr>
          <a:xfrm>
            <a:off x="1974846" y="8184409"/>
            <a:ext cx="1892294" cy="1014958"/>
          </a:xfrm>
          <a:prstGeom prst="rect">
            <a:avLst/>
          </a:prstGeom>
          <a:ln w="12700">
            <a:miter lim="400000"/>
          </a:ln>
        </p:spPr>
      </p:pic>
    </p:spTree>
    <p:extLst>
      <p:ext uri="{BB962C8B-B14F-4D97-AF65-F5344CB8AC3E}">
        <p14:creationId xmlns:p14="http://schemas.microsoft.com/office/powerpoint/2010/main" val="248110324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4" name="3 Rectángulo"/>
          <p:cNvSpPr/>
          <p:nvPr/>
        </p:nvSpPr>
        <p:spPr>
          <a:xfrm>
            <a:off x="12104" y="-51593"/>
            <a:ext cx="18288000" cy="10287000"/>
          </a:xfrm>
          <a:prstGeom prst="rect">
            <a:avLst/>
          </a:prstGeom>
          <a:ln w="76200">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MX" sz="3600"/>
          </a:p>
        </p:txBody>
      </p:sp>
      <p:sp>
        <p:nvSpPr>
          <p:cNvPr id="5" name="Freeform 3"/>
          <p:cNvSpPr/>
          <p:nvPr/>
        </p:nvSpPr>
        <p:spPr>
          <a:xfrm>
            <a:off x="15325816" y="-559341"/>
            <a:ext cx="4642847" cy="4646293"/>
          </a:xfrm>
          <a:custGeom>
            <a:avLst/>
            <a:gdLst/>
            <a:ahLst/>
            <a:cxnLst>
              <a:cxn ang="0">
                <a:pos x="wd2" y="hd2"/>
              </a:cxn>
              <a:cxn ang="5400000">
                <a:pos x="wd2" y="hd2"/>
              </a:cxn>
              <a:cxn ang="10800000">
                <a:pos x="wd2" y="hd2"/>
              </a:cxn>
              <a:cxn ang="16200000">
                <a:pos x="wd2" y="hd2"/>
              </a:cxn>
            </a:cxnLst>
            <a:rect l="0" t="0" r="r" b="b"/>
            <a:pathLst>
              <a:path w="21584" h="21600" extrusionOk="0">
                <a:moveTo>
                  <a:pt x="10792" y="21600"/>
                </a:moveTo>
                <a:cubicBezTo>
                  <a:pt x="4850" y="21600"/>
                  <a:pt x="0" y="16750"/>
                  <a:pt x="0" y="10792"/>
                </a:cubicBezTo>
                <a:cubicBezTo>
                  <a:pt x="0" y="4850"/>
                  <a:pt x="4850" y="0"/>
                  <a:pt x="10792" y="0"/>
                </a:cubicBezTo>
                <a:cubicBezTo>
                  <a:pt x="16750" y="0"/>
                  <a:pt x="21584" y="4850"/>
                  <a:pt x="21584" y="10792"/>
                </a:cubicBezTo>
                <a:cubicBezTo>
                  <a:pt x="21600" y="16750"/>
                  <a:pt x="16750" y="21600"/>
                  <a:pt x="10792" y="21600"/>
                </a:cubicBezTo>
                <a:close/>
                <a:moveTo>
                  <a:pt x="10792" y="5942"/>
                </a:moveTo>
                <a:cubicBezTo>
                  <a:pt x="8126" y="5942"/>
                  <a:pt x="5942" y="8126"/>
                  <a:pt x="5942" y="10792"/>
                </a:cubicBezTo>
                <a:cubicBezTo>
                  <a:pt x="5942" y="13458"/>
                  <a:pt x="8126" y="15642"/>
                  <a:pt x="10792" y="15642"/>
                </a:cubicBezTo>
                <a:cubicBezTo>
                  <a:pt x="13458" y="15642"/>
                  <a:pt x="15642" y="13458"/>
                  <a:pt x="15642" y="10792"/>
                </a:cubicBezTo>
                <a:cubicBezTo>
                  <a:pt x="15642" y="8126"/>
                  <a:pt x="13474" y="5942"/>
                  <a:pt x="10792" y="5942"/>
                </a:cubicBezTo>
                <a:close/>
              </a:path>
            </a:pathLst>
          </a:custGeom>
          <a:solidFill>
            <a:srgbClr val="A2C9C5"/>
          </a:solidFill>
          <a:ln w="12700">
            <a:miter lim="400000"/>
          </a:ln>
        </p:spPr>
        <p:txBody>
          <a:bodyPr lIns="45719" rIns="45719"/>
          <a:lstStyle/>
          <a:p>
            <a:endParaRPr/>
          </a:p>
        </p:txBody>
      </p:sp>
      <p:sp>
        <p:nvSpPr>
          <p:cNvPr id="6" name="AutoShape 14"/>
          <p:cNvSpPr/>
          <p:nvPr/>
        </p:nvSpPr>
        <p:spPr>
          <a:xfrm>
            <a:off x="809871" y="2658928"/>
            <a:ext cx="947555" cy="195980"/>
          </a:xfrm>
          <a:prstGeom prst="rect">
            <a:avLst/>
          </a:prstGeom>
          <a:solidFill>
            <a:srgbClr val="F9D91F"/>
          </a:solidFill>
          <a:ln w="12700" cap="flat">
            <a:noFill/>
            <a:miter lim="400000"/>
          </a:ln>
          <a:effectLst/>
        </p:spPr>
        <p:txBody>
          <a:bodyPr wrap="square" lIns="45719" tIns="45719" rIns="45719" bIns="45719" numCol="1" anchor="t">
            <a:noAutofit/>
          </a:bodyPr>
          <a:lstStyle/>
          <a:p>
            <a:endParaRPr/>
          </a:p>
        </p:txBody>
      </p:sp>
      <p:sp>
        <p:nvSpPr>
          <p:cNvPr id="7" name="Freeform 11"/>
          <p:cNvSpPr/>
          <p:nvPr/>
        </p:nvSpPr>
        <p:spPr>
          <a:xfrm>
            <a:off x="-2658388" y="7523875"/>
            <a:ext cx="5804035" cy="5808343"/>
          </a:xfrm>
          <a:custGeom>
            <a:avLst/>
            <a:gdLst/>
            <a:ahLst/>
            <a:cxnLst>
              <a:cxn ang="0">
                <a:pos x="wd2" y="hd2"/>
              </a:cxn>
              <a:cxn ang="5400000">
                <a:pos x="wd2" y="hd2"/>
              </a:cxn>
              <a:cxn ang="10800000">
                <a:pos x="wd2" y="hd2"/>
              </a:cxn>
              <a:cxn ang="16200000">
                <a:pos x="wd2" y="hd2"/>
              </a:cxn>
            </a:cxnLst>
            <a:rect l="0" t="0" r="r" b="b"/>
            <a:pathLst>
              <a:path w="21584" h="21600" extrusionOk="0">
                <a:moveTo>
                  <a:pt x="10792" y="21600"/>
                </a:moveTo>
                <a:cubicBezTo>
                  <a:pt x="4850" y="21600"/>
                  <a:pt x="0" y="16750"/>
                  <a:pt x="0" y="10792"/>
                </a:cubicBezTo>
                <a:cubicBezTo>
                  <a:pt x="0" y="4850"/>
                  <a:pt x="4850" y="0"/>
                  <a:pt x="10792" y="0"/>
                </a:cubicBezTo>
                <a:cubicBezTo>
                  <a:pt x="16750" y="0"/>
                  <a:pt x="21584" y="4850"/>
                  <a:pt x="21584" y="10792"/>
                </a:cubicBezTo>
                <a:cubicBezTo>
                  <a:pt x="21600" y="16750"/>
                  <a:pt x="16750" y="21600"/>
                  <a:pt x="10792" y="21600"/>
                </a:cubicBezTo>
                <a:close/>
                <a:moveTo>
                  <a:pt x="10792" y="5942"/>
                </a:moveTo>
                <a:cubicBezTo>
                  <a:pt x="8126" y="5942"/>
                  <a:pt x="5942" y="8126"/>
                  <a:pt x="5942" y="10792"/>
                </a:cubicBezTo>
                <a:cubicBezTo>
                  <a:pt x="5942" y="13458"/>
                  <a:pt x="8126" y="15642"/>
                  <a:pt x="10792" y="15642"/>
                </a:cubicBezTo>
                <a:cubicBezTo>
                  <a:pt x="13458" y="15642"/>
                  <a:pt x="15642" y="13458"/>
                  <a:pt x="15642" y="10792"/>
                </a:cubicBezTo>
                <a:cubicBezTo>
                  <a:pt x="15642" y="8126"/>
                  <a:pt x="13474" y="5942"/>
                  <a:pt x="10792" y="5942"/>
                </a:cubicBezTo>
                <a:close/>
              </a:path>
            </a:pathLst>
          </a:custGeom>
          <a:solidFill>
            <a:srgbClr val="F9D91F">
              <a:alpha val="64705"/>
            </a:srgbClr>
          </a:solidFill>
          <a:ln w="12700">
            <a:miter lim="400000"/>
          </a:ln>
        </p:spPr>
        <p:txBody>
          <a:bodyPr lIns="45719" rIns="45719"/>
          <a:lstStyle/>
          <a:p>
            <a:endParaRPr/>
          </a:p>
        </p:txBody>
      </p:sp>
      <p:graphicFrame>
        <p:nvGraphicFramePr>
          <p:cNvPr id="10" name="Diagrama 9">
            <a:extLst>
              <a:ext uri="{FF2B5EF4-FFF2-40B4-BE49-F238E27FC236}">
                <a16:creationId xmlns:a16="http://schemas.microsoft.com/office/drawing/2014/main" id="{D756C893-EBEB-6892-2776-95B7439E5373}"/>
              </a:ext>
            </a:extLst>
          </p:cNvPr>
          <p:cNvGraphicFramePr/>
          <p:nvPr>
            <p:extLst>
              <p:ext uri="{D42A27DB-BD31-4B8C-83A1-F6EECF244321}">
                <p14:modId xmlns:p14="http://schemas.microsoft.com/office/powerpoint/2010/main" val="950338307"/>
              </p:ext>
            </p:extLst>
          </p:nvPr>
        </p:nvGraphicFramePr>
        <p:xfrm>
          <a:off x="516836" y="1227488"/>
          <a:ext cx="17274209" cy="8075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6503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11B1E"/>
        </a:solidFill>
        <a:effectLst/>
      </p:bgPr>
    </p:bg>
    <p:spTree>
      <p:nvGrpSpPr>
        <p:cNvPr id="1" name=""/>
        <p:cNvGrpSpPr/>
        <p:nvPr/>
      </p:nvGrpSpPr>
      <p:grpSpPr>
        <a:xfrm>
          <a:off x="0" y="0"/>
          <a:ext cx="0" cy="0"/>
          <a:chOff x="0" y="0"/>
          <a:chExt cx="0" cy="0"/>
        </a:xfrm>
      </p:grpSpPr>
      <p:sp>
        <p:nvSpPr>
          <p:cNvPr id="153" name="AutoShape 2"/>
          <p:cNvSpPr/>
          <p:nvPr/>
        </p:nvSpPr>
        <p:spPr>
          <a:xfrm>
            <a:off x="-220731" y="-217623"/>
            <a:ext cx="10812728" cy="11178570"/>
          </a:xfrm>
          <a:prstGeom prst="rect">
            <a:avLst/>
          </a:prstGeom>
          <a:solidFill>
            <a:srgbClr val="FFFFFF"/>
          </a:solidFill>
          <a:ln w="12700">
            <a:miter lim="400000"/>
          </a:ln>
        </p:spPr>
        <p:txBody>
          <a:bodyPr lIns="45719" rIns="45719"/>
          <a:lstStyle/>
          <a:p>
            <a:endParaRPr/>
          </a:p>
        </p:txBody>
      </p:sp>
      <p:sp>
        <p:nvSpPr>
          <p:cNvPr id="154" name="AutoShape 3"/>
          <p:cNvSpPr/>
          <p:nvPr/>
        </p:nvSpPr>
        <p:spPr>
          <a:xfrm>
            <a:off x="812335" y="2831729"/>
            <a:ext cx="662790" cy="137082"/>
          </a:xfrm>
          <a:prstGeom prst="rect">
            <a:avLst/>
          </a:prstGeom>
          <a:solidFill>
            <a:srgbClr val="F9D91F"/>
          </a:solidFill>
          <a:ln w="12700">
            <a:miter lim="400000"/>
          </a:ln>
        </p:spPr>
        <p:txBody>
          <a:bodyPr lIns="45719" rIns="45719"/>
          <a:lstStyle/>
          <a:p>
            <a:endParaRPr/>
          </a:p>
        </p:txBody>
      </p:sp>
      <p:sp>
        <p:nvSpPr>
          <p:cNvPr id="155" name="Freeform 5"/>
          <p:cNvSpPr/>
          <p:nvPr/>
        </p:nvSpPr>
        <p:spPr>
          <a:xfrm>
            <a:off x="-1848167" y="7614921"/>
            <a:ext cx="4883490" cy="4887114"/>
          </a:xfrm>
          <a:custGeom>
            <a:avLst/>
            <a:gdLst/>
            <a:ahLst/>
            <a:cxnLst>
              <a:cxn ang="0">
                <a:pos x="wd2" y="hd2"/>
              </a:cxn>
              <a:cxn ang="5400000">
                <a:pos x="wd2" y="hd2"/>
              </a:cxn>
              <a:cxn ang="10800000">
                <a:pos x="wd2" y="hd2"/>
              </a:cxn>
              <a:cxn ang="16200000">
                <a:pos x="wd2" y="hd2"/>
              </a:cxn>
            </a:cxnLst>
            <a:rect l="0" t="0" r="r" b="b"/>
            <a:pathLst>
              <a:path w="21584" h="21600" extrusionOk="0">
                <a:moveTo>
                  <a:pt x="10792" y="21600"/>
                </a:moveTo>
                <a:cubicBezTo>
                  <a:pt x="4850" y="21600"/>
                  <a:pt x="0" y="16750"/>
                  <a:pt x="0" y="10792"/>
                </a:cubicBezTo>
                <a:cubicBezTo>
                  <a:pt x="0" y="4850"/>
                  <a:pt x="4850" y="0"/>
                  <a:pt x="10792" y="0"/>
                </a:cubicBezTo>
                <a:cubicBezTo>
                  <a:pt x="16750" y="0"/>
                  <a:pt x="21584" y="4850"/>
                  <a:pt x="21584" y="10792"/>
                </a:cubicBezTo>
                <a:cubicBezTo>
                  <a:pt x="21600" y="16750"/>
                  <a:pt x="16750" y="21600"/>
                  <a:pt x="10792" y="21600"/>
                </a:cubicBezTo>
                <a:close/>
                <a:moveTo>
                  <a:pt x="10792" y="5942"/>
                </a:moveTo>
                <a:cubicBezTo>
                  <a:pt x="8126" y="5942"/>
                  <a:pt x="5942" y="8126"/>
                  <a:pt x="5942" y="10792"/>
                </a:cubicBezTo>
                <a:cubicBezTo>
                  <a:pt x="5942" y="13458"/>
                  <a:pt x="8126" y="15642"/>
                  <a:pt x="10792" y="15642"/>
                </a:cubicBezTo>
                <a:cubicBezTo>
                  <a:pt x="13458" y="15642"/>
                  <a:pt x="15642" y="13458"/>
                  <a:pt x="15642" y="10792"/>
                </a:cubicBezTo>
                <a:cubicBezTo>
                  <a:pt x="15642" y="8126"/>
                  <a:pt x="13474" y="5942"/>
                  <a:pt x="10792" y="5942"/>
                </a:cubicBezTo>
                <a:close/>
              </a:path>
            </a:pathLst>
          </a:custGeom>
          <a:solidFill>
            <a:srgbClr val="F9D91F"/>
          </a:solidFill>
          <a:ln w="12700">
            <a:miter lim="400000"/>
          </a:ln>
        </p:spPr>
        <p:txBody>
          <a:bodyPr lIns="45719" rIns="45719"/>
          <a:lstStyle/>
          <a:p>
            <a:endParaRPr/>
          </a:p>
        </p:txBody>
      </p:sp>
      <p:sp>
        <p:nvSpPr>
          <p:cNvPr id="156" name="AutoShape 7"/>
          <p:cNvSpPr/>
          <p:nvPr/>
        </p:nvSpPr>
        <p:spPr>
          <a:xfrm>
            <a:off x="10260331" y="10058476"/>
            <a:ext cx="8069500" cy="228524"/>
          </a:xfrm>
          <a:prstGeom prst="rect">
            <a:avLst/>
          </a:prstGeom>
          <a:solidFill>
            <a:srgbClr val="F9D91F"/>
          </a:solidFill>
          <a:ln w="12700">
            <a:miter lim="400000"/>
          </a:ln>
        </p:spPr>
        <p:txBody>
          <a:bodyPr lIns="45719" rIns="45719"/>
          <a:lstStyle/>
          <a:p>
            <a:endParaRPr/>
          </a:p>
        </p:txBody>
      </p:sp>
      <p:sp>
        <p:nvSpPr>
          <p:cNvPr id="157" name="TextBox 8"/>
          <p:cNvSpPr txBox="1"/>
          <p:nvPr/>
        </p:nvSpPr>
        <p:spPr>
          <a:xfrm>
            <a:off x="1157308" y="3140925"/>
            <a:ext cx="7446734" cy="476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3900"/>
              </a:lnSpc>
              <a:defRPr sz="2700" spc="55">
                <a:solidFill>
                  <a:srgbClr val="111B1E"/>
                </a:solidFill>
                <a:latin typeface="Montserrat Light"/>
                <a:ea typeface="Montserrat Light"/>
                <a:cs typeface="Montserrat Light"/>
                <a:sym typeface="Montserrat Light"/>
              </a:defRPr>
            </a:lvl1pPr>
          </a:lstStyle>
          <a:p>
            <a:r>
              <a:rPr lang="es-MX" sz="3200" dirty="0"/>
              <a:t>A partir de estas revisiones…</a:t>
            </a:r>
            <a:endParaRPr sz="3200" dirty="0"/>
          </a:p>
        </p:txBody>
      </p:sp>
      <p:sp>
        <p:nvSpPr>
          <p:cNvPr id="158" name="TextBox 9"/>
          <p:cNvSpPr txBox="1"/>
          <p:nvPr/>
        </p:nvSpPr>
        <p:spPr>
          <a:xfrm>
            <a:off x="812335" y="331981"/>
            <a:ext cx="7446734" cy="10758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9000"/>
              </a:lnSpc>
              <a:defRPr sz="7200" spc="64">
                <a:solidFill>
                  <a:srgbClr val="046064"/>
                </a:solidFill>
                <a:latin typeface="Montserrat Classic Bold"/>
                <a:ea typeface="Montserrat Classic Bold"/>
                <a:cs typeface="Montserrat Classic Bold"/>
                <a:sym typeface="Montserrat Classic Bold"/>
              </a:defRPr>
            </a:lvl1pPr>
          </a:lstStyle>
          <a:p>
            <a:r>
              <a:rPr lang="es-MX" dirty="0"/>
              <a:t>Cuestionamientos</a:t>
            </a:r>
            <a:endParaRPr dirty="0"/>
          </a:p>
        </p:txBody>
      </p:sp>
      <p:pic>
        <p:nvPicPr>
          <p:cNvPr id="159" name="Imagen" descr="Imagen"/>
          <p:cNvPicPr>
            <a:picLocks noChangeAspect="1"/>
          </p:cNvPicPr>
          <p:nvPr/>
        </p:nvPicPr>
        <p:blipFill>
          <a:blip r:embed="rId2"/>
          <a:srcRect l="23309" r="3579"/>
          <a:stretch>
            <a:fillRect/>
          </a:stretch>
        </p:blipFill>
        <p:spPr>
          <a:xfrm>
            <a:off x="10279996" y="-76111"/>
            <a:ext cx="11830421" cy="10113412"/>
          </a:xfrm>
          <a:prstGeom prst="rect">
            <a:avLst/>
          </a:prstGeom>
          <a:ln w="12700">
            <a:miter lim="400000"/>
          </a:ln>
        </p:spPr>
      </p:pic>
      <p:sp>
        <p:nvSpPr>
          <p:cNvPr id="164" name="TextBox 8"/>
          <p:cNvSpPr txBox="1"/>
          <p:nvPr/>
        </p:nvSpPr>
        <p:spPr>
          <a:xfrm>
            <a:off x="1143730" y="4109979"/>
            <a:ext cx="7446734" cy="29771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3900"/>
              </a:lnSpc>
              <a:defRPr sz="2700" spc="55">
                <a:solidFill>
                  <a:srgbClr val="111B1E"/>
                </a:solidFill>
                <a:latin typeface="Montserrat Light"/>
                <a:ea typeface="Montserrat Light"/>
                <a:cs typeface="Montserrat Light"/>
                <a:sym typeface="Montserrat Light"/>
              </a:defRPr>
            </a:lvl1pPr>
          </a:lstStyle>
          <a:p>
            <a:pPr algn="just"/>
            <a:r>
              <a:rPr lang="es-MX" sz="3200" dirty="0"/>
              <a:t>¿Cómo entienden la diferencia y la relación entre sexo y género?</a:t>
            </a:r>
          </a:p>
          <a:p>
            <a:pPr algn="just"/>
            <a:endParaRPr lang="es-MX" sz="3200" dirty="0"/>
          </a:p>
          <a:p>
            <a:pPr algn="just"/>
            <a:r>
              <a:rPr lang="es-MX" sz="3200" dirty="0"/>
              <a:t>¿Qué importancia tiene esta distinción para el trabajo legislativo?</a:t>
            </a:r>
          </a:p>
        </p:txBody>
      </p:sp>
    </p:spTree>
    <p:extLst>
      <p:ext uri="{BB962C8B-B14F-4D97-AF65-F5344CB8AC3E}">
        <p14:creationId xmlns:p14="http://schemas.microsoft.com/office/powerpoint/2010/main" val="214987982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AutoShape 2"/>
          <p:cNvSpPr/>
          <p:nvPr/>
        </p:nvSpPr>
        <p:spPr>
          <a:xfrm>
            <a:off x="-552397" y="-486587"/>
            <a:ext cx="10812727" cy="11178569"/>
          </a:xfrm>
          <a:prstGeom prst="rect">
            <a:avLst/>
          </a:prstGeom>
          <a:solidFill>
            <a:srgbClr val="FFFFFF"/>
          </a:solidFill>
          <a:ln w="12700">
            <a:miter lim="400000"/>
          </a:ln>
        </p:spPr>
        <p:txBody>
          <a:bodyPr lIns="45719" rIns="45719"/>
          <a:lstStyle/>
          <a:p>
            <a:endParaRPr/>
          </a:p>
        </p:txBody>
      </p:sp>
      <p:sp>
        <p:nvSpPr>
          <p:cNvPr id="115" name="AutoShape 3"/>
          <p:cNvSpPr/>
          <p:nvPr/>
        </p:nvSpPr>
        <p:spPr>
          <a:xfrm>
            <a:off x="812335" y="2831729"/>
            <a:ext cx="662789" cy="137082"/>
          </a:xfrm>
          <a:prstGeom prst="rect">
            <a:avLst/>
          </a:prstGeom>
          <a:solidFill>
            <a:srgbClr val="F9D91F"/>
          </a:solidFill>
          <a:ln w="12700">
            <a:miter lim="400000"/>
          </a:ln>
        </p:spPr>
        <p:txBody>
          <a:bodyPr lIns="45719" rIns="45719"/>
          <a:lstStyle/>
          <a:p>
            <a:endParaRPr/>
          </a:p>
        </p:txBody>
      </p:sp>
      <p:sp>
        <p:nvSpPr>
          <p:cNvPr id="116" name="Freeform 5"/>
          <p:cNvSpPr/>
          <p:nvPr/>
        </p:nvSpPr>
        <p:spPr>
          <a:xfrm>
            <a:off x="-1848167" y="7614921"/>
            <a:ext cx="4883490" cy="4887114"/>
          </a:xfrm>
          <a:custGeom>
            <a:avLst/>
            <a:gdLst/>
            <a:ahLst/>
            <a:cxnLst>
              <a:cxn ang="0">
                <a:pos x="wd2" y="hd2"/>
              </a:cxn>
              <a:cxn ang="5400000">
                <a:pos x="wd2" y="hd2"/>
              </a:cxn>
              <a:cxn ang="10800000">
                <a:pos x="wd2" y="hd2"/>
              </a:cxn>
              <a:cxn ang="16200000">
                <a:pos x="wd2" y="hd2"/>
              </a:cxn>
            </a:cxnLst>
            <a:rect l="0" t="0" r="r" b="b"/>
            <a:pathLst>
              <a:path w="21584" h="21600" extrusionOk="0">
                <a:moveTo>
                  <a:pt x="10792" y="21600"/>
                </a:moveTo>
                <a:cubicBezTo>
                  <a:pt x="4850" y="21600"/>
                  <a:pt x="0" y="16750"/>
                  <a:pt x="0" y="10792"/>
                </a:cubicBezTo>
                <a:cubicBezTo>
                  <a:pt x="0" y="4850"/>
                  <a:pt x="4850" y="0"/>
                  <a:pt x="10792" y="0"/>
                </a:cubicBezTo>
                <a:cubicBezTo>
                  <a:pt x="16750" y="0"/>
                  <a:pt x="21584" y="4850"/>
                  <a:pt x="21584" y="10792"/>
                </a:cubicBezTo>
                <a:cubicBezTo>
                  <a:pt x="21600" y="16750"/>
                  <a:pt x="16750" y="21600"/>
                  <a:pt x="10792" y="21600"/>
                </a:cubicBezTo>
                <a:close/>
                <a:moveTo>
                  <a:pt x="10792" y="5942"/>
                </a:moveTo>
                <a:cubicBezTo>
                  <a:pt x="8126" y="5942"/>
                  <a:pt x="5942" y="8126"/>
                  <a:pt x="5942" y="10792"/>
                </a:cubicBezTo>
                <a:cubicBezTo>
                  <a:pt x="5942" y="13458"/>
                  <a:pt x="8126" y="15642"/>
                  <a:pt x="10792" y="15642"/>
                </a:cubicBezTo>
                <a:cubicBezTo>
                  <a:pt x="13458" y="15642"/>
                  <a:pt x="15642" y="13458"/>
                  <a:pt x="15642" y="10792"/>
                </a:cubicBezTo>
                <a:cubicBezTo>
                  <a:pt x="15642" y="8126"/>
                  <a:pt x="13474" y="5942"/>
                  <a:pt x="10792" y="5942"/>
                </a:cubicBezTo>
                <a:close/>
              </a:path>
            </a:pathLst>
          </a:custGeom>
          <a:solidFill>
            <a:srgbClr val="F9D91F"/>
          </a:solidFill>
          <a:ln w="12700">
            <a:miter lim="400000"/>
          </a:ln>
        </p:spPr>
        <p:txBody>
          <a:bodyPr lIns="45719" rIns="45719"/>
          <a:lstStyle/>
          <a:p>
            <a:endParaRPr/>
          </a:p>
        </p:txBody>
      </p:sp>
      <p:pic>
        <p:nvPicPr>
          <p:cNvPr id="117" name="Picture 6"/>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9678" r="19678"/>
          <a:stretch/>
        </p:blipFill>
        <p:spPr>
          <a:xfrm>
            <a:off x="10260330" y="0"/>
            <a:ext cx="11301261" cy="10172739"/>
          </a:xfrm>
          <a:prstGeom prst="rect">
            <a:avLst/>
          </a:prstGeom>
          <a:ln w="12700">
            <a:miter lim="400000"/>
          </a:ln>
        </p:spPr>
      </p:pic>
      <p:sp>
        <p:nvSpPr>
          <p:cNvPr id="118" name="AutoShape 7"/>
          <p:cNvSpPr/>
          <p:nvPr/>
        </p:nvSpPr>
        <p:spPr>
          <a:xfrm>
            <a:off x="10260331" y="10058476"/>
            <a:ext cx="8069500" cy="228524"/>
          </a:xfrm>
          <a:prstGeom prst="rect">
            <a:avLst/>
          </a:prstGeom>
          <a:solidFill>
            <a:srgbClr val="F9D91F"/>
          </a:solidFill>
          <a:ln w="12700">
            <a:miter lim="400000"/>
          </a:ln>
        </p:spPr>
        <p:txBody>
          <a:bodyPr lIns="45719" rIns="45719"/>
          <a:lstStyle/>
          <a:p>
            <a:endParaRPr/>
          </a:p>
        </p:txBody>
      </p:sp>
      <p:sp>
        <p:nvSpPr>
          <p:cNvPr id="119" name="TextBox 8"/>
          <p:cNvSpPr txBox="1"/>
          <p:nvPr/>
        </p:nvSpPr>
        <p:spPr>
          <a:xfrm>
            <a:off x="812335" y="3606202"/>
            <a:ext cx="7446735" cy="14541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nSpc>
                <a:spcPts val="3900"/>
              </a:lnSpc>
              <a:defRPr sz="2700" spc="55">
                <a:solidFill>
                  <a:srgbClr val="111B1E"/>
                </a:solidFill>
                <a:latin typeface="Montserrat Light"/>
                <a:ea typeface="Montserrat Light"/>
                <a:cs typeface="Montserrat Light"/>
                <a:sym typeface="Montserrat Light"/>
              </a:defRPr>
            </a:pPr>
            <a:r>
              <a:rPr lang="es-ES" sz="2700" dirty="0">
                <a:sym typeface="Montserrat Light"/>
              </a:rPr>
              <a:t>Reflexionar sobre la identidad masculina y la posibilidad de construir relaciones igualitarias</a:t>
            </a:r>
            <a:r>
              <a:rPr lang="es-MX" sz="2700" dirty="0">
                <a:sym typeface="Montserrat Light"/>
              </a:rPr>
              <a:t>.</a:t>
            </a:r>
            <a:endParaRPr sz="2800" b="1" dirty="0"/>
          </a:p>
        </p:txBody>
      </p:sp>
      <p:sp>
        <p:nvSpPr>
          <p:cNvPr id="120" name="TextBox 9"/>
          <p:cNvSpPr txBox="1"/>
          <p:nvPr/>
        </p:nvSpPr>
        <p:spPr>
          <a:xfrm>
            <a:off x="812335" y="331981"/>
            <a:ext cx="7446735" cy="10758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ts val="9000"/>
              </a:lnSpc>
              <a:defRPr sz="7200" spc="64">
                <a:solidFill>
                  <a:srgbClr val="046064"/>
                </a:solidFill>
                <a:latin typeface="Montserrat Classic Bold"/>
                <a:ea typeface="Montserrat Classic Bold"/>
                <a:cs typeface="Montserrat Classic Bold"/>
                <a:sym typeface="Montserrat Classic Bold"/>
              </a:defRPr>
            </a:lvl1pPr>
          </a:lstStyle>
          <a:p>
            <a:r>
              <a:rPr lang="es-MX" dirty="0"/>
              <a:t>Objetivo: </a:t>
            </a:r>
            <a:endParaRPr dirty="0"/>
          </a:p>
        </p:txBody>
      </p:sp>
      <p:sp>
        <p:nvSpPr>
          <p:cNvPr id="2" name="CuadroTexto 1">
            <a:extLst>
              <a:ext uri="{FF2B5EF4-FFF2-40B4-BE49-F238E27FC236}">
                <a16:creationId xmlns:a16="http://schemas.microsoft.com/office/drawing/2014/main" id="{96FB7099-8A45-6060-0B84-CECB6EEAC0BB}"/>
              </a:ext>
            </a:extLst>
          </p:cNvPr>
          <p:cNvSpPr txBox="1"/>
          <p:nvPr/>
        </p:nvSpPr>
        <p:spPr>
          <a:xfrm>
            <a:off x="10260330" y="10172739"/>
            <a:ext cx="11301261" cy="230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s-MX" sz="900">
                <a:hlinkClick r:id="rId3" tooltip="http://feis.utero.pe/2017/10/24/hombres-4-consejos-para-que-te-dejes-de-tonterias-y-sepas-como-actuar-frente-al-machismo/"/>
              </a:rPr>
              <a:t>Esta foto</a:t>
            </a:r>
            <a:r>
              <a:rPr lang="es-MX" sz="900"/>
              <a:t> de Autor desconocido está bajo licencia </a:t>
            </a:r>
            <a:r>
              <a:rPr lang="es-MX" sz="900">
                <a:hlinkClick r:id="rId4" tooltip="https://creativecommons.org/licenses/by/3.0/"/>
              </a:rPr>
              <a:t>CC BY</a:t>
            </a:r>
            <a:endParaRPr lang="es-MX" sz="90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Freeform 3"/>
          <p:cNvSpPr/>
          <p:nvPr/>
        </p:nvSpPr>
        <p:spPr>
          <a:xfrm>
            <a:off x="15325816" y="-559341"/>
            <a:ext cx="4642847" cy="4646293"/>
          </a:xfrm>
          <a:custGeom>
            <a:avLst/>
            <a:gdLst/>
            <a:ahLst/>
            <a:cxnLst>
              <a:cxn ang="0">
                <a:pos x="wd2" y="hd2"/>
              </a:cxn>
              <a:cxn ang="5400000">
                <a:pos x="wd2" y="hd2"/>
              </a:cxn>
              <a:cxn ang="10800000">
                <a:pos x="wd2" y="hd2"/>
              </a:cxn>
              <a:cxn ang="16200000">
                <a:pos x="wd2" y="hd2"/>
              </a:cxn>
            </a:cxnLst>
            <a:rect l="0" t="0" r="r" b="b"/>
            <a:pathLst>
              <a:path w="21584" h="21600" extrusionOk="0">
                <a:moveTo>
                  <a:pt x="10792" y="21600"/>
                </a:moveTo>
                <a:cubicBezTo>
                  <a:pt x="4850" y="21600"/>
                  <a:pt x="0" y="16750"/>
                  <a:pt x="0" y="10792"/>
                </a:cubicBezTo>
                <a:cubicBezTo>
                  <a:pt x="0" y="4850"/>
                  <a:pt x="4850" y="0"/>
                  <a:pt x="10792" y="0"/>
                </a:cubicBezTo>
                <a:cubicBezTo>
                  <a:pt x="16750" y="0"/>
                  <a:pt x="21584" y="4850"/>
                  <a:pt x="21584" y="10792"/>
                </a:cubicBezTo>
                <a:cubicBezTo>
                  <a:pt x="21600" y="16750"/>
                  <a:pt x="16750" y="21600"/>
                  <a:pt x="10792" y="21600"/>
                </a:cubicBezTo>
                <a:close/>
                <a:moveTo>
                  <a:pt x="10792" y="5942"/>
                </a:moveTo>
                <a:cubicBezTo>
                  <a:pt x="8126" y="5942"/>
                  <a:pt x="5942" y="8126"/>
                  <a:pt x="5942" y="10792"/>
                </a:cubicBezTo>
                <a:cubicBezTo>
                  <a:pt x="5942" y="13458"/>
                  <a:pt x="8126" y="15642"/>
                  <a:pt x="10792" y="15642"/>
                </a:cubicBezTo>
                <a:cubicBezTo>
                  <a:pt x="13458" y="15642"/>
                  <a:pt x="15642" y="13458"/>
                  <a:pt x="15642" y="10792"/>
                </a:cubicBezTo>
                <a:cubicBezTo>
                  <a:pt x="15642" y="8126"/>
                  <a:pt x="13474" y="5942"/>
                  <a:pt x="10792" y="5942"/>
                </a:cubicBezTo>
                <a:close/>
              </a:path>
            </a:pathLst>
          </a:custGeom>
          <a:solidFill>
            <a:srgbClr val="A2C9C5"/>
          </a:solidFill>
          <a:ln w="12700">
            <a:miter lim="400000"/>
          </a:ln>
        </p:spPr>
        <p:txBody>
          <a:bodyPr lIns="45719" rIns="45719"/>
          <a:lstStyle/>
          <a:p>
            <a:endParaRPr/>
          </a:p>
        </p:txBody>
      </p:sp>
      <p:sp>
        <p:nvSpPr>
          <p:cNvPr id="273" name="AutoShape 4"/>
          <p:cNvSpPr/>
          <p:nvPr/>
        </p:nvSpPr>
        <p:spPr>
          <a:xfrm>
            <a:off x="1028700" y="1626724"/>
            <a:ext cx="662789" cy="137082"/>
          </a:xfrm>
          <a:prstGeom prst="rect">
            <a:avLst/>
          </a:prstGeom>
          <a:solidFill>
            <a:srgbClr val="F9D91F"/>
          </a:solidFill>
          <a:ln w="12700">
            <a:miter lim="400000"/>
          </a:ln>
        </p:spPr>
        <p:txBody>
          <a:bodyPr lIns="45719" rIns="45719"/>
          <a:lstStyle/>
          <a:p>
            <a:endParaRPr/>
          </a:p>
        </p:txBody>
      </p:sp>
      <p:sp>
        <p:nvSpPr>
          <p:cNvPr id="274" name="TextBox 7"/>
          <p:cNvSpPr txBox="1"/>
          <p:nvPr/>
        </p:nvSpPr>
        <p:spPr>
          <a:xfrm>
            <a:off x="1028699" y="257953"/>
            <a:ext cx="11919660" cy="985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8300"/>
              </a:lnSpc>
              <a:defRPr sz="6400" spc="185">
                <a:solidFill>
                  <a:srgbClr val="046064"/>
                </a:solidFill>
                <a:latin typeface="Montserrat Classic Bold"/>
                <a:ea typeface="Montserrat Classic Bold"/>
                <a:cs typeface="Montserrat Classic Bold"/>
                <a:sym typeface="Montserrat Classic Bold"/>
              </a:defRPr>
            </a:lvl1pPr>
          </a:lstStyle>
          <a:p>
            <a:r>
              <a:rPr lang="es-MX" dirty="0"/>
              <a:t>Cierre</a:t>
            </a:r>
            <a:endParaRPr dirty="0"/>
          </a:p>
        </p:txBody>
      </p:sp>
      <p:sp>
        <p:nvSpPr>
          <p:cNvPr id="9" name="En ámbitos laborales masculinizados las mujeres encuentran gran dificultad para poder ser contratadas.…"/>
          <p:cNvSpPr txBox="1">
            <a:spLocks/>
          </p:cNvSpPr>
          <p:nvPr/>
        </p:nvSpPr>
        <p:spPr>
          <a:xfrm>
            <a:off x="1691489" y="2709550"/>
            <a:ext cx="13387798" cy="32659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Autofit/>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a:lstStyle>
          <a:p>
            <a:pPr marL="0" indent="0" algn="just">
              <a:buNone/>
            </a:pPr>
            <a:r>
              <a:rPr lang="es-ES" sz="2800" dirty="0">
                <a:solidFill>
                  <a:srgbClr val="A2C9C5"/>
                </a:solidFill>
                <a:latin typeface="Lato"/>
                <a:ea typeface="Lato"/>
                <a:cs typeface="Lato"/>
              </a:rPr>
              <a:t>¿Dudas?</a:t>
            </a:r>
          </a:p>
          <a:p>
            <a:pPr marL="0" indent="0" algn="just">
              <a:buNone/>
            </a:pPr>
            <a:r>
              <a:rPr lang="es-ES" sz="2800" dirty="0">
                <a:solidFill>
                  <a:srgbClr val="A2C9C5"/>
                </a:solidFill>
                <a:latin typeface="Lato"/>
                <a:ea typeface="Lato"/>
                <a:cs typeface="Lato"/>
              </a:rPr>
              <a:t> </a:t>
            </a:r>
          </a:p>
          <a:p>
            <a:pPr marL="0" indent="0" algn="just">
              <a:buNone/>
            </a:pPr>
            <a:r>
              <a:rPr lang="es-ES" sz="2800" dirty="0">
                <a:solidFill>
                  <a:srgbClr val="A2C9C5"/>
                </a:solidFill>
                <a:latin typeface="Lato"/>
                <a:ea typeface="Lato"/>
                <a:cs typeface="Lato"/>
              </a:rPr>
              <a:t>Comentarios.</a:t>
            </a:r>
          </a:p>
          <a:p>
            <a:pPr marL="0" indent="0" algn="just">
              <a:buNone/>
            </a:pPr>
            <a:endParaRPr lang="es-ES" sz="2800" dirty="0">
              <a:solidFill>
                <a:srgbClr val="A2C9C5"/>
              </a:solidFill>
              <a:latin typeface="Lato"/>
              <a:ea typeface="Lato"/>
              <a:cs typeface="Lato"/>
            </a:endParaRPr>
          </a:p>
          <a:p>
            <a:pPr marL="0" indent="0" algn="just">
              <a:buNone/>
            </a:pPr>
            <a:r>
              <a:rPr lang="es-ES" sz="2800" dirty="0">
                <a:solidFill>
                  <a:srgbClr val="A2C9C5"/>
                </a:solidFill>
                <a:latin typeface="Lato"/>
                <a:ea typeface="Lato"/>
                <a:cs typeface="Lato"/>
              </a:rPr>
              <a:t>Anécdotas.</a:t>
            </a:r>
          </a:p>
          <a:p>
            <a:pPr marL="0" indent="0" algn="just">
              <a:buNone/>
            </a:pPr>
            <a:endParaRPr lang="es-ES" sz="2800" dirty="0">
              <a:solidFill>
                <a:srgbClr val="A2C9C5"/>
              </a:solidFill>
              <a:latin typeface="Lato"/>
              <a:ea typeface="Lato"/>
              <a:cs typeface="Lato"/>
            </a:endParaRPr>
          </a:p>
          <a:p>
            <a:pPr marL="0" indent="0" algn="just">
              <a:buNone/>
            </a:pPr>
            <a:r>
              <a:rPr lang="es-ES" sz="2800" dirty="0">
                <a:solidFill>
                  <a:srgbClr val="A2C9C5"/>
                </a:solidFill>
                <a:latin typeface="Lato"/>
                <a:ea typeface="Lato"/>
                <a:cs typeface="Lato"/>
              </a:rPr>
              <a:t>¿Cómo puedes empezar a aplicar esta información en tu quehacer diario? </a:t>
            </a:r>
          </a:p>
          <a:p>
            <a:pPr marL="0" indent="0" algn="just">
              <a:buNone/>
            </a:pPr>
            <a:endParaRPr lang="es-ES" sz="2800" dirty="0">
              <a:solidFill>
                <a:srgbClr val="A2C9C5"/>
              </a:solidFill>
              <a:latin typeface="Lato"/>
              <a:ea typeface="Lato"/>
              <a:cs typeface="Lato"/>
            </a:endParaRPr>
          </a:p>
          <a:p>
            <a:pPr marL="0" indent="0" algn="just">
              <a:buNone/>
            </a:pPr>
            <a:endParaRPr lang="es-ES" sz="2800" dirty="0">
              <a:solidFill>
                <a:srgbClr val="A2C9C5"/>
              </a:solidFill>
              <a:latin typeface="Lato"/>
              <a:ea typeface="Lato"/>
              <a:cs typeface="Lato"/>
            </a:endParaRPr>
          </a:p>
          <a:p>
            <a:pPr marL="0" indent="0" algn="just">
              <a:buNone/>
            </a:pPr>
            <a:endParaRPr lang="es-ES" sz="2800" dirty="0">
              <a:solidFill>
                <a:srgbClr val="A2C9C5"/>
              </a:solidFill>
              <a:latin typeface="Lato"/>
              <a:ea typeface="Lato"/>
              <a:cs typeface="Lato"/>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Freeform 3"/>
          <p:cNvSpPr/>
          <p:nvPr/>
        </p:nvSpPr>
        <p:spPr>
          <a:xfrm>
            <a:off x="-3102724" y="5224698"/>
            <a:ext cx="8924832" cy="8931455"/>
          </a:xfrm>
          <a:custGeom>
            <a:avLst/>
            <a:gdLst/>
            <a:ahLst/>
            <a:cxnLst>
              <a:cxn ang="0">
                <a:pos x="wd2" y="hd2"/>
              </a:cxn>
              <a:cxn ang="5400000">
                <a:pos x="wd2" y="hd2"/>
              </a:cxn>
              <a:cxn ang="10800000">
                <a:pos x="wd2" y="hd2"/>
              </a:cxn>
              <a:cxn ang="16200000">
                <a:pos x="wd2" y="hd2"/>
              </a:cxn>
            </a:cxnLst>
            <a:rect l="0" t="0" r="r" b="b"/>
            <a:pathLst>
              <a:path w="21584" h="21600" extrusionOk="0">
                <a:moveTo>
                  <a:pt x="10792" y="21600"/>
                </a:moveTo>
                <a:cubicBezTo>
                  <a:pt x="4850" y="21600"/>
                  <a:pt x="0" y="16750"/>
                  <a:pt x="0" y="10792"/>
                </a:cubicBezTo>
                <a:cubicBezTo>
                  <a:pt x="0" y="4850"/>
                  <a:pt x="4850" y="0"/>
                  <a:pt x="10792" y="0"/>
                </a:cubicBezTo>
                <a:cubicBezTo>
                  <a:pt x="16750" y="0"/>
                  <a:pt x="21584" y="4850"/>
                  <a:pt x="21584" y="10792"/>
                </a:cubicBezTo>
                <a:cubicBezTo>
                  <a:pt x="21600" y="16750"/>
                  <a:pt x="16750" y="21600"/>
                  <a:pt x="10792" y="21600"/>
                </a:cubicBezTo>
                <a:close/>
                <a:moveTo>
                  <a:pt x="10792" y="5942"/>
                </a:moveTo>
                <a:cubicBezTo>
                  <a:pt x="8126" y="5942"/>
                  <a:pt x="5942" y="8126"/>
                  <a:pt x="5942" y="10792"/>
                </a:cubicBezTo>
                <a:cubicBezTo>
                  <a:pt x="5942" y="13458"/>
                  <a:pt x="8126" y="15642"/>
                  <a:pt x="10792" y="15642"/>
                </a:cubicBezTo>
                <a:cubicBezTo>
                  <a:pt x="13458" y="15642"/>
                  <a:pt x="15642" y="13458"/>
                  <a:pt x="15642" y="10792"/>
                </a:cubicBezTo>
                <a:cubicBezTo>
                  <a:pt x="15642" y="8126"/>
                  <a:pt x="13474" y="5942"/>
                  <a:pt x="10792" y="5942"/>
                </a:cubicBezTo>
                <a:close/>
              </a:path>
            </a:pathLst>
          </a:custGeom>
          <a:solidFill>
            <a:srgbClr val="A2C9C5">
              <a:alpha val="49804"/>
            </a:srgbClr>
          </a:solidFill>
          <a:ln w="12700">
            <a:miter lim="400000"/>
          </a:ln>
        </p:spPr>
        <p:txBody>
          <a:bodyPr lIns="45719" rIns="45719"/>
          <a:lstStyle/>
          <a:p>
            <a:endParaRPr/>
          </a:p>
        </p:txBody>
      </p:sp>
      <p:sp>
        <p:nvSpPr>
          <p:cNvPr id="321" name="TextBox 4"/>
          <p:cNvSpPr txBox="1"/>
          <p:nvPr/>
        </p:nvSpPr>
        <p:spPr>
          <a:xfrm>
            <a:off x="8967554" y="4396989"/>
            <a:ext cx="8379183" cy="15037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r">
              <a:lnSpc>
                <a:spcPts val="12600"/>
              </a:lnSpc>
              <a:defRPr sz="10000" spc="90">
                <a:solidFill>
                  <a:srgbClr val="046064"/>
                </a:solidFill>
                <a:latin typeface="Montserrat Classic Bold"/>
                <a:ea typeface="Montserrat Classic Bold"/>
                <a:cs typeface="Montserrat Classic Bold"/>
                <a:sym typeface="Montserrat Classic Bold"/>
              </a:defRPr>
            </a:pPr>
            <a:r>
              <a:rPr dirty="0"/>
              <a:t>GRACIAS</a:t>
            </a:r>
          </a:p>
        </p:txBody>
      </p:sp>
      <p:sp>
        <p:nvSpPr>
          <p:cNvPr id="322" name="AutoShape 5"/>
          <p:cNvSpPr/>
          <p:nvPr/>
        </p:nvSpPr>
        <p:spPr>
          <a:xfrm>
            <a:off x="16596512" y="5935231"/>
            <a:ext cx="662789" cy="137082"/>
          </a:xfrm>
          <a:prstGeom prst="rect">
            <a:avLst/>
          </a:prstGeom>
          <a:solidFill>
            <a:srgbClr val="F9D91F"/>
          </a:solidFill>
          <a:ln w="12700">
            <a:miter lim="400000"/>
          </a:ln>
        </p:spPr>
        <p:txBody>
          <a:bodyPr lIns="45719" rIns="45719"/>
          <a:lstStyle/>
          <a:p>
            <a:endParaRPr/>
          </a:p>
        </p:txBody>
      </p:sp>
      <p:sp>
        <p:nvSpPr>
          <p:cNvPr id="323" name="AutoShape 6"/>
          <p:cNvSpPr/>
          <p:nvPr/>
        </p:nvSpPr>
        <p:spPr>
          <a:xfrm>
            <a:off x="6040387" y="10062287"/>
            <a:ext cx="12247614" cy="224714"/>
          </a:xfrm>
          <a:prstGeom prst="rect">
            <a:avLst/>
          </a:prstGeom>
          <a:solidFill>
            <a:srgbClr val="F9D91F"/>
          </a:solidFill>
          <a:ln w="12700">
            <a:miter lim="400000"/>
          </a:ln>
        </p:spPr>
        <p:txBody>
          <a:bodyPr lIns="45719" rIns="45719"/>
          <a:lstStyle/>
          <a:p>
            <a:endParaRPr/>
          </a:p>
        </p:txBody>
      </p:sp>
      <p:pic>
        <p:nvPicPr>
          <p:cNvPr id="324" name="Picture 8" descr="Picture 8"/>
          <p:cNvPicPr>
            <a:picLocks noChangeAspect="1"/>
          </p:cNvPicPr>
          <p:nvPr/>
        </p:nvPicPr>
        <p:blipFill>
          <a:blip r:embed="rId2"/>
          <a:stretch>
            <a:fillRect/>
          </a:stretch>
        </p:blipFill>
        <p:spPr>
          <a:xfrm>
            <a:off x="1028700" y="1028700"/>
            <a:ext cx="3485473" cy="3446261"/>
          </a:xfrm>
          <a:prstGeom prst="rect">
            <a:avLst/>
          </a:prstGeom>
          <a:ln w="12700">
            <a:miter lim="400000"/>
          </a:ln>
        </p:spPr>
      </p:pic>
      <p:sp>
        <p:nvSpPr>
          <p:cNvPr id="325" name="CuadroTexto 8"/>
          <p:cNvSpPr txBox="1"/>
          <p:nvPr/>
        </p:nvSpPr>
        <p:spPr>
          <a:xfrm>
            <a:off x="6040387" y="8505713"/>
            <a:ext cx="9052561" cy="1384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800"/>
            </a:pPr>
            <a:r>
              <a:rPr lang="es-MX" u="sng" dirty="0">
                <a:solidFill>
                  <a:srgbClr val="0000FF"/>
                </a:solidFill>
                <a:uFill>
                  <a:solidFill>
                    <a:srgbClr val="0000FF"/>
                  </a:solidFill>
                </a:uFill>
                <a:hlinkClick r:id="rId3"/>
              </a:rPr>
              <a:t>rene@gendes.org.mx</a:t>
            </a:r>
          </a:p>
          <a:p>
            <a:pPr>
              <a:defRPr sz="2800"/>
            </a:pPr>
            <a:r>
              <a:rPr lang="es-MX" u="sng" dirty="0">
                <a:solidFill>
                  <a:srgbClr val="0000FF"/>
                </a:solidFill>
                <a:uFill>
                  <a:solidFill>
                    <a:srgbClr val="0000FF"/>
                  </a:solidFill>
                </a:uFill>
                <a:hlinkClick r:id="rId3"/>
              </a:rPr>
              <a:t>jzetina@gendes.org.mx</a:t>
            </a:r>
            <a:endParaRPr u="sng" dirty="0">
              <a:solidFill>
                <a:srgbClr val="0000FF"/>
              </a:solidFill>
              <a:uFill>
                <a:solidFill>
                  <a:srgbClr val="0000FF"/>
                </a:solidFill>
              </a:uFill>
              <a:hlinkClick r:id="rId3"/>
            </a:endParaRPr>
          </a:p>
          <a:p>
            <a:pPr>
              <a:defRPr sz="2800"/>
            </a:pPr>
            <a:r>
              <a:rPr dirty="0"/>
              <a:t>@GENDESAC</a:t>
            </a:r>
          </a:p>
        </p:txBody>
      </p:sp>
      <p:pic>
        <p:nvPicPr>
          <p:cNvPr id="1026" name="Picture 2" descr="Social Media Logos Black Images – Browse 34,306 Stock Photos, Vectors, and  Video | Adobe Sto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7881" y="9278129"/>
            <a:ext cx="1852583" cy="8245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Freeform 3"/>
          <p:cNvSpPr/>
          <p:nvPr/>
        </p:nvSpPr>
        <p:spPr>
          <a:xfrm>
            <a:off x="-3102724" y="5224698"/>
            <a:ext cx="8924832" cy="8931455"/>
          </a:xfrm>
          <a:custGeom>
            <a:avLst/>
            <a:gdLst/>
            <a:ahLst/>
            <a:cxnLst>
              <a:cxn ang="0">
                <a:pos x="wd2" y="hd2"/>
              </a:cxn>
              <a:cxn ang="5400000">
                <a:pos x="wd2" y="hd2"/>
              </a:cxn>
              <a:cxn ang="10800000">
                <a:pos x="wd2" y="hd2"/>
              </a:cxn>
              <a:cxn ang="16200000">
                <a:pos x="wd2" y="hd2"/>
              </a:cxn>
            </a:cxnLst>
            <a:rect l="0" t="0" r="r" b="b"/>
            <a:pathLst>
              <a:path w="21584" h="21600" extrusionOk="0">
                <a:moveTo>
                  <a:pt x="10792" y="21600"/>
                </a:moveTo>
                <a:cubicBezTo>
                  <a:pt x="4850" y="21600"/>
                  <a:pt x="0" y="16750"/>
                  <a:pt x="0" y="10792"/>
                </a:cubicBezTo>
                <a:cubicBezTo>
                  <a:pt x="0" y="4850"/>
                  <a:pt x="4850" y="0"/>
                  <a:pt x="10792" y="0"/>
                </a:cubicBezTo>
                <a:cubicBezTo>
                  <a:pt x="16750" y="0"/>
                  <a:pt x="21584" y="4850"/>
                  <a:pt x="21584" y="10792"/>
                </a:cubicBezTo>
                <a:cubicBezTo>
                  <a:pt x="21600" y="16750"/>
                  <a:pt x="16750" y="21600"/>
                  <a:pt x="10792" y="21600"/>
                </a:cubicBezTo>
                <a:close/>
                <a:moveTo>
                  <a:pt x="10792" y="5942"/>
                </a:moveTo>
                <a:cubicBezTo>
                  <a:pt x="8126" y="5942"/>
                  <a:pt x="5942" y="8126"/>
                  <a:pt x="5942" y="10792"/>
                </a:cubicBezTo>
                <a:cubicBezTo>
                  <a:pt x="5942" y="13458"/>
                  <a:pt x="8126" y="15642"/>
                  <a:pt x="10792" y="15642"/>
                </a:cubicBezTo>
                <a:cubicBezTo>
                  <a:pt x="13458" y="15642"/>
                  <a:pt x="15642" y="13458"/>
                  <a:pt x="15642" y="10792"/>
                </a:cubicBezTo>
                <a:cubicBezTo>
                  <a:pt x="15642" y="8126"/>
                  <a:pt x="13474" y="5942"/>
                  <a:pt x="10792" y="5942"/>
                </a:cubicBezTo>
                <a:close/>
              </a:path>
            </a:pathLst>
          </a:custGeom>
          <a:solidFill>
            <a:srgbClr val="A2C9C5">
              <a:alpha val="49804"/>
            </a:srgbClr>
          </a:solidFill>
          <a:ln w="12700">
            <a:miter lim="400000"/>
          </a:ln>
        </p:spPr>
        <p:txBody>
          <a:bodyPr lIns="45719" rIns="45719"/>
          <a:lstStyle/>
          <a:p>
            <a:endParaRPr/>
          </a:p>
        </p:txBody>
      </p:sp>
      <p:sp>
        <p:nvSpPr>
          <p:cNvPr id="105" name="TextBox 4"/>
          <p:cNvSpPr txBox="1"/>
          <p:nvPr/>
        </p:nvSpPr>
        <p:spPr>
          <a:xfrm>
            <a:off x="615392" y="1061082"/>
            <a:ext cx="8379184" cy="10758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r">
              <a:lnSpc>
                <a:spcPts val="9000"/>
              </a:lnSpc>
              <a:defRPr sz="7200" spc="64">
                <a:solidFill>
                  <a:srgbClr val="046064"/>
                </a:solidFill>
                <a:latin typeface="Montserrat Classic Bold"/>
                <a:ea typeface="Montserrat Classic Bold"/>
                <a:cs typeface="Montserrat Classic Bold"/>
                <a:sym typeface="Montserrat Classic Bold"/>
              </a:defRPr>
            </a:lvl1pPr>
          </a:lstStyle>
          <a:p>
            <a:r>
              <a:rPr lang="es-MX" dirty="0"/>
              <a:t>Temas a revisar: </a:t>
            </a:r>
            <a:endParaRPr dirty="0"/>
          </a:p>
        </p:txBody>
      </p:sp>
      <p:sp>
        <p:nvSpPr>
          <p:cNvPr id="106" name="AutoShape 5"/>
          <p:cNvSpPr/>
          <p:nvPr/>
        </p:nvSpPr>
        <p:spPr>
          <a:xfrm flipV="1">
            <a:off x="8331787" y="3289511"/>
            <a:ext cx="662789" cy="170763"/>
          </a:xfrm>
          <a:prstGeom prst="rect">
            <a:avLst/>
          </a:prstGeom>
          <a:solidFill>
            <a:srgbClr val="F9D91F"/>
          </a:solidFill>
          <a:ln w="12700">
            <a:miter lim="400000"/>
          </a:ln>
        </p:spPr>
        <p:txBody>
          <a:bodyPr lIns="45719" rIns="45719"/>
          <a:lstStyle/>
          <a:p>
            <a:endParaRPr/>
          </a:p>
        </p:txBody>
      </p:sp>
      <p:sp>
        <p:nvSpPr>
          <p:cNvPr id="107" name="AutoShape 6"/>
          <p:cNvSpPr/>
          <p:nvPr/>
        </p:nvSpPr>
        <p:spPr>
          <a:xfrm>
            <a:off x="6040387" y="10062287"/>
            <a:ext cx="12247614" cy="224714"/>
          </a:xfrm>
          <a:prstGeom prst="rect">
            <a:avLst/>
          </a:prstGeom>
          <a:solidFill>
            <a:srgbClr val="F9D91F"/>
          </a:solidFill>
          <a:ln w="12700">
            <a:miter lim="400000"/>
          </a:ln>
        </p:spPr>
        <p:txBody>
          <a:bodyPr lIns="45719" rIns="45719"/>
          <a:lstStyle/>
          <a:p>
            <a:endParaRPr/>
          </a:p>
        </p:txBody>
      </p:sp>
      <p:sp>
        <p:nvSpPr>
          <p:cNvPr id="108" name="TextBox 7"/>
          <p:cNvSpPr txBox="1"/>
          <p:nvPr/>
        </p:nvSpPr>
        <p:spPr>
          <a:xfrm>
            <a:off x="11296620" y="3289511"/>
            <a:ext cx="5962679" cy="35779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just">
              <a:lnSpc>
                <a:spcPts val="3100"/>
              </a:lnSpc>
              <a:defRPr sz="2600" spc="52">
                <a:solidFill>
                  <a:srgbClr val="191919"/>
                </a:solidFill>
                <a:latin typeface="Aileron Regular"/>
                <a:ea typeface="Aileron Regular"/>
                <a:cs typeface="Aileron Regular"/>
                <a:sym typeface="Aileron Regular"/>
              </a:defRPr>
            </a:lvl1pPr>
          </a:lstStyle>
          <a:p>
            <a:r>
              <a:rPr lang="es-MX" dirty="0"/>
              <a:t>¿Qué entendemos por género?</a:t>
            </a:r>
          </a:p>
          <a:p>
            <a:endParaRPr lang="es-MX" dirty="0"/>
          </a:p>
          <a:p>
            <a:r>
              <a:rPr lang="es-MX" dirty="0"/>
              <a:t>Igualdad y perspectiva de género</a:t>
            </a:r>
          </a:p>
          <a:p>
            <a:endParaRPr lang="es-MX" dirty="0"/>
          </a:p>
          <a:p>
            <a:r>
              <a:rPr lang="es-MX" dirty="0"/>
              <a:t>Masculinidades</a:t>
            </a:r>
          </a:p>
          <a:p>
            <a:endParaRPr lang="es-MX" dirty="0"/>
          </a:p>
          <a:p>
            <a:r>
              <a:rPr lang="es-MX" dirty="0"/>
              <a:t>Violencia de género</a:t>
            </a:r>
          </a:p>
          <a:p>
            <a:endParaRPr lang="es-MX" dirty="0"/>
          </a:p>
          <a:p>
            <a:r>
              <a:rPr lang="es-MX" dirty="0"/>
              <a:t>Masculinidades alternativas e igualdad</a:t>
            </a:r>
            <a:endParaRPr dirty="0"/>
          </a:p>
        </p:txBody>
      </p:sp>
      <p:pic>
        <p:nvPicPr>
          <p:cNvPr id="112" name="Picture 13" descr="Picture 13"/>
          <p:cNvPicPr>
            <a:picLocks noChangeAspect="1"/>
          </p:cNvPicPr>
          <p:nvPr/>
        </p:nvPicPr>
        <p:blipFill>
          <a:blip r:embed="rId2"/>
          <a:stretch>
            <a:fillRect/>
          </a:stretch>
        </p:blipFill>
        <p:spPr>
          <a:xfrm>
            <a:off x="66057" y="7975942"/>
            <a:ext cx="2593895" cy="2564714"/>
          </a:xfrm>
          <a:prstGeom prst="rect">
            <a:avLst/>
          </a:prstGeom>
          <a:ln w="12700">
            <a:miter lim="400000"/>
          </a:ln>
        </p:spPr>
      </p:pic>
    </p:spTree>
    <p:extLst>
      <p:ext uri="{BB962C8B-B14F-4D97-AF65-F5344CB8AC3E}">
        <p14:creationId xmlns:p14="http://schemas.microsoft.com/office/powerpoint/2010/main" val="225967435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AutoShape 2"/>
          <p:cNvSpPr/>
          <p:nvPr/>
        </p:nvSpPr>
        <p:spPr>
          <a:xfrm>
            <a:off x="-1879898" y="-1"/>
            <a:ext cx="9274062" cy="10972829"/>
          </a:xfrm>
          <a:prstGeom prst="rect">
            <a:avLst/>
          </a:prstGeom>
          <a:solidFill>
            <a:srgbClr val="A2C9C5"/>
          </a:solidFill>
          <a:ln w="12700">
            <a:miter lim="400000"/>
          </a:ln>
        </p:spPr>
        <p:txBody>
          <a:bodyPr lIns="45719" rIns="45719"/>
          <a:lstStyle/>
          <a:p>
            <a:endParaRPr dirty="0"/>
          </a:p>
        </p:txBody>
      </p:sp>
      <p:sp>
        <p:nvSpPr>
          <p:cNvPr id="123" name="Freeform 4"/>
          <p:cNvSpPr/>
          <p:nvPr/>
        </p:nvSpPr>
        <p:spPr>
          <a:xfrm>
            <a:off x="-5213774" y="6309147"/>
            <a:ext cx="9320441" cy="9327359"/>
          </a:xfrm>
          <a:custGeom>
            <a:avLst/>
            <a:gdLst/>
            <a:ahLst/>
            <a:cxnLst>
              <a:cxn ang="0">
                <a:pos x="wd2" y="hd2"/>
              </a:cxn>
              <a:cxn ang="5400000">
                <a:pos x="wd2" y="hd2"/>
              </a:cxn>
              <a:cxn ang="10800000">
                <a:pos x="wd2" y="hd2"/>
              </a:cxn>
              <a:cxn ang="16200000">
                <a:pos x="wd2" y="hd2"/>
              </a:cxn>
            </a:cxnLst>
            <a:rect l="0" t="0" r="r" b="b"/>
            <a:pathLst>
              <a:path w="21584" h="21600" extrusionOk="0">
                <a:moveTo>
                  <a:pt x="10792" y="21600"/>
                </a:moveTo>
                <a:cubicBezTo>
                  <a:pt x="4850" y="21600"/>
                  <a:pt x="0" y="16750"/>
                  <a:pt x="0" y="10792"/>
                </a:cubicBezTo>
                <a:cubicBezTo>
                  <a:pt x="0" y="4850"/>
                  <a:pt x="4850" y="0"/>
                  <a:pt x="10792" y="0"/>
                </a:cubicBezTo>
                <a:cubicBezTo>
                  <a:pt x="16750" y="0"/>
                  <a:pt x="21584" y="4850"/>
                  <a:pt x="21584" y="10792"/>
                </a:cubicBezTo>
                <a:cubicBezTo>
                  <a:pt x="21600" y="16750"/>
                  <a:pt x="16750" y="21600"/>
                  <a:pt x="10792" y="21600"/>
                </a:cubicBezTo>
                <a:close/>
                <a:moveTo>
                  <a:pt x="10792" y="5942"/>
                </a:moveTo>
                <a:cubicBezTo>
                  <a:pt x="8126" y="5942"/>
                  <a:pt x="5942" y="8126"/>
                  <a:pt x="5942" y="10792"/>
                </a:cubicBezTo>
                <a:cubicBezTo>
                  <a:pt x="5942" y="13458"/>
                  <a:pt x="8126" y="15642"/>
                  <a:pt x="10792" y="15642"/>
                </a:cubicBezTo>
                <a:cubicBezTo>
                  <a:pt x="13458" y="15642"/>
                  <a:pt x="15642" y="13458"/>
                  <a:pt x="15642" y="10792"/>
                </a:cubicBezTo>
                <a:cubicBezTo>
                  <a:pt x="15642" y="8126"/>
                  <a:pt x="13474" y="5942"/>
                  <a:pt x="10792" y="5942"/>
                </a:cubicBezTo>
                <a:close/>
              </a:path>
            </a:pathLst>
          </a:custGeom>
          <a:solidFill>
            <a:srgbClr val="F9D91F">
              <a:alpha val="49804"/>
            </a:srgbClr>
          </a:solidFill>
          <a:ln w="12700">
            <a:miter lim="400000"/>
          </a:ln>
        </p:spPr>
        <p:txBody>
          <a:bodyPr lIns="45719" rIns="45719"/>
          <a:lstStyle/>
          <a:p>
            <a:endParaRPr/>
          </a:p>
        </p:txBody>
      </p:sp>
      <p:sp>
        <p:nvSpPr>
          <p:cNvPr id="124" name="AutoShape 5"/>
          <p:cNvSpPr/>
          <p:nvPr/>
        </p:nvSpPr>
        <p:spPr>
          <a:xfrm>
            <a:off x="762997" y="6309147"/>
            <a:ext cx="662790" cy="137082"/>
          </a:xfrm>
          <a:prstGeom prst="rect">
            <a:avLst/>
          </a:prstGeom>
          <a:solidFill>
            <a:srgbClr val="F9D91F"/>
          </a:solidFill>
          <a:ln w="12700">
            <a:miter lim="400000"/>
          </a:ln>
        </p:spPr>
        <p:txBody>
          <a:bodyPr lIns="45719" rIns="45719"/>
          <a:lstStyle/>
          <a:p>
            <a:endParaRPr/>
          </a:p>
        </p:txBody>
      </p:sp>
      <p:sp>
        <p:nvSpPr>
          <p:cNvPr id="125" name="AutoShape 6"/>
          <p:cNvSpPr/>
          <p:nvPr/>
        </p:nvSpPr>
        <p:spPr>
          <a:xfrm>
            <a:off x="7394162" y="10054669"/>
            <a:ext cx="10893838" cy="197961"/>
          </a:xfrm>
          <a:prstGeom prst="rect">
            <a:avLst/>
          </a:prstGeom>
          <a:solidFill>
            <a:srgbClr val="F9D91F"/>
          </a:solidFill>
          <a:ln w="12700">
            <a:miter lim="400000"/>
          </a:ln>
        </p:spPr>
        <p:txBody>
          <a:bodyPr lIns="45719" rIns="45719"/>
          <a:lstStyle/>
          <a:p>
            <a:endParaRPr/>
          </a:p>
        </p:txBody>
      </p:sp>
      <p:sp>
        <p:nvSpPr>
          <p:cNvPr id="126" name="TextBox 7"/>
          <p:cNvSpPr txBox="1"/>
          <p:nvPr/>
        </p:nvSpPr>
        <p:spPr>
          <a:xfrm>
            <a:off x="0" y="1078573"/>
            <a:ext cx="6169770" cy="7039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5700"/>
              </a:lnSpc>
              <a:defRPr sz="4600" spc="40">
                <a:solidFill>
                  <a:srgbClr val="FFFFFF"/>
                </a:solidFill>
                <a:latin typeface="Montserrat Classic"/>
                <a:ea typeface="Montserrat Classic"/>
                <a:cs typeface="Montserrat Classic"/>
                <a:sym typeface="Montserrat Classic"/>
              </a:defRPr>
            </a:lvl1pPr>
          </a:lstStyle>
          <a:p>
            <a:r>
              <a:rPr lang="es-MX" dirty="0">
                <a:solidFill>
                  <a:srgbClr val="002060"/>
                </a:solidFill>
              </a:rPr>
              <a:t>ACUERDOS GRUPALES</a:t>
            </a:r>
            <a:endParaRPr dirty="0">
              <a:solidFill>
                <a:srgbClr val="002060"/>
              </a:solidFill>
            </a:endParaRPr>
          </a:p>
        </p:txBody>
      </p:sp>
      <p:pic>
        <p:nvPicPr>
          <p:cNvPr id="128" name="Picture 14" descr="Picture 14"/>
          <p:cNvPicPr>
            <a:picLocks noChangeAspect="1"/>
          </p:cNvPicPr>
          <p:nvPr/>
        </p:nvPicPr>
        <p:blipFill>
          <a:blip r:embed="rId2"/>
          <a:stretch>
            <a:fillRect/>
          </a:stretch>
        </p:blipFill>
        <p:spPr>
          <a:xfrm>
            <a:off x="16115200" y="7034518"/>
            <a:ext cx="1989743" cy="2820512"/>
          </a:xfrm>
          <a:prstGeom prst="rect">
            <a:avLst/>
          </a:prstGeom>
          <a:ln w="12700">
            <a:miter lim="400000"/>
          </a:ln>
        </p:spPr>
      </p:pic>
      <p:pic>
        <p:nvPicPr>
          <p:cNvPr id="129" name="Picture 15" descr="Picture 15"/>
          <p:cNvPicPr>
            <a:picLocks noChangeAspect="1"/>
          </p:cNvPicPr>
          <p:nvPr/>
        </p:nvPicPr>
        <p:blipFill>
          <a:blip r:embed="rId3"/>
          <a:stretch>
            <a:fillRect/>
          </a:stretch>
        </p:blipFill>
        <p:spPr>
          <a:xfrm>
            <a:off x="7827112" y="567372"/>
            <a:ext cx="1739850" cy="2757686"/>
          </a:xfrm>
          <a:prstGeom prst="rect">
            <a:avLst/>
          </a:prstGeom>
          <a:ln w="12700">
            <a:miter lim="400000"/>
          </a:ln>
        </p:spPr>
      </p:pic>
      <p:sp>
        <p:nvSpPr>
          <p:cNvPr id="130" name="TextBox 16"/>
          <p:cNvSpPr txBox="1"/>
          <p:nvPr/>
        </p:nvSpPr>
        <p:spPr>
          <a:xfrm>
            <a:off x="9784376" y="2621083"/>
            <a:ext cx="6113412" cy="731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nSpc>
                <a:spcPts val="5700"/>
              </a:lnSpc>
              <a:defRPr sz="4600" spc="40">
                <a:solidFill>
                  <a:srgbClr val="F9D91F"/>
                </a:solidFill>
                <a:latin typeface="Montserrat Classic"/>
                <a:ea typeface="Montserrat Classic"/>
                <a:cs typeface="Montserrat Classic"/>
                <a:sym typeface="Montserrat Classic"/>
              </a:defRPr>
            </a:lvl1pPr>
          </a:lstStyle>
          <a:p>
            <a:pPr algn="ctr"/>
            <a:r>
              <a:rPr lang="es-ES" sz="5400" dirty="0"/>
              <a:t>¿Algún otro?</a:t>
            </a:r>
            <a:endParaRPr sz="5400" dirty="0"/>
          </a:p>
        </p:txBody>
      </p:sp>
      <p:sp>
        <p:nvSpPr>
          <p:cNvPr id="13" name="TextBox 17">
            <a:extLst>
              <a:ext uri="{FF2B5EF4-FFF2-40B4-BE49-F238E27FC236}">
                <a16:creationId xmlns:a16="http://schemas.microsoft.com/office/drawing/2014/main" id="{ECBCC4E7-DBC0-56D7-3166-FD2789A29ED9}"/>
              </a:ext>
            </a:extLst>
          </p:cNvPr>
          <p:cNvSpPr txBox="1"/>
          <p:nvPr/>
        </p:nvSpPr>
        <p:spPr>
          <a:xfrm>
            <a:off x="0" y="2382458"/>
            <a:ext cx="6764514" cy="31857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3100"/>
              </a:lnSpc>
              <a:defRPr sz="2200">
                <a:solidFill>
                  <a:srgbClr val="111B1E"/>
                </a:solidFill>
                <a:latin typeface="Montserrat Light"/>
                <a:ea typeface="Montserrat Light"/>
                <a:cs typeface="Montserrat Light"/>
                <a:sym typeface="Montserrat Light"/>
              </a:defRPr>
            </a:lvl1pPr>
          </a:lstStyle>
          <a:p>
            <a:pPr marL="342900" indent="-342900" algn="just">
              <a:lnSpc>
                <a:spcPts val="4200"/>
              </a:lnSpc>
              <a:buFont typeface="Arial" panose="020B0604020202020204" pitchFamily="34" charset="0"/>
              <a:buChar char="•"/>
            </a:pPr>
            <a:r>
              <a:rPr lang="es-MX" sz="2800" dirty="0">
                <a:solidFill>
                  <a:srgbClr val="002060"/>
                </a:solidFill>
              </a:rPr>
              <a:t>Levantar la mano virtual antes de participar.</a:t>
            </a:r>
          </a:p>
          <a:p>
            <a:pPr marL="342900" indent="-342900" algn="just">
              <a:lnSpc>
                <a:spcPts val="4200"/>
              </a:lnSpc>
              <a:buFont typeface="Arial" panose="020B0604020202020204" pitchFamily="34" charset="0"/>
              <a:buChar char="•"/>
            </a:pPr>
            <a:r>
              <a:rPr lang="es-MX" sz="2800" dirty="0">
                <a:solidFill>
                  <a:srgbClr val="002060"/>
                </a:solidFill>
              </a:rPr>
              <a:t>Mantener el micrófono apagado mientras no esté participando.</a:t>
            </a:r>
          </a:p>
          <a:p>
            <a:pPr marL="342900" indent="-342900" algn="just">
              <a:lnSpc>
                <a:spcPts val="4200"/>
              </a:lnSpc>
              <a:buFont typeface="Arial" panose="020B0604020202020204" pitchFamily="34" charset="0"/>
              <a:buChar char="•"/>
            </a:pPr>
            <a:r>
              <a:rPr lang="es-MX" sz="2800" dirty="0">
                <a:solidFill>
                  <a:srgbClr val="002060"/>
                </a:solidFill>
              </a:rPr>
              <a:t>No interrumpir cuando otra persona esté participando.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11B1E"/>
        </a:solidFill>
        <a:effectLst/>
      </p:bgPr>
    </p:bg>
    <p:spTree>
      <p:nvGrpSpPr>
        <p:cNvPr id="1" name=""/>
        <p:cNvGrpSpPr/>
        <p:nvPr/>
      </p:nvGrpSpPr>
      <p:grpSpPr>
        <a:xfrm>
          <a:off x="0" y="0"/>
          <a:ext cx="0" cy="0"/>
          <a:chOff x="0" y="0"/>
          <a:chExt cx="0" cy="0"/>
        </a:xfrm>
      </p:grpSpPr>
      <p:sp>
        <p:nvSpPr>
          <p:cNvPr id="114" name="AutoShape 2"/>
          <p:cNvSpPr/>
          <p:nvPr/>
        </p:nvSpPr>
        <p:spPr>
          <a:xfrm>
            <a:off x="-554197" y="-445784"/>
            <a:ext cx="10812727" cy="11178569"/>
          </a:xfrm>
          <a:prstGeom prst="rect">
            <a:avLst/>
          </a:prstGeom>
          <a:solidFill>
            <a:srgbClr val="FFFFFF"/>
          </a:solidFill>
          <a:ln w="12700">
            <a:miter lim="400000"/>
          </a:ln>
        </p:spPr>
        <p:txBody>
          <a:bodyPr lIns="45719" rIns="45719"/>
          <a:lstStyle/>
          <a:p>
            <a:endParaRPr/>
          </a:p>
        </p:txBody>
      </p:sp>
      <p:sp>
        <p:nvSpPr>
          <p:cNvPr id="115" name="AutoShape 3"/>
          <p:cNvSpPr/>
          <p:nvPr/>
        </p:nvSpPr>
        <p:spPr>
          <a:xfrm>
            <a:off x="812335" y="2831729"/>
            <a:ext cx="662789" cy="137082"/>
          </a:xfrm>
          <a:prstGeom prst="rect">
            <a:avLst/>
          </a:prstGeom>
          <a:solidFill>
            <a:srgbClr val="F9D91F"/>
          </a:solidFill>
          <a:ln w="12700">
            <a:miter lim="400000"/>
          </a:ln>
        </p:spPr>
        <p:txBody>
          <a:bodyPr lIns="45719" rIns="45719"/>
          <a:lstStyle/>
          <a:p>
            <a:endParaRPr/>
          </a:p>
        </p:txBody>
      </p:sp>
      <p:sp>
        <p:nvSpPr>
          <p:cNvPr id="116" name="Freeform 5"/>
          <p:cNvSpPr/>
          <p:nvPr/>
        </p:nvSpPr>
        <p:spPr>
          <a:xfrm>
            <a:off x="-1848167" y="7614921"/>
            <a:ext cx="4883490" cy="4887114"/>
          </a:xfrm>
          <a:custGeom>
            <a:avLst/>
            <a:gdLst/>
            <a:ahLst/>
            <a:cxnLst>
              <a:cxn ang="0">
                <a:pos x="wd2" y="hd2"/>
              </a:cxn>
              <a:cxn ang="5400000">
                <a:pos x="wd2" y="hd2"/>
              </a:cxn>
              <a:cxn ang="10800000">
                <a:pos x="wd2" y="hd2"/>
              </a:cxn>
              <a:cxn ang="16200000">
                <a:pos x="wd2" y="hd2"/>
              </a:cxn>
            </a:cxnLst>
            <a:rect l="0" t="0" r="r" b="b"/>
            <a:pathLst>
              <a:path w="21584" h="21600" extrusionOk="0">
                <a:moveTo>
                  <a:pt x="10792" y="21600"/>
                </a:moveTo>
                <a:cubicBezTo>
                  <a:pt x="4850" y="21600"/>
                  <a:pt x="0" y="16750"/>
                  <a:pt x="0" y="10792"/>
                </a:cubicBezTo>
                <a:cubicBezTo>
                  <a:pt x="0" y="4850"/>
                  <a:pt x="4850" y="0"/>
                  <a:pt x="10792" y="0"/>
                </a:cubicBezTo>
                <a:cubicBezTo>
                  <a:pt x="16750" y="0"/>
                  <a:pt x="21584" y="4850"/>
                  <a:pt x="21584" y="10792"/>
                </a:cubicBezTo>
                <a:cubicBezTo>
                  <a:pt x="21600" y="16750"/>
                  <a:pt x="16750" y="21600"/>
                  <a:pt x="10792" y="21600"/>
                </a:cubicBezTo>
                <a:close/>
                <a:moveTo>
                  <a:pt x="10792" y="5942"/>
                </a:moveTo>
                <a:cubicBezTo>
                  <a:pt x="8126" y="5942"/>
                  <a:pt x="5942" y="8126"/>
                  <a:pt x="5942" y="10792"/>
                </a:cubicBezTo>
                <a:cubicBezTo>
                  <a:pt x="5942" y="13458"/>
                  <a:pt x="8126" y="15642"/>
                  <a:pt x="10792" y="15642"/>
                </a:cubicBezTo>
                <a:cubicBezTo>
                  <a:pt x="13458" y="15642"/>
                  <a:pt x="15642" y="13458"/>
                  <a:pt x="15642" y="10792"/>
                </a:cubicBezTo>
                <a:cubicBezTo>
                  <a:pt x="15642" y="8126"/>
                  <a:pt x="13474" y="5942"/>
                  <a:pt x="10792" y="5942"/>
                </a:cubicBezTo>
                <a:close/>
              </a:path>
            </a:pathLst>
          </a:custGeom>
          <a:solidFill>
            <a:srgbClr val="F9D91F"/>
          </a:solidFill>
          <a:ln w="12700">
            <a:miter lim="400000"/>
          </a:ln>
        </p:spPr>
        <p:txBody>
          <a:bodyPr lIns="45719" rIns="45719"/>
          <a:lstStyle/>
          <a:p>
            <a:endParaRPr/>
          </a:p>
        </p:txBody>
      </p:sp>
      <p:pic>
        <p:nvPicPr>
          <p:cNvPr id="117" name="Picture 6" descr="Picture 6"/>
          <p:cNvPicPr>
            <a:picLocks noChangeAspect="1"/>
          </p:cNvPicPr>
          <p:nvPr/>
        </p:nvPicPr>
        <p:blipFill>
          <a:blip r:embed="rId2">
            <a:alphaModFix amt="49000"/>
          </a:blip>
          <a:srcRect l="24865" r="24865"/>
          <a:stretch>
            <a:fillRect/>
          </a:stretch>
        </p:blipFill>
        <p:spPr>
          <a:xfrm>
            <a:off x="10260330" y="0"/>
            <a:ext cx="11301261" cy="10172739"/>
          </a:xfrm>
          <a:prstGeom prst="rect">
            <a:avLst/>
          </a:prstGeom>
          <a:ln w="12700">
            <a:miter lim="400000"/>
          </a:ln>
        </p:spPr>
      </p:pic>
      <p:sp>
        <p:nvSpPr>
          <p:cNvPr id="118" name="AutoShape 7"/>
          <p:cNvSpPr/>
          <p:nvPr/>
        </p:nvSpPr>
        <p:spPr>
          <a:xfrm>
            <a:off x="10260331" y="10058476"/>
            <a:ext cx="8069500" cy="228524"/>
          </a:xfrm>
          <a:prstGeom prst="rect">
            <a:avLst/>
          </a:prstGeom>
          <a:solidFill>
            <a:srgbClr val="F9D91F"/>
          </a:solidFill>
          <a:ln w="12700">
            <a:miter lim="400000"/>
          </a:ln>
        </p:spPr>
        <p:txBody>
          <a:bodyPr lIns="45719" rIns="45719"/>
          <a:lstStyle/>
          <a:p>
            <a:endParaRPr/>
          </a:p>
        </p:txBody>
      </p:sp>
      <p:sp>
        <p:nvSpPr>
          <p:cNvPr id="119" name="TextBox 8"/>
          <p:cNvSpPr txBox="1"/>
          <p:nvPr/>
        </p:nvSpPr>
        <p:spPr>
          <a:xfrm>
            <a:off x="812335" y="3606202"/>
            <a:ext cx="7446735" cy="34614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457200" indent="-457200">
              <a:lnSpc>
                <a:spcPts val="3900"/>
              </a:lnSpc>
              <a:buFontTx/>
              <a:buChar char="-"/>
              <a:defRPr sz="2700" spc="55">
                <a:solidFill>
                  <a:srgbClr val="111B1E"/>
                </a:solidFill>
                <a:latin typeface="Montserrat Light"/>
                <a:ea typeface="Montserrat Light"/>
                <a:cs typeface="Montserrat Light"/>
                <a:sym typeface="Montserrat Light"/>
              </a:defRPr>
            </a:pPr>
            <a:r>
              <a:rPr lang="es-MX" dirty="0"/>
              <a:t>¿Cómo describirías la primera sesión?</a:t>
            </a:r>
          </a:p>
          <a:p>
            <a:pPr marL="457200" indent="-457200">
              <a:lnSpc>
                <a:spcPts val="3900"/>
              </a:lnSpc>
              <a:buFontTx/>
              <a:buChar char="-"/>
              <a:defRPr sz="2700" spc="55">
                <a:solidFill>
                  <a:srgbClr val="111B1E"/>
                </a:solidFill>
                <a:latin typeface="Montserrat Light"/>
                <a:ea typeface="Montserrat Light"/>
                <a:cs typeface="Montserrat Light"/>
                <a:sym typeface="Montserrat Light"/>
              </a:defRPr>
            </a:pPr>
            <a:r>
              <a:rPr lang="es-MX" dirty="0"/>
              <a:t>¿Qué te pareció más interesante?</a:t>
            </a:r>
          </a:p>
          <a:p>
            <a:pPr marL="457200" indent="-457200">
              <a:lnSpc>
                <a:spcPts val="3900"/>
              </a:lnSpc>
              <a:buFontTx/>
              <a:buChar char="-"/>
              <a:defRPr sz="2700" spc="55">
                <a:solidFill>
                  <a:srgbClr val="111B1E"/>
                </a:solidFill>
                <a:latin typeface="Montserrat Light"/>
                <a:ea typeface="Montserrat Light"/>
                <a:cs typeface="Montserrat Light"/>
                <a:sym typeface="Montserrat Light"/>
              </a:defRPr>
            </a:pPr>
            <a:r>
              <a:rPr lang="es-MX" dirty="0"/>
              <a:t>¿Qué tema o concepto seguiste reflexionando?</a:t>
            </a:r>
          </a:p>
          <a:p>
            <a:pPr marL="457200" indent="-457200">
              <a:lnSpc>
                <a:spcPts val="3900"/>
              </a:lnSpc>
              <a:buFontTx/>
              <a:buChar char="-"/>
              <a:defRPr sz="2700" spc="55">
                <a:solidFill>
                  <a:srgbClr val="111B1E"/>
                </a:solidFill>
                <a:latin typeface="Montserrat Light"/>
                <a:ea typeface="Montserrat Light"/>
                <a:cs typeface="Montserrat Light"/>
                <a:sym typeface="Montserrat Light"/>
              </a:defRPr>
            </a:pPr>
            <a:r>
              <a:rPr lang="es-MX" dirty="0"/>
              <a:t>Sobre las actividades sugeridas, ¿Tuviste oportunidad de revisarlas? ¿Qué te parecieron?</a:t>
            </a:r>
          </a:p>
        </p:txBody>
      </p:sp>
      <p:sp>
        <p:nvSpPr>
          <p:cNvPr id="120" name="TextBox 9"/>
          <p:cNvSpPr txBox="1"/>
          <p:nvPr/>
        </p:nvSpPr>
        <p:spPr>
          <a:xfrm>
            <a:off x="812335" y="331981"/>
            <a:ext cx="7446735" cy="22635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9000"/>
              </a:lnSpc>
              <a:defRPr sz="7200" spc="64">
                <a:solidFill>
                  <a:srgbClr val="046064"/>
                </a:solidFill>
                <a:latin typeface="Montserrat Classic Bold"/>
                <a:ea typeface="Montserrat Classic Bold"/>
                <a:cs typeface="Montserrat Classic Bold"/>
                <a:sym typeface="Montserrat Classic Bold"/>
              </a:defRPr>
            </a:lvl1pPr>
          </a:lstStyle>
          <a:p>
            <a:r>
              <a:rPr lang="es-MX" dirty="0"/>
              <a:t>Recapitulación de la sesión anterior.</a:t>
            </a:r>
            <a:endParaRPr dirty="0"/>
          </a:p>
        </p:txBody>
      </p:sp>
    </p:spTree>
    <p:extLst>
      <p:ext uri="{BB962C8B-B14F-4D97-AF65-F5344CB8AC3E}">
        <p14:creationId xmlns:p14="http://schemas.microsoft.com/office/powerpoint/2010/main" val="378341123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2C9C5"/>
        </a:solidFill>
        <a:effectLst/>
      </p:bgPr>
    </p:bg>
    <p:spTree>
      <p:nvGrpSpPr>
        <p:cNvPr id="1" name=""/>
        <p:cNvGrpSpPr/>
        <p:nvPr/>
      </p:nvGrpSpPr>
      <p:grpSpPr>
        <a:xfrm>
          <a:off x="0" y="0"/>
          <a:ext cx="0" cy="0"/>
          <a:chOff x="0" y="0"/>
          <a:chExt cx="0" cy="0"/>
        </a:xfrm>
      </p:grpSpPr>
      <p:sp>
        <p:nvSpPr>
          <p:cNvPr id="134" name="AutoShape 2"/>
          <p:cNvSpPr/>
          <p:nvPr/>
        </p:nvSpPr>
        <p:spPr>
          <a:xfrm>
            <a:off x="-819150" y="3845380"/>
            <a:ext cx="19926300" cy="6353195"/>
          </a:xfrm>
          <a:prstGeom prst="rect">
            <a:avLst/>
          </a:prstGeom>
          <a:solidFill>
            <a:srgbClr val="FFFFFF"/>
          </a:solidFill>
          <a:ln w="12700">
            <a:miter lim="400000"/>
          </a:ln>
        </p:spPr>
        <p:txBody>
          <a:bodyPr lIns="45719" rIns="45719"/>
          <a:lstStyle/>
          <a:p>
            <a:endParaRPr/>
          </a:p>
        </p:txBody>
      </p:sp>
      <p:sp>
        <p:nvSpPr>
          <p:cNvPr id="136" name="Freeform 6"/>
          <p:cNvSpPr/>
          <p:nvPr/>
        </p:nvSpPr>
        <p:spPr>
          <a:xfrm>
            <a:off x="8821467" y="3533480"/>
            <a:ext cx="587916" cy="5905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72" y="27"/>
                  <a:pt x="21600" y="4854"/>
                  <a:pt x="21600" y="10800"/>
                </a:cubicBezTo>
                <a:cubicBezTo>
                  <a:pt x="21600" y="16746"/>
                  <a:pt x="16772" y="21573"/>
                  <a:pt x="10800" y="21600"/>
                </a:cubicBezTo>
                <a:cubicBezTo>
                  <a:pt x="4828" y="21573"/>
                  <a:pt x="0" y="16746"/>
                  <a:pt x="0" y="10800"/>
                </a:cubicBezTo>
                <a:cubicBezTo>
                  <a:pt x="0" y="4854"/>
                  <a:pt x="4828" y="27"/>
                  <a:pt x="10800" y="0"/>
                </a:cubicBezTo>
                <a:close/>
              </a:path>
            </a:pathLst>
          </a:custGeom>
          <a:solidFill>
            <a:srgbClr val="F9D91F"/>
          </a:solidFill>
          <a:ln w="12700">
            <a:miter lim="400000"/>
          </a:ln>
        </p:spPr>
        <p:txBody>
          <a:bodyPr lIns="45719" rIns="45719"/>
          <a:lstStyle/>
          <a:p>
            <a:endParaRPr/>
          </a:p>
        </p:txBody>
      </p:sp>
      <p:sp>
        <p:nvSpPr>
          <p:cNvPr id="137" name="AutoShape 7"/>
          <p:cNvSpPr/>
          <p:nvPr/>
        </p:nvSpPr>
        <p:spPr>
          <a:xfrm>
            <a:off x="15166621" y="-2038389"/>
            <a:ext cx="4661228" cy="4715610"/>
          </a:xfrm>
          <a:prstGeom prst="rect">
            <a:avLst/>
          </a:prstGeom>
          <a:solidFill>
            <a:srgbClr val="FFFFFF"/>
          </a:solidFill>
          <a:ln w="12700">
            <a:miter lim="400000"/>
          </a:ln>
        </p:spPr>
        <p:txBody>
          <a:bodyPr lIns="45719" rIns="45719"/>
          <a:lstStyle/>
          <a:p>
            <a:endParaRPr/>
          </a:p>
        </p:txBody>
      </p:sp>
      <p:sp>
        <p:nvSpPr>
          <p:cNvPr id="138" name="Freeform 9"/>
          <p:cNvSpPr/>
          <p:nvPr/>
        </p:nvSpPr>
        <p:spPr>
          <a:xfrm>
            <a:off x="14844089" y="3533480"/>
            <a:ext cx="587916" cy="5905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72" y="27"/>
                  <a:pt x="21600" y="4854"/>
                  <a:pt x="21600" y="10800"/>
                </a:cubicBezTo>
                <a:cubicBezTo>
                  <a:pt x="21600" y="16746"/>
                  <a:pt x="16772" y="21573"/>
                  <a:pt x="10800" y="21600"/>
                </a:cubicBezTo>
                <a:cubicBezTo>
                  <a:pt x="4828" y="21573"/>
                  <a:pt x="0" y="16746"/>
                  <a:pt x="0" y="10800"/>
                </a:cubicBezTo>
                <a:cubicBezTo>
                  <a:pt x="0" y="4854"/>
                  <a:pt x="4828" y="27"/>
                  <a:pt x="10800" y="0"/>
                </a:cubicBezTo>
                <a:close/>
              </a:path>
            </a:pathLst>
          </a:custGeom>
          <a:solidFill>
            <a:srgbClr val="F9D91F"/>
          </a:solidFill>
          <a:ln w="12700">
            <a:miter lim="400000"/>
          </a:ln>
        </p:spPr>
        <p:txBody>
          <a:bodyPr lIns="45719" rIns="45719"/>
          <a:lstStyle/>
          <a:p>
            <a:endParaRPr/>
          </a:p>
        </p:txBody>
      </p:sp>
      <p:sp>
        <p:nvSpPr>
          <p:cNvPr id="139" name="Freeform 11"/>
          <p:cNvSpPr/>
          <p:nvPr/>
        </p:nvSpPr>
        <p:spPr>
          <a:xfrm>
            <a:off x="-2658388" y="7523875"/>
            <a:ext cx="5804035" cy="5808343"/>
          </a:xfrm>
          <a:custGeom>
            <a:avLst/>
            <a:gdLst/>
            <a:ahLst/>
            <a:cxnLst>
              <a:cxn ang="0">
                <a:pos x="wd2" y="hd2"/>
              </a:cxn>
              <a:cxn ang="5400000">
                <a:pos x="wd2" y="hd2"/>
              </a:cxn>
              <a:cxn ang="10800000">
                <a:pos x="wd2" y="hd2"/>
              </a:cxn>
              <a:cxn ang="16200000">
                <a:pos x="wd2" y="hd2"/>
              </a:cxn>
            </a:cxnLst>
            <a:rect l="0" t="0" r="r" b="b"/>
            <a:pathLst>
              <a:path w="21584" h="21600" extrusionOk="0">
                <a:moveTo>
                  <a:pt x="10792" y="21600"/>
                </a:moveTo>
                <a:cubicBezTo>
                  <a:pt x="4850" y="21600"/>
                  <a:pt x="0" y="16750"/>
                  <a:pt x="0" y="10792"/>
                </a:cubicBezTo>
                <a:cubicBezTo>
                  <a:pt x="0" y="4850"/>
                  <a:pt x="4850" y="0"/>
                  <a:pt x="10792" y="0"/>
                </a:cubicBezTo>
                <a:cubicBezTo>
                  <a:pt x="16750" y="0"/>
                  <a:pt x="21584" y="4850"/>
                  <a:pt x="21584" y="10792"/>
                </a:cubicBezTo>
                <a:cubicBezTo>
                  <a:pt x="21600" y="16750"/>
                  <a:pt x="16750" y="21600"/>
                  <a:pt x="10792" y="21600"/>
                </a:cubicBezTo>
                <a:close/>
                <a:moveTo>
                  <a:pt x="10792" y="5942"/>
                </a:moveTo>
                <a:cubicBezTo>
                  <a:pt x="8126" y="5942"/>
                  <a:pt x="5942" y="8126"/>
                  <a:pt x="5942" y="10792"/>
                </a:cubicBezTo>
                <a:cubicBezTo>
                  <a:pt x="5942" y="13458"/>
                  <a:pt x="8126" y="15642"/>
                  <a:pt x="10792" y="15642"/>
                </a:cubicBezTo>
                <a:cubicBezTo>
                  <a:pt x="13458" y="15642"/>
                  <a:pt x="15642" y="13458"/>
                  <a:pt x="15642" y="10792"/>
                </a:cubicBezTo>
                <a:cubicBezTo>
                  <a:pt x="15642" y="8126"/>
                  <a:pt x="13474" y="5942"/>
                  <a:pt x="10792" y="5942"/>
                </a:cubicBezTo>
                <a:close/>
              </a:path>
            </a:pathLst>
          </a:custGeom>
          <a:solidFill>
            <a:srgbClr val="F9D91F">
              <a:alpha val="64705"/>
            </a:srgbClr>
          </a:solidFill>
          <a:ln w="12700">
            <a:miter lim="400000"/>
          </a:ln>
        </p:spPr>
        <p:txBody>
          <a:bodyPr lIns="45719" rIns="45719"/>
          <a:lstStyle/>
          <a:p>
            <a:endParaRPr/>
          </a:p>
        </p:txBody>
      </p:sp>
      <p:grpSp>
        <p:nvGrpSpPr>
          <p:cNvPr id="142" name="Group 12"/>
          <p:cNvGrpSpPr/>
          <p:nvPr/>
        </p:nvGrpSpPr>
        <p:grpSpPr>
          <a:xfrm>
            <a:off x="1028700" y="397008"/>
            <a:ext cx="14034218" cy="3242015"/>
            <a:chOff x="0" y="0"/>
            <a:chExt cx="14034217" cy="3242013"/>
          </a:xfrm>
        </p:grpSpPr>
        <p:sp>
          <p:nvSpPr>
            <p:cNvPr id="140" name="TextBox 13"/>
            <p:cNvSpPr txBox="1"/>
            <p:nvPr/>
          </p:nvSpPr>
          <p:spPr>
            <a:xfrm>
              <a:off x="0" y="0"/>
              <a:ext cx="14034218" cy="324201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nSpc>
                  <a:spcPts val="9000"/>
                </a:lnSpc>
                <a:defRPr sz="7200" spc="64">
                  <a:solidFill>
                    <a:srgbClr val="FFFFFF"/>
                  </a:solidFill>
                  <a:latin typeface="Montserrat Classic Bold"/>
                  <a:ea typeface="Montserrat Classic Bold"/>
                  <a:cs typeface="Montserrat Classic Bold"/>
                  <a:sym typeface="Montserrat Classic Bold"/>
                </a:defRPr>
              </a:lvl1pPr>
            </a:lstStyle>
            <a:p>
              <a:r>
                <a:rPr lang="es-MX" dirty="0"/>
                <a:t>Sexo – género.</a:t>
              </a:r>
              <a:endParaRPr dirty="0"/>
            </a:p>
          </p:txBody>
        </p:sp>
        <p:sp>
          <p:nvSpPr>
            <p:cNvPr id="141" name="AutoShape 14"/>
            <p:cNvSpPr/>
            <p:nvPr/>
          </p:nvSpPr>
          <p:spPr>
            <a:xfrm>
              <a:off x="0" y="2367462"/>
              <a:ext cx="947555" cy="195980"/>
            </a:xfrm>
            <a:prstGeom prst="rect">
              <a:avLst/>
            </a:prstGeom>
            <a:solidFill>
              <a:srgbClr val="F9D91F"/>
            </a:solidFill>
            <a:ln w="12700" cap="flat">
              <a:noFill/>
              <a:miter lim="400000"/>
            </a:ln>
            <a:effectLst/>
          </p:spPr>
          <p:txBody>
            <a:bodyPr wrap="square" lIns="45719" tIns="45719" rIns="45719" bIns="45719" numCol="1" anchor="t">
              <a:noAutofit/>
            </a:bodyPr>
            <a:lstStyle/>
            <a:p>
              <a:endParaRPr/>
            </a:p>
          </p:txBody>
        </p:sp>
      </p:grpSp>
      <p:pic>
        <p:nvPicPr>
          <p:cNvPr id="150" name="Picture 24" descr="Picture 24"/>
          <p:cNvPicPr>
            <a:picLocks noChangeAspect="1"/>
          </p:cNvPicPr>
          <p:nvPr/>
        </p:nvPicPr>
        <p:blipFill>
          <a:blip r:embed="rId3"/>
          <a:stretch>
            <a:fillRect/>
          </a:stretch>
        </p:blipFill>
        <p:spPr>
          <a:xfrm>
            <a:off x="15433321" y="112507"/>
            <a:ext cx="2593896" cy="2564714"/>
          </a:xfrm>
          <a:prstGeom prst="rect">
            <a:avLst/>
          </a:prstGeom>
          <a:ln w="12700">
            <a:miter lim="400000"/>
          </a:ln>
        </p:spPr>
      </p:pic>
      <p:sp>
        <p:nvSpPr>
          <p:cNvPr id="135" name="Freeform 4"/>
          <p:cNvSpPr/>
          <p:nvPr/>
        </p:nvSpPr>
        <p:spPr>
          <a:xfrm>
            <a:off x="2798846" y="3533480"/>
            <a:ext cx="587916" cy="5905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72" y="27"/>
                  <a:pt x="21600" y="4854"/>
                  <a:pt x="21600" y="10800"/>
                </a:cubicBezTo>
                <a:cubicBezTo>
                  <a:pt x="21600" y="16746"/>
                  <a:pt x="16772" y="21573"/>
                  <a:pt x="10800" y="21600"/>
                </a:cubicBezTo>
                <a:cubicBezTo>
                  <a:pt x="4828" y="21573"/>
                  <a:pt x="0" y="16746"/>
                  <a:pt x="0" y="10800"/>
                </a:cubicBezTo>
                <a:cubicBezTo>
                  <a:pt x="0" y="4854"/>
                  <a:pt x="4828" y="27"/>
                  <a:pt x="10800" y="0"/>
                </a:cubicBezTo>
                <a:close/>
              </a:path>
            </a:pathLst>
          </a:custGeom>
          <a:solidFill>
            <a:srgbClr val="F9D91F"/>
          </a:solidFill>
          <a:ln w="12700">
            <a:miter lim="400000"/>
          </a:ln>
        </p:spPr>
        <p:txBody>
          <a:bodyPr lIns="45719" rIns="45719"/>
          <a:lstStyle/>
          <a:p>
            <a:endParaRPr/>
          </a:p>
        </p:txBody>
      </p:sp>
      <p:pic>
        <p:nvPicPr>
          <p:cNvPr id="2" name="Elementos multimedia en línea 1" title="¿QUÉ ES LA DIVERSIDAD SEXUAL? EXPLICACIÓN FÁCIL">
            <a:hlinkClick r:id="" action="ppaction://media"/>
            <a:extLst>
              <a:ext uri="{FF2B5EF4-FFF2-40B4-BE49-F238E27FC236}">
                <a16:creationId xmlns:a16="http://schemas.microsoft.com/office/drawing/2014/main" id="{9BE0F187-147B-FF71-0C22-EA5F550779C3}"/>
              </a:ext>
            </a:extLst>
          </p:cNvPr>
          <p:cNvPicPr>
            <a:picLocks noRot="1" noChangeAspect="1"/>
          </p:cNvPicPr>
          <p:nvPr>
            <a:videoFile r:link="rId1"/>
          </p:nvPr>
        </p:nvPicPr>
        <p:blipFill>
          <a:blip r:embed="rId4"/>
          <a:stretch>
            <a:fillRect/>
          </a:stretch>
        </p:blipFill>
        <p:spPr>
          <a:xfrm>
            <a:off x="1028700" y="1819451"/>
            <a:ext cx="14284143" cy="8070541"/>
          </a:xfrm>
          <a:prstGeom prst="rect">
            <a:avLst/>
          </a:prstGeom>
        </p:spPr>
      </p:pic>
    </p:spTree>
    <p:extLst>
      <p:ext uri="{BB962C8B-B14F-4D97-AF65-F5344CB8AC3E}">
        <p14:creationId xmlns:p14="http://schemas.microsoft.com/office/powerpoint/2010/main" val="40640017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2C9C5"/>
        </a:solidFill>
        <a:effectLst/>
      </p:bgPr>
    </p:bg>
    <p:spTree>
      <p:nvGrpSpPr>
        <p:cNvPr id="1" name=""/>
        <p:cNvGrpSpPr/>
        <p:nvPr/>
      </p:nvGrpSpPr>
      <p:grpSpPr>
        <a:xfrm>
          <a:off x="0" y="0"/>
          <a:ext cx="0" cy="0"/>
          <a:chOff x="0" y="0"/>
          <a:chExt cx="0" cy="0"/>
        </a:xfrm>
      </p:grpSpPr>
      <p:sp>
        <p:nvSpPr>
          <p:cNvPr id="134" name="AutoShape 2"/>
          <p:cNvSpPr/>
          <p:nvPr/>
        </p:nvSpPr>
        <p:spPr>
          <a:xfrm>
            <a:off x="-819150" y="3845380"/>
            <a:ext cx="19926300" cy="6353195"/>
          </a:xfrm>
          <a:prstGeom prst="rect">
            <a:avLst/>
          </a:prstGeom>
          <a:solidFill>
            <a:srgbClr val="FFFFFF"/>
          </a:solidFill>
          <a:ln w="12700">
            <a:miter lim="400000"/>
          </a:ln>
        </p:spPr>
        <p:txBody>
          <a:bodyPr lIns="45719" rIns="45719"/>
          <a:lstStyle/>
          <a:p>
            <a:endParaRPr/>
          </a:p>
        </p:txBody>
      </p:sp>
      <p:sp>
        <p:nvSpPr>
          <p:cNvPr id="136" name="Freeform 6"/>
          <p:cNvSpPr/>
          <p:nvPr/>
        </p:nvSpPr>
        <p:spPr>
          <a:xfrm>
            <a:off x="8821467" y="3533480"/>
            <a:ext cx="587916" cy="5905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72" y="27"/>
                  <a:pt x="21600" y="4854"/>
                  <a:pt x="21600" y="10800"/>
                </a:cubicBezTo>
                <a:cubicBezTo>
                  <a:pt x="21600" y="16746"/>
                  <a:pt x="16772" y="21573"/>
                  <a:pt x="10800" y="21600"/>
                </a:cubicBezTo>
                <a:cubicBezTo>
                  <a:pt x="4828" y="21573"/>
                  <a:pt x="0" y="16746"/>
                  <a:pt x="0" y="10800"/>
                </a:cubicBezTo>
                <a:cubicBezTo>
                  <a:pt x="0" y="4854"/>
                  <a:pt x="4828" y="27"/>
                  <a:pt x="10800" y="0"/>
                </a:cubicBezTo>
                <a:close/>
              </a:path>
            </a:pathLst>
          </a:custGeom>
          <a:solidFill>
            <a:srgbClr val="F9D91F"/>
          </a:solidFill>
          <a:ln w="12700">
            <a:miter lim="400000"/>
          </a:ln>
        </p:spPr>
        <p:txBody>
          <a:bodyPr lIns="45719" rIns="45719"/>
          <a:lstStyle/>
          <a:p>
            <a:endParaRPr/>
          </a:p>
        </p:txBody>
      </p:sp>
      <p:sp>
        <p:nvSpPr>
          <p:cNvPr id="137" name="AutoShape 7"/>
          <p:cNvSpPr/>
          <p:nvPr/>
        </p:nvSpPr>
        <p:spPr>
          <a:xfrm>
            <a:off x="15166621" y="-2038389"/>
            <a:ext cx="4661228" cy="4715610"/>
          </a:xfrm>
          <a:prstGeom prst="rect">
            <a:avLst/>
          </a:prstGeom>
          <a:solidFill>
            <a:srgbClr val="FFFFFF"/>
          </a:solidFill>
          <a:ln w="12700">
            <a:miter lim="400000"/>
          </a:ln>
        </p:spPr>
        <p:txBody>
          <a:bodyPr lIns="45719" rIns="45719"/>
          <a:lstStyle/>
          <a:p>
            <a:endParaRPr/>
          </a:p>
        </p:txBody>
      </p:sp>
      <p:sp>
        <p:nvSpPr>
          <p:cNvPr id="138" name="Freeform 9"/>
          <p:cNvSpPr/>
          <p:nvPr/>
        </p:nvSpPr>
        <p:spPr>
          <a:xfrm>
            <a:off x="14844089" y="3533480"/>
            <a:ext cx="587916" cy="5905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72" y="27"/>
                  <a:pt x="21600" y="4854"/>
                  <a:pt x="21600" y="10800"/>
                </a:cubicBezTo>
                <a:cubicBezTo>
                  <a:pt x="21600" y="16746"/>
                  <a:pt x="16772" y="21573"/>
                  <a:pt x="10800" y="21600"/>
                </a:cubicBezTo>
                <a:cubicBezTo>
                  <a:pt x="4828" y="21573"/>
                  <a:pt x="0" y="16746"/>
                  <a:pt x="0" y="10800"/>
                </a:cubicBezTo>
                <a:cubicBezTo>
                  <a:pt x="0" y="4854"/>
                  <a:pt x="4828" y="27"/>
                  <a:pt x="10800" y="0"/>
                </a:cubicBezTo>
                <a:close/>
              </a:path>
            </a:pathLst>
          </a:custGeom>
          <a:solidFill>
            <a:srgbClr val="F9D91F"/>
          </a:solidFill>
          <a:ln w="12700">
            <a:miter lim="400000"/>
          </a:ln>
        </p:spPr>
        <p:txBody>
          <a:bodyPr lIns="45719" rIns="45719"/>
          <a:lstStyle/>
          <a:p>
            <a:endParaRPr/>
          </a:p>
        </p:txBody>
      </p:sp>
      <p:sp>
        <p:nvSpPr>
          <p:cNvPr id="139" name="Freeform 11"/>
          <p:cNvSpPr/>
          <p:nvPr/>
        </p:nvSpPr>
        <p:spPr>
          <a:xfrm>
            <a:off x="-2658388" y="7523875"/>
            <a:ext cx="5804035" cy="5808343"/>
          </a:xfrm>
          <a:custGeom>
            <a:avLst/>
            <a:gdLst/>
            <a:ahLst/>
            <a:cxnLst>
              <a:cxn ang="0">
                <a:pos x="wd2" y="hd2"/>
              </a:cxn>
              <a:cxn ang="5400000">
                <a:pos x="wd2" y="hd2"/>
              </a:cxn>
              <a:cxn ang="10800000">
                <a:pos x="wd2" y="hd2"/>
              </a:cxn>
              <a:cxn ang="16200000">
                <a:pos x="wd2" y="hd2"/>
              </a:cxn>
            </a:cxnLst>
            <a:rect l="0" t="0" r="r" b="b"/>
            <a:pathLst>
              <a:path w="21584" h="21600" extrusionOk="0">
                <a:moveTo>
                  <a:pt x="10792" y="21600"/>
                </a:moveTo>
                <a:cubicBezTo>
                  <a:pt x="4850" y="21600"/>
                  <a:pt x="0" y="16750"/>
                  <a:pt x="0" y="10792"/>
                </a:cubicBezTo>
                <a:cubicBezTo>
                  <a:pt x="0" y="4850"/>
                  <a:pt x="4850" y="0"/>
                  <a:pt x="10792" y="0"/>
                </a:cubicBezTo>
                <a:cubicBezTo>
                  <a:pt x="16750" y="0"/>
                  <a:pt x="21584" y="4850"/>
                  <a:pt x="21584" y="10792"/>
                </a:cubicBezTo>
                <a:cubicBezTo>
                  <a:pt x="21600" y="16750"/>
                  <a:pt x="16750" y="21600"/>
                  <a:pt x="10792" y="21600"/>
                </a:cubicBezTo>
                <a:close/>
                <a:moveTo>
                  <a:pt x="10792" y="5942"/>
                </a:moveTo>
                <a:cubicBezTo>
                  <a:pt x="8126" y="5942"/>
                  <a:pt x="5942" y="8126"/>
                  <a:pt x="5942" y="10792"/>
                </a:cubicBezTo>
                <a:cubicBezTo>
                  <a:pt x="5942" y="13458"/>
                  <a:pt x="8126" y="15642"/>
                  <a:pt x="10792" y="15642"/>
                </a:cubicBezTo>
                <a:cubicBezTo>
                  <a:pt x="13458" y="15642"/>
                  <a:pt x="15642" y="13458"/>
                  <a:pt x="15642" y="10792"/>
                </a:cubicBezTo>
                <a:cubicBezTo>
                  <a:pt x="15642" y="8126"/>
                  <a:pt x="13474" y="5942"/>
                  <a:pt x="10792" y="5942"/>
                </a:cubicBezTo>
                <a:close/>
              </a:path>
            </a:pathLst>
          </a:custGeom>
          <a:solidFill>
            <a:srgbClr val="F9D91F">
              <a:alpha val="64705"/>
            </a:srgbClr>
          </a:solidFill>
          <a:ln w="12700">
            <a:miter lim="400000"/>
          </a:ln>
        </p:spPr>
        <p:txBody>
          <a:bodyPr lIns="45719" rIns="45719"/>
          <a:lstStyle/>
          <a:p>
            <a:endParaRPr/>
          </a:p>
        </p:txBody>
      </p:sp>
      <p:grpSp>
        <p:nvGrpSpPr>
          <p:cNvPr id="142" name="Group 12"/>
          <p:cNvGrpSpPr/>
          <p:nvPr/>
        </p:nvGrpSpPr>
        <p:grpSpPr>
          <a:xfrm>
            <a:off x="1028700" y="397008"/>
            <a:ext cx="14034218" cy="3242015"/>
            <a:chOff x="0" y="0"/>
            <a:chExt cx="14034217" cy="3242013"/>
          </a:xfrm>
        </p:grpSpPr>
        <p:sp>
          <p:nvSpPr>
            <p:cNvPr id="140" name="TextBox 13"/>
            <p:cNvSpPr txBox="1"/>
            <p:nvPr/>
          </p:nvSpPr>
          <p:spPr>
            <a:xfrm>
              <a:off x="0" y="0"/>
              <a:ext cx="14034218" cy="324201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nSpc>
                  <a:spcPts val="9000"/>
                </a:lnSpc>
                <a:defRPr sz="7200" spc="64">
                  <a:solidFill>
                    <a:srgbClr val="FFFFFF"/>
                  </a:solidFill>
                  <a:latin typeface="Montserrat Classic Bold"/>
                  <a:ea typeface="Montserrat Classic Bold"/>
                  <a:cs typeface="Montserrat Classic Bold"/>
                  <a:sym typeface="Montserrat Classic Bold"/>
                </a:defRPr>
              </a:lvl1pPr>
            </a:lstStyle>
            <a:p>
              <a:r>
                <a:rPr lang="es-MX" dirty="0"/>
                <a:t>Tú ¿Quién eres? </a:t>
              </a:r>
              <a:endParaRPr dirty="0"/>
            </a:p>
          </p:txBody>
        </p:sp>
        <p:sp>
          <p:nvSpPr>
            <p:cNvPr id="141" name="AutoShape 14"/>
            <p:cNvSpPr/>
            <p:nvPr/>
          </p:nvSpPr>
          <p:spPr>
            <a:xfrm>
              <a:off x="0" y="2367462"/>
              <a:ext cx="947555" cy="195980"/>
            </a:xfrm>
            <a:prstGeom prst="rect">
              <a:avLst/>
            </a:prstGeom>
            <a:solidFill>
              <a:srgbClr val="F9D91F"/>
            </a:solidFill>
            <a:ln w="12700" cap="flat">
              <a:noFill/>
              <a:miter lim="400000"/>
            </a:ln>
            <a:effectLst/>
          </p:spPr>
          <p:txBody>
            <a:bodyPr wrap="square" lIns="45719" tIns="45719" rIns="45719" bIns="45719" numCol="1" anchor="t">
              <a:noAutofit/>
            </a:bodyPr>
            <a:lstStyle/>
            <a:p>
              <a:endParaRPr/>
            </a:p>
          </p:txBody>
        </p:sp>
      </p:grpSp>
      <p:pic>
        <p:nvPicPr>
          <p:cNvPr id="150" name="Picture 24" descr="Picture 24"/>
          <p:cNvPicPr>
            <a:picLocks noChangeAspect="1"/>
          </p:cNvPicPr>
          <p:nvPr/>
        </p:nvPicPr>
        <p:blipFill>
          <a:blip r:embed="rId2"/>
          <a:stretch>
            <a:fillRect/>
          </a:stretch>
        </p:blipFill>
        <p:spPr>
          <a:xfrm>
            <a:off x="15433321" y="112507"/>
            <a:ext cx="2593896" cy="2564714"/>
          </a:xfrm>
          <a:prstGeom prst="rect">
            <a:avLst/>
          </a:prstGeom>
          <a:ln w="12700">
            <a:miter lim="400000"/>
          </a:ln>
        </p:spPr>
      </p:pic>
      <p:sp>
        <p:nvSpPr>
          <p:cNvPr id="135" name="Freeform 4"/>
          <p:cNvSpPr/>
          <p:nvPr/>
        </p:nvSpPr>
        <p:spPr>
          <a:xfrm>
            <a:off x="2798846" y="3533480"/>
            <a:ext cx="587916" cy="5905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72" y="27"/>
                  <a:pt x="21600" y="4854"/>
                  <a:pt x="21600" y="10800"/>
                </a:cubicBezTo>
                <a:cubicBezTo>
                  <a:pt x="21600" y="16746"/>
                  <a:pt x="16772" y="21573"/>
                  <a:pt x="10800" y="21600"/>
                </a:cubicBezTo>
                <a:cubicBezTo>
                  <a:pt x="4828" y="21573"/>
                  <a:pt x="0" y="16746"/>
                  <a:pt x="0" y="10800"/>
                </a:cubicBezTo>
                <a:cubicBezTo>
                  <a:pt x="0" y="4854"/>
                  <a:pt x="4828" y="27"/>
                  <a:pt x="10800" y="0"/>
                </a:cubicBezTo>
                <a:close/>
              </a:path>
            </a:pathLst>
          </a:custGeom>
          <a:solidFill>
            <a:srgbClr val="F9D91F"/>
          </a:solidFill>
          <a:ln w="12700">
            <a:miter lim="400000"/>
          </a:ln>
        </p:spPr>
        <p:txBody>
          <a:bodyPr lIns="45719" rIns="45719"/>
          <a:lstStyle/>
          <a:p>
            <a:endParaRPr/>
          </a:p>
        </p:txBody>
      </p:sp>
      <p:sp>
        <p:nvSpPr>
          <p:cNvPr id="13" name="TextBox 8">
            <a:extLst>
              <a:ext uri="{FF2B5EF4-FFF2-40B4-BE49-F238E27FC236}">
                <a16:creationId xmlns:a16="http://schemas.microsoft.com/office/drawing/2014/main" id="{206D9628-52AA-5AE9-D06F-902CC882144A}"/>
              </a:ext>
            </a:extLst>
          </p:cNvPr>
          <p:cNvSpPr txBox="1"/>
          <p:nvPr/>
        </p:nvSpPr>
        <p:spPr>
          <a:xfrm>
            <a:off x="1028699" y="4366193"/>
            <a:ext cx="14137921" cy="49618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marL="457200" indent="-457200">
              <a:lnSpc>
                <a:spcPts val="3900"/>
              </a:lnSpc>
              <a:buFontTx/>
              <a:buChar char="-"/>
              <a:defRPr sz="2700" spc="55">
                <a:solidFill>
                  <a:srgbClr val="111B1E"/>
                </a:solidFill>
                <a:latin typeface="Montserrat Light"/>
                <a:ea typeface="Montserrat Light"/>
                <a:cs typeface="Montserrat Light"/>
                <a:sym typeface="Montserrat Light"/>
              </a:defRPr>
            </a:pPr>
            <a:r>
              <a:rPr lang="es-MX" dirty="0"/>
              <a:t>En 2 min reflexiona quién eres, idealmente escribe la respuesta a esta pregunta. Puedes hacer una lista de cosas que te caracterizan o una descripción de tu persona.</a:t>
            </a:r>
          </a:p>
          <a:p>
            <a:pPr marL="457200" indent="-457200">
              <a:lnSpc>
                <a:spcPts val="3900"/>
              </a:lnSpc>
              <a:buFontTx/>
              <a:buChar char="-"/>
              <a:defRPr sz="2700" spc="55">
                <a:solidFill>
                  <a:srgbClr val="111B1E"/>
                </a:solidFill>
                <a:latin typeface="Montserrat Light"/>
                <a:ea typeface="Montserrat Light"/>
                <a:cs typeface="Montserrat Light"/>
                <a:sym typeface="Montserrat Light"/>
              </a:defRPr>
            </a:pPr>
            <a:endParaRPr lang="es-MX" dirty="0"/>
          </a:p>
          <a:p>
            <a:pPr marL="457200" indent="-457200">
              <a:lnSpc>
                <a:spcPts val="3900"/>
              </a:lnSpc>
              <a:buFontTx/>
              <a:buChar char="-"/>
              <a:defRPr sz="2700" spc="55">
                <a:solidFill>
                  <a:srgbClr val="111B1E"/>
                </a:solidFill>
                <a:latin typeface="Montserrat Light"/>
                <a:ea typeface="Montserrat Light"/>
                <a:cs typeface="Montserrat Light"/>
                <a:sym typeface="Montserrat Light"/>
              </a:defRPr>
            </a:pPr>
            <a:r>
              <a:rPr lang="es-MX" dirty="0"/>
              <a:t>En subgrupos conversen durante 10 min sobre ¿cómo fue tu experiencia reflexionando esta pregunta? ¿Ya lo habías reflexionado antes? ¿Por alguna característica de lo que te define se te han presentado barreras o limitantes en tu vida? Si lo deseas compartir, ¿cuáles? y ¿cómo?</a:t>
            </a:r>
          </a:p>
          <a:p>
            <a:pPr>
              <a:lnSpc>
                <a:spcPts val="3900"/>
              </a:lnSpc>
              <a:defRPr sz="2700" spc="55">
                <a:solidFill>
                  <a:srgbClr val="111B1E"/>
                </a:solidFill>
                <a:latin typeface="Montserrat Light"/>
                <a:ea typeface="Montserrat Light"/>
                <a:cs typeface="Montserrat Light"/>
                <a:sym typeface="Montserrat Light"/>
              </a:defRPr>
            </a:pPr>
            <a:endParaRPr lang="es-MX" dirty="0"/>
          </a:p>
          <a:p>
            <a:pPr marL="457200" indent="-457200">
              <a:lnSpc>
                <a:spcPts val="3900"/>
              </a:lnSpc>
              <a:buFontTx/>
              <a:buChar char="-"/>
              <a:defRPr sz="2700" spc="55">
                <a:solidFill>
                  <a:srgbClr val="111B1E"/>
                </a:solidFill>
                <a:latin typeface="Montserrat Light"/>
                <a:ea typeface="Montserrat Light"/>
                <a:cs typeface="Montserrat Light"/>
                <a:sym typeface="Montserrat Light"/>
              </a:defRPr>
            </a:pPr>
            <a:r>
              <a:rPr lang="es-MX" dirty="0"/>
              <a:t>Regresando a plenaria compartan cómo fue la reflexión en subgrupos.</a:t>
            </a:r>
          </a:p>
        </p:txBody>
      </p:sp>
    </p:spTree>
    <p:extLst>
      <p:ext uri="{BB962C8B-B14F-4D97-AF65-F5344CB8AC3E}">
        <p14:creationId xmlns:p14="http://schemas.microsoft.com/office/powerpoint/2010/main" val="256647778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Freeform 3"/>
          <p:cNvSpPr/>
          <p:nvPr/>
        </p:nvSpPr>
        <p:spPr>
          <a:xfrm>
            <a:off x="-3102724" y="5224698"/>
            <a:ext cx="8924832" cy="8931455"/>
          </a:xfrm>
          <a:custGeom>
            <a:avLst/>
            <a:gdLst/>
            <a:ahLst/>
            <a:cxnLst>
              <a:cxn ang="0">
                <a:pos x="wd2" y="hd2"/>
              </a:cxn>
              <a:cxn ang="5400000">
                <a:pos x="wd2" y="hd2"/>
              </a:cxn>
              <a:cxn ang="10800000">
                <a:pos x="wd2" y="hd2"/>
              </a:cxn>
              <a:cxn ang="16200000">
                <a:pos x="wd2" y="hd2"/>
              </a:cxn>
            </a:cxnLst>
            <a:rect l="0" t="0" r="r" b="b"/>
            <a:pathLst>
              <a:path w="21584" h="21600" extrusionOk="0">
                <a:moveTo>
                  <a:pt x="10792" y="21600"/>
                </a:moveTo>
                <a:cubicBezTo>
                  <a:pt x="4850" y="21600"/>
                  <a:pt x="0" y="16750"/>
                  <a:pt x="0" y="10792"/>
                </a:cubicBezTo>
                <a:cubicBezTo>
                  <a:pt x="0" y="4850"/>
                  <a:pt x="4850" y="0"/>
                  <a:pt x="10792" y="0"/>
                </a:cubicBezTo>
                <a:cubicBezTo>
                  <a:pt x="16750" y="0"/>
                  <a:pt x="21584" y="4850"/>
                  <a:pt x="21584" y="10792"/>
                </a:cubicBezTo>
                <a:cubicBezTo>
                  <a:pt x="21600" y="16750"/>
                  <a:pt x="16750" y="21600"/>
                  <a:pt x="10792" y="21600"/>
                </a:cubicBezTo>
                <a:close/>
                <a:moveTo>
                  <a:pt x="10792" y="5942"/>
                </a:moveTo>
                <a:cubicBezTo>
                  <a:pt x="8126" y="5942"/>
                  <a:pt x="5942" y="8126"/>
                  <a:pt x="5942" y="10792"/>
                </a:cubicBezTo>
                <a:cubicBezTo>
                  <a:pt x="5942" y="13458"/>
                  <a:pt x="8126" y="15642"/>
                  <a:pt x="10792" y="15642"/>
                </a:cubicBezTo>
                <a:cubicBezTo>
                  <a:pt x="13458" y="15642"/>
                  <a:pt x="15642" y="13458"/>
                  <a:pt x="15642" y="10792"/>
                </a:cubicBezTo>
                <a:cubicBezTo>
                  <a:pt x="15642" y="8126"/>
                  <a:pt x="13474" y="5942"/>
                  <a:pt x="10792" y="5942"/>
                </a:cubicBezTo>
                <a:close/>
              </a:path>
            </a:pathLst>
          </a:custGeom>
          <a:solidFill>
            <a:srgbClr val="A2C9C5">
              <a:alpha val="49804"/>
            </a:srgbClr>
          </a:solidFill>
          <a:ln w="12700">
            <a:miter lim="400000"/>
          </a:ln>
        </p:spPr>
        <p:txBody>
          <a:bodyPr lIns="45719" rIns="45719"/>
          <a:lstStyle/>
          <a:p>
            <a:endParaRPr/>
          </a:p>
        </p:txBody>
      </p:sp>
      <p:sp>
        <p:nvSpPr>
          <p:cNvPr id="203" name="TextBox 4"/>
          <p:cNvSpPr txBox="1"/>
          <p:nvPr/>
        </p:nvSpPr>
        <p:spPr>
          <a:xfrm>
            <a:off x="3704344" y="4202687"/>
            <a:ext cx="11679089" cy="22676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9000"/>
              </a:lnSpc>
              <a:defRPr sz="7200" spc="64">
                <a:solidFill>
                  <a:srgbClr val="046064"/>
                </a:solidFill>
                <a:latin typeface="Montserrat Classic Bold"/>
                <a:ea typeface="Montserrat Classic Bold"/>
                <a:cs typeface="Montserrat Classic Bold"/>
                <a:sym typeface="Montserrat Classic Bold"/>
              </a:defRPr>
            </a:lvl1pPr>
          </a:lstStyle>
          <a:p>
            <a:r>
              <a:t>MOMENTO DE UN DESCANSO</a:t>
            </a:r>
          </a:p>
        </p:txBody>
      </p:sp>
      <p:sp>
        <p:nvSpPr>
          <p:cNvPr id="204" name="AutoShape 5"/>
          <p:cNvSpPr/>
          <p:nvPr/>
        </p:nvSpPr>
        <p:spPr>
          <a:xfrm>
            <a:off x="8119922" y="2385479"/>
            <a:ext cx="662790" cy="137082"/>
          </a:xfrm>
          <a:prstGeom prst="rect">
            <a:avLst/>
          </a:prstGeom>
          <a:solidFill>
            <a:srgbClr val="F9D91F"/>
          </a:solidFill>
          <a:ln w="12700">
            <a:miter lim="400000"/>
          </a:ln>
        </p:spPr>
        <p:txBody>
          <a:bodyPr lIns="45719" rIns="45719"/>
          <a:lstStyle/>
          <a:p>
            <a:endParaRPr/>
          </a:p>
        </p:txBody>
      </p:sp>
      <p:sp>
        <p:nvSpPr>
          <p:cNvPr id="205" name="AutoShape 6"/>
          <p:cNvSpPr/>
          <p:nvPr/>
        </p:nvSpPr>
        <p:spPr>
          <a:xfrm>
            <a:off x="6040387" y="10062287"/>
            <a:ext cx="12247613" cy="224714"/>
          </a:xfrm>
          <a:prstGeom prst="rect">
            <a:avLst/>
          </a:prstGeom>
          <a:solidFill>
            <a:srgbClr val="F9D91F"/>
          </a:solidFill>
          <a:ln w="12700">
            <a:miter lim="400000"/>
          </a:ln>
        </p:spPr>
        <p:txBody>
          <a:bodyPr lIns="45719" rIns="45719"/>
          <a:lstStyle/>
          <a:p>
            <a:endParaRPr/>
          </a:p>
        </p:txBody>
      </p:sp>
      <p:pic>
        <p:nvPicPr>
          <p:cNvPr id="206" name="Picture 13" descr="Picture 13"/>
          <p:cNvPicPr>
            <a:picLocks noChangeAspect="1"/>
          </p:cNvPicPr>
          <p:nvPr/>
        </p:nvPicPr>
        <p:blipFill>
          <a:blip r:embed="rId2"/>
          <a:stretch>
            <a:fillRect/>
          </a:stretch>
        </p:blipFill>
        <p:spPr>
          <a:xfrm>
            <a:off x="66057" y="7975942"/>
            <a:ext cx="2593895" cy="2564714"/>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2C9C5"/>
        </a:solidFill>
        <a:effectLst/>
      </p:bgPr>
    </p:bg>
    <p:spTree>
      <p:nvGrpSpPr>
        <p:cNvPr id="1" name=""/>
        <p:cNvGrpSpPr/>
        <p:nvPr/>
      </p:nvGrpSpPr>
      <p:grpSpPr>
        <a:xfrm>
          <a:off x="0" y="0"/>
          <a:ext cx="0" cy="0"/>
          <a:chOff x="0" y="0"/>
          <a:chExt cx="0" cy="0"/>
        </a:xfrm>
      </p:grpSpPr>
      <p:sp>
        <p:nvSpPr>
          <p:cNvPr id="134" name="AutoShape 2"/>
          <p:cNvSpPr/>
          <p:nvPr/>
        </p:nvSpPr>
        <p:spPr>
          <a:xfrm>
            <a:off x="-819150" y="3845380"/>
            <a:ext cx="19926300" cy="6353195"/>
          </a:xfrm>
          <a:prstGeom prst="rect">
            <a:avLst/>
          </a:prstGeom>
          <a:solidFill>
            <a:srgbClr val="FFFFFF"/>
          </a:solidFill>
          <a:ln w="12700">
            <a:miter lim="400000"/>
          </a:ln>
        </p:spPr>
        <p:txBody>
          <a:bodyPr lIns="45719" rIns="45719"/>
          <a:lstStyle/>
          <a:p>
            <a:endParaRPr/>
          </a:p>
        </p:txBody>
      </p:sp>
      <p:sp>
        <p:nvSpPr>
          <p:cNvPr id="136" name="Freeform 6"/>
          <p:cNvSpPr/>
          <p:nvPr/>
        </p:nvSpPr>
        <p:spPr>
          <a:xfrm>
            <a:off x="8821467" y="3533480"/>
            <a:ext cx="587916" cy="5905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72" y="27"/>
                  <a:pt x="21600" y="4854"/>
                  <a:pt x="21600" y="10800"/>
                </a:cubicBezTo>
                <a:cubicBezTo>
                  <a:pt x="21600" y="16746"/>
                  <a:pt x="16772" y="21573"/>
                  <a:pt x="10800" y="21600"/>
                </a:cubicBezTo>
                <a:cubicBezTo>
                  <a:pt x="4828" y="21573"/>
                  <a:pt x="0" y="16746"/>
                  <a:pt x="0" y="10800"/>
                </a:cubicBezTo>
                <a:cubicBezTo>
                  <a:pt x="0" y="4854"/>
                  <a:pt x="4828" y="27"/>
                  <a:pt x="10800" y="0"/>
                </a:cubicBezTo>
                <a:close/>
              </a:path>
            </a:pathLst>
          </a:custGeom>
          <a:solidFill>
            <a:srgbClr val="F9D91F"/>
          </a:solidFill>
          <a:ln w="12700">
            <a:miter lim="400000"/>
          </a:ln>
        </p:spPr>
        <p:txBody>
          <a:bodyPr lIns="45719" rIns="45719"/>
          <a:lstStyle/>
          <a:p>
            <a:endParaRPr/>
          </a:p>
        </p:txBody>
      </p:sp>
      <p:sp>
        <p:nvSpPr>
          <p:cNvPr id="137" name="AutoShape 7"/>
          <p:cNvSpPr/>
          <p:nvPr/>
        </p:nvSpPr>
        <p:spPr>
          <a:xfrm>
            <a:off x="15166621" y="-2038389"/>
            <a:ext cx="4661228" cy="4715610"/>
          </a:xfrm>
          <a:prstGeom prst="rect">
            <a:avLst/>
          </a:prstGeom>
          <a:solidFill>
            <a:srgbClr val="FFFFFF"/>
          </a:solidFill>
          <a:ln w="12700">
            <a:miter lim="400000"/>
          </a:ln>
        </p:spPr>
        <p:txBody>
          <a:bodyPr lIns="45719" rIns="45719"/>
          <a:lstStyle/>
          <a:p>
            <a:endParaRPr/>
          </a:p>
        </p:txBody>
      </p:sp>
      <p:sp>
        <p:nvSpPr>
          <p:cNvPr id="139" name="Freeform 11"/>
          <p:cNvSpPr/>
          <p:nvPr/>
        </p:nvSpPr>
        <p:spPr>
          <a:xfrm>
            <a:off x="-2658388" y="7523875"/>
            <a:ext cx="5804035" cy="5808343"/>
          </a:xfrm>
          <a:custGeom>
            <a:avLst/>
            <a:gdLst/>
            <a:ahLst/>
            <a:cxnLst>
              <a:cxn ang="0">
                <a:pos x="wd2" y="hd2"/>
              </a:cxn>
              <a:cxn ang="5400000">
                <a:pos x="wd2" y="hd2"/>
              </a:cxn>
              <a:cxn ang="10800000">
                <a:pos x="wd2" y="hd2"/>
              </a:cxn>
              <a:cxn ang="16200000">
                <a:pos x="wd2" y="hd2"/>
              </a:cxn>
            </a:cxnLst>
            <a:rect l="0" t="0" r="r" b="b"/>
            <a:pathLst>
              <a:path w="21584" h="21600" extrusionOk="0">
                <a:moveTo>
                  <a:pt x="10792" y="21600"/>
                </a:moveTo>
                <a:cubicBezTo>
                  <a:pt x="4850" y="21600"/>
                  <a:pt x="0" y="16750"/>
                  <a:pt x="0" y="10792"/>
                </a:cubicBezTo>
                <a:cubicBezTo>
                  <a:pt x="0" y="4850"/>
                  <a:pt x="4850" y="0"/>
                  <a:pt x="10792" y="0"/>
                </a:cubicBezTo>
                <a:cubicBezTo>
                  <a:pt x="16750" y="0"/>
                  <a:pt x="21584" y="4850"/>
                  <a:pt x="21584" y="10792"/>
                </a:cubicBezTo>
                <a:cubicBezTo>
                  <a:pt x="21600" y="16750"/>
                  <a:pt x="16750" y="21600"/>
                  <a:pt x="10792" y="21600"/>
                </a:cubicBezTo>
                <a:close/>
                <a:moveTo>
                  <a:pt x="10792" y="5942"/>
                </a:moveTo>
                <a:cubicBezTo>
                  <a:pt x="8126" y="5942"/>
                  <a:pt x="5942" y="8126"/>
                  <a:pt x="5942" y="10792"/>
                </a:cubicBezTo>
                <a:cubicBezTo>
                  <a:pt x="5942" y="13458"/>
                  <a:pt x="8126" y="15642"/>
                  <a:pt x="10792" y="15642"/>
                </a:cubicBezTo>
                <a:cubicBezTo>
                  <a:pt x="13458" y="15642"/>
                  <a:pt x="15642" y="13458"/>
                  <a:pt x="15642" y="10792"/>
                </a:cubicBezTo>
                <a:cubicBezTo>
                  <a:pt x="15642" y="8126"/>
                  <a:pt x="13474" y="5942"/>
                  <a:pt x="10792" y="5942"/>
                </a:cubicBezTo>
                <a:close/>
              </a:path>
            </a:pathLst>
          </a:custGeom>
          <a:solidFill>
            <a:srgbClr val="F9D91F">
              <a:alpha val="64705"/>
            </a:srgbClr>
          </a:solidFill>
          <a:ln w="12700">
            <a:miter lim="400000"/>
          </a:ln>
        </p:spPr>
        <p:txBody>
          <a:bodyPr lIns="45719" rIns="45719"/>
          <a:lstStyle/>
          <a:p>
            <a:endParaRPr/>
          </a:p>
        </p:txBody>
      </p:sp>
      <p:grpSp>
        <p:nvGrpSpPr>
          <p:cNvPr id="142" name="Group 12"/>
          <p:cNvGrpSpPr/>
          <p:nvPr/>
        </p:nvGrpSpPr>
        <p:grpSpPr>
          <a:xfrm>
            <a:off x="1028700" y="397008"/>
            <a:ext cx="14034218" cy="3242015"/>
            <a:chOff x="0" y="0"/>
            <a:chExt cx="14034217" cy="3242013"/>
          </a:xfrm>
        </p:grpSpPr>
        <p:sp>
          <p:nvSpPr>
            <p:cNvPr id="140" name="TextBox 13"/>
            <p:cNvSpPr txBox="1"/>
            <p:nvPr/>
          </p:nvSpPr>
          <p:spPr>
            <a:xfrm>
              <a:off x="0" y="0"/>
              <a:ext cx="14034218" cy="324201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nSpc>
                  <a:spcPts val="9000"/>
                </a:lnSpc>
                <a:defRPr sz="7200" spc="64">
                  <a:solidFill>
                    <a:srgbClr val="FFFFFF"/>
                  </a:solidFill>
                  <a:latin typeface="Montserrat Classic Bold"/>
                  <a:ea typeface="Montserrat Classic Bold"/>
                  <a:cs typeface="Montserrat Classic Bold"/>
                  <a:sym typeface="Montserrat Classic Bold"/>
                </a:defRPr>
              </a:lvl1pPr>
            </a:lstStyle>
            <a:p>
              <a:r>
                <a:rPr lang="es-MX" dirty="0"/>
                <a:t>Género.</a:t>
              </a:r>
              <a:endParaRPr dirty="0"/>
            </a:p>
          </p:txBody>
        </p:sp>
        <p:sp>
          <p:nvSpPr>
            <p:cNvPr id="141" name="AutoShape 14"/>
            <p:cNvSpPr/>
            <p:nvPr/>
          </p:nvSpPr>
          <p:spPr>
            <a:xfrm>
              <a:off x="0" y="2367462"/>
              <a:ext cx="947555" cy="195980"/>
            </a:xfrm>
            <a:prstGeom prst="rect">
              <a:avLst/>
            </a:prstGeom>
            <a:solidFill>
              <a:srgbClr val="F9D91F"/>
            </a:solidFill>
            <a:ln w="12700" cap="flat">
              <a:noFill/>
              <a:miter lim="400000"/>
            </a:ln>
            <a:effectLst/>
          </p:spPr>
          <p:txBody>
            <a:bodyPr wrap="square" lIns="45719" tIns="45719" rIns="45719" bIns="45719" numCol="1" anchor="t">
              <a:noAutofit/>
            </a:bodyPr>
            <a:lstStyle/>
            <a:p>
              <a:endParaRPr/>
            </a:p>
          </p:txBody>
        </p:sp>
      </p:grpSp>
      <p:pic>
        <p:nvPicPr>
          <p:cNvPr id="150" name="Picture 24" descr="Picture 24"/>
          <p:cNvPicPr>
            <a:picLocks noChangeAspect="1"/>
          </p:cNvPicPr>
          <p:nvPr/>
        </p:nvPicPr>
        <p:blipFill>
          <a:blip r:embed="rId2"/>
          <a:stretch>
            <a:fillRect/>
          </a:stretch>
        </p:blipFill>
        <p:spPr>
          <a:xfrm>
            <a:off x="15433321" y="112507"/>
            <a:ext cx="2593896" cy="2564714"/>
          </a:xfrm>
          <a:prstGeom prst="rect">
            <a:avLst/>
          </a:prstGeom>
          <a:ln w="12700">
            <a:miter lim="400000"/>
          </a:ln>
        </p:spPr>
      </p:pic>
      <p:sp>
        <p:nvSpPr>
          <p:cNvPr id="13" name="Rectángulo: esquinas redondeadas 12">
            <a:extLst>
              <a:ext uri="{FF2B5EF4-FFF2-40B4-BE49-F238E27FC236}">
                <a16:creationId xmlns:a16="http://schemas.microsoft.com/office/drawing/2014/main" id="{E56DF89D-9436-8EC3-084B-65ECBBDB3EEB}"/>
              </a:ext>
            </a:extLst>
          </p:cNvPr>
          <p:cNvSpPr/>
          <p:nvPr/>
        </p:nvSpPr>
        <p:spPr>
          <a:xfrm>
            <a:off x="1133416" y="2018016"/>
            <a:ext cx="6211534" cy="5332751"/>
          </a:xfrm>
          <a:prstGeom prst="roundRect">
            <a:avLst/>
          </a:prstGeom>
          <a:blipFill rotWithShape="0">
            <a:blip r:embed="rId3"/>
            <a:stretch>
              <a:fillRect/>
            </a:stretch>
          </a:blipFill>
          <a:scene3d>
            <a:camera prst="orthographicFront"/>
            <a:lightRig rig="flat" dir="t"/>
          </a:scene3d>
          <a:sp3d prstMaterial="dkEdge">
            <a:bevelT w="8200" h="38100"/>
          </a:sp3d>
        </p:spPr>
        <p:style>
          <a:lnRef idx="0">
            <a:schemeClr val="dk1">
              <a:shade val="80000"/>
              <a:hueOff val="0"/>
              <a:satOff val="0"/>
              <a:lumOff val="0"/>
              <a:alphaOff val="0"/>
            </a:schemeClr>
          </a:lnRef>
          <a:fillRef idx="2">
            <a:scrgbClr r="0" g="0" b="0"/>
          </a:fillRef>
          <a:effectRef idx="1">
            <a:schemeClr val="lt1">
              <a:hueOff val="0"/>
              <a:satOff val="0"/>
              <a:lumOff val="0"/>
              <a:alphaOff val="0"/>
            </a:schemeClr>
          </a:effectRef>
          <a:fontRef idx="minor">
            <a:schemeClr val="dk1">
              <a:hueOff val="0"/>
              <a:satOff val="0"/>
              <a:lumOff val="0"/>
              <a:alphaOff val="0"/>
            </a:schemeClr>
          </a:fontRef>
        </p:style>
      </p:sp>
      <p:grpSp>
        <p:nvGrpSpPr>
          <p:cNvPr id="14" name="Grupo 13">
            <a:extLst>
              <a:ext uri="{FF2B5EF4-FFF2-40B4-BE49-F238E27FC236}">
                <a16:creationId xmlns:a16="http://schemas.microsoft.com/office/drawing/2014/main" id="{32B9AE26-B248-1034-2170-1B564F1233E9}"/>
              </a:ext>
            </a:extLst>
          </p:cNvPr>
          <p:cNvGrpSpPr/>
          <p:nvPr/>
        </p:nvGrpSpPr>
        <p:grpSpPr>
          <a:xfrm>
            <a:off x="1346195" y="6034016"/>
            <a:ext cx="7047771" cy="2535733"/>
            <a:chOff x="3202114" y="3996438"/>
            <a:chExt cx="4436661" cy="1596276"/>
          </a:xfrm>
        </p:grpSpPr>
        <p:sp>
          <p:nvSpPr>
            <p:cNvPr id="19" name="Rectángulo 18">
              <a:extLst>
                <a:ext uri="{FF2B5EF4-FFF2-40B4-BE49-F238E27FC236}">
                  <a16:creationId xmlns:a16="http://schemas.microsoft.com/office/drawing/2014/main" id="{49548310-EC6A-9166-FB98-133481D0BBB4}"/>
                </a:ext>
              </a:extLst>
            </p:cNvPr>
            <p:cNvSpPr/>
            <p:nvPr/>
          </p:nvSpPr>
          <p:spPr>
            <a:xfrm>
              <a:off x="3996430" y="3996438"/>
              <a:ext cx="3642345" cy="135131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CuadroTexto 19">
              <a:extLst>
                <a:ext uri="{FF2B5EF4-FFF2-40B4-BE49-F238E27FC236}">
                  <a16:creationId xmlns:a16="http://schemas.microsoft.com/office/drawing/2014/main" id="{E0C0E132-84A8-9995-0D85-26C5A3463EAC}"/>
                </a:ext>
              </a:extLst>
            </p:cNvPr>
            <p:cNvSpPr txBox="1"/>
            <p:nvPr/>
          </p:nvSpPr>
          <p:spPr>
            <a:xfrm>
              <a:off x="3202114" y="4241404"/>
              <a:ext cx="3642345" cy="135131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s-MX" sz="2800" b="1" kern="1200" dirty="0">
                  <a:latin typeface="Lato" panose="020F0502020204030203" pitchFamily="34" charset="0"/>
                  <a:ea typeface="Lato" panose="020F0502020204030203" pitchFamily="34" charset="0"/>
                  <a:cs typeface="Lato" panose="020F0502020204030203" pitchFamily="34" charset="0"/>
                </a:rPr>
                <a:t>Es una construcción social, cultural e histórica</a:t>
              </a:r>
              <a:endParaRPr lang="es-MX" sz="2800" kern="1200" dirty="0">
                <a:latin typeface="Lato" panose="020F0502020204030203" pitchFamily="34" charset="0"/>
                <a:ea typeface="Lato" panose="020F0502020204030203" pitchFamily="34" charset="0"/>
                <a:cs typeface="Lato" panose="020F0502020204030203" pitchFamily="34" charset="0"/>
              </a:endParaRPr>
            </a:p>
          </p:txBody>
        </p:sp>
      </p:grpSp>
      <p:sp>
        <p:nvSpPr>
          <p:cNvPr id="15" name="Rectángulo: esquinas redondeadas 14">
            <a:extLst>
              <a:ext uri="{FF2B5EF4-FFF2-40B4-BE49-F238E27FC236}">
                <a16:creationId xmlns:a16="http://schemas.microsoft.com/office/drawing/2014/main" id="{6422957D-1D1A-3056-388E-9335F3A7C837}"/>
              </a:ext>
            </a:extLst>
          </p:cNvPr>
          <p:cNvSpPr/>
          <p:nvPr/>
        </p:nvSpPr>
        <p:spPr>
          <a:xfrm>
            <a:off x="8668584" y="2018015"/>
            <a:ext cx="6394335" cy="5332751"/>
          </a:xfrm>
          <a:prstGeom prst="roundRect">
            <a:avLst/>
          </a:prstGeom>
          <a:blipFill rotWithShape="0">
            <a:blip r:embed="rId4"/>
            <a:stretch>
              <a:fillRect/>
            </a:stretch>
          </a:blipFill>
          <a:scene3d>
            <a:camera prst="orthographicFront"/>
            <a:lightRig rig="flat" dir="t"/>
          </a:scene3d>
          <a:sp3d prstMaterial="dkEdge">
            <a:bevelT w="8200" h="38100"/>
          </a:sp3d>
        </p:spPr>
        <p:style>
          <a:lnRef idx="0">
            <a:schemeClr val="dk1">
              <a:shade val="80000"/>
              <a:hueOff val="0"/>
              <a:satOff val="0"/>
              <a:lumOff val="0"/>
              <a:alphaOff val="0"/>
            </a:schemeClr>
          </a:lnRef>
          <a:fillRef idx="2">
            <a:scrgbClr r="0" g="0" b="0"/>
          </a:fillRef>
          <a:effectRef idx="1">
            <a:schemeClr val="lt1">
              <a:hueOff val="0"/>
              <a:satOff val="0"/>
              <a:lumOff val="0"/>
              <a:alphaOff val="0"/>
            </a:schemeClr>
          </a:effectRef>
          <a:fontRef idx="minor">
            <a:schemeClr val="dk1">
              <a:hueOff val="0"/>
              <a:satOff val="0"/>
              <a:lumOff val="0"/>
              <a:alphaOff val="0"/>
            </a:schemeClr>
          </a:fontRef>
        </p:style>
      </p:sp>
      <p:grpSp>
        <p:nvGrpSpPr>
          <p:cNvPr id="16" name="Grupo 15">
            <a:extLst>
              <a:ext uri="{FF2B5EF4-FFF2-40B4-BE49-F238E27FC236}">
                <a16:creationId xmlns:a16="http://schemas.microsoft.com/office/drawing/2014/main" id="{2EF92CB1-5B6D-A6AF-3F36-86FDFA088C63}"/>
              </a:ext>
            </a:extLst>
          </p:cNvPr>
          <p:cNvGrpSpPr/>
          <p:nvPr/>
        </p:nvGrpSpPr>
        <p:grpSpPr>
          <a:xfrm>
            <a:off x="6381201" y="6250045"/>
            <a:ext cx="9052120" cy="3092240"/>
            <a:chOff x="8316932" y="4212466"/>
            <a:chExt cx="5698424" cy="1946604"/>
          </a:xfrm>
        </p:grpSpPr>
        <p:sp>
          <p:nvSpPr>
            <p:cNvPr id="17" name="Rectángulo 16">
              <a:extLst>
                <a:ext uri="{FF2B5EF4-FFF2-40B4-BE49-F238E27FC236}">
                  <a16:creationId xmlns:a16="http://schemas.microsoft.com/office/drawing/2014/main" id="{8A1DB03B-3771-F2A6-E075-F1C219F4CE50}"/>
                </a:ext>
              </a:extLst>
            </p:cNvPr>
            <p:cNvSpPr/>
            <p:nvPr/>
          </p:nvSpPr>
          <p:spPr>
            <a:xfrm>
              <a:off x="8316932" y="4212466"/>
              <a:ext cx="4572272" cy="135131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CuadroTexto 17">
              <a:extLst>
                <a:ext uri="{FF2B5EF4-FFF2-40B4-BE49-F238E27FC236}">
                  <a16:creationId xmlns:a16="http://schemas.microsoft.com/office/drawing/2014/main" id="{B256BE44-4423-E6D5-64B9-46964CBF73FC}"/>
                </a:ext>
              </a:extLst>
            </p:cNvPr>
            <p:cNvSpPr txBox="1"/>
            <p:nvPr/>
          </p:nvSpPr>
          <p:spPr>
            <a:xfrm>
              <a:off x="9717940" y="4807760"/>
              <a:ext cx="4297416" cy="135131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0" numCol="1" spcCol="1270" anchor="t" anchorCtr="0">
              <a:noAutofit/>
            </a:bodyPr>
            <a:lstStyle/>
            <a:p>
              <a:pPr marL="0" lvl="0" indent="0" algn="ctr" defTabSz="800100" rtl="0">
                <a:lnSpc>
                  <a:spcPct val="90000"/>
                </a:lnSpc>
                <a:spcBef>
                  <a:spcPct val="0"/>
                </a:spcBef>
                <a:spcAft>
                  <a:spcPct val="35000"/>
                </a:spcAft>
                <a:buNone/>
              </a:pPr>
              <a:endParaRPr lang="es-MX" sz="2800" b="1" kern="1200" dirty="0">
                <a:latin typeface="Lato" panose="020F0502020204030203" pitchFamily="34" charset="0"/>
                <a:ea typeface="Lato" panose="020F0502020204030203" pitchFamily="34" charset="0"/>
                <a:cs typeface="Lato" panose="020F0502020204030203" pitchFamily="34" charset="0"/>
              </a:endParaRPr>
            </a:p>
            <a:p>
              <a:pPr marL="0" lvl="0" indent="0" algn="ctr" defTabSz="800100" rtl="0">
                <a:lnSpc>
                  <a:spcPct val="90000"/>
                </a:lnSpc>
                <a:spcBef>
                  <a:spcPct val="0"/>
                </a:spcBef>
                <a:spcAft>
                  <a:spcPct val="35000"/>
                </a:spcAft>
                <a:buNone/>
              </a:pPr>
              <a:r>
                <a:rPr lang="es-MX" sz="2800" b="1" kern="1200" dirty="0">
                  <a:latin typeface="Lato" panose="020F0502020204030203" pitchFamily="34" charset="0"/>
                  <a:ea typeface="Lato" panose="020F0502020204030203" pitchFamily="34" charset="0"/>
                  <a:cs typeface="Lato" panose="020F0502020204030203" pitchFamily="34" charset="0"/>
                </a:rPr>
                <a:t>Basada en criterios biológicos socialmente acordados, establecidos como “naturales”</a:t>
              </a:r>
            </a:p>
          </p:txBody>
        </p:sp>
      </p:grpSp>
    </p:spTree>
    <p:extLst>
      <p:ext uri="{BB962C8B-B14F-4D97-AF65-F5344CB8AC3E}">
        <p14:creationId xmlns:p14="http://schemas.microsoft.com/office/powerpoint/2010/main" val="507295670"/>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4351</TotalTime>
  <Words>942</Words>
  <Application>Microsoft Office PowerPoint</Application>
  <PresentationFormat>Personalizado</PresentationFormat>
  <Paragraphs>105</Paragraphs>
  <Slides>21</Slides>
  <Notes>1</Notes>
  <HiddenSlides>0</HiddenSlides>
  <MMClips>1</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21</vt:i4>
      </vt:variant>
    </vt:vector>
  </HeadingPairs>
  <TitlesOfParts>
    <vt:vector size="32" baseType="lpstr">
      <vt:lpstr>Aileron Regular</vt:lpstr>
      <vt:lpstr>Arial</vt:lpstr>
      <vt:lpstr>Calibri</vt:lpstr>
      <vt:lpstr>Helvetica</vt:lpstr>
      <vt:lpstr>Lato</vt:lpstr>
      <vt:lpstr>Montserrat Classic</vt:lpstr>
      <vt:lpstr>Montserrat Classic Bold</vt:lpstr>
      <vt:lpstr>Montserrat Light</vt:lpstr>
      <vt:lpstr>Wingdings</vt:lpstr>
      <vt:lpstr>Wingdings 2</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Lenovo</dc:creator>
  <cp:lastModifiedBy>Judith Vázquez Arreola</cp:lastModifiedBy>
  <cp:revision>28</cp:revision>
  <dcterms:modified xsi:type="dcterms:W3CDTF">2022-06-08T20:21:39Z</dcterms:modified>
</cp:coreProperties>
</file>